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handoutMasterIdLst>
    <p:handoutMasterId r:id="rId45"/>
  </p:handoutMasterIdLst>
  <p:sldIdLst>
    <p:sldId id="256" r:id="rId2"/>
    <p:sldId id="285" r:id="rId3"/>
    <p:sldId id="483" r:id="rId4"/>
    <p:sldId id="257" r:id="rId5"/>
    <p:sldId id="484" r:id="rId6"/>
    <p:sldId id="259" r:id="rId7"/>
    <p:sldId id="471" r:id="rId8"/>
    <p:sldId id="258" r:id="rId9"/>
    <p:sldId id="331" r:id="rId10"/>
    <p:sldId id="310" r:id="rId11"/>
    <p:sldId id="485" r:id="rId12"/>
    <p:sldId id="486" r:id="rId13"/>
    <p:sldId id="263" r:id="rId14"/>
    <p:sldId id="332" r:id="rId15"/>
    <p:sldId id="487" r:id="rId16"/>
    <p:sldId id="488" r:id="rId17"/>
    <p:sldId id="288" r:id="rId18"/>
    <p:sldId id="444" r:id="rId19"/>
    <p:sldId id="311" r:id="rId20"/>
    <p:sldId id="445" r:id="rId21"/>
    <p:sldId id="345" r:id="rId22"/>
    <p:sldId id="446" r:id="rId23"/>
    <p:sldId id="461" r:id="rId24"/>
    <p:sldId id="463" r:id="rId25"/>
    <p:sldId id="465" r:id="rId26"/>
    <p:sldId id="468" r:id="rId27"/>
    <p:sldId id="466" r:id="rId28"/>
    <p:sldId id="480" r:id="rId29"/>
    <p:sldId id="474" r:id="rId30"/>
    <p:sldId id="292" r:id="rId31"/>
    <p:sldId id="407" r:id="rId32"/>
    <p:sldId id="408" r:id="rId33"/>
    <p:sldId id="470" r:id="rId34"/>
    <p:sldId id="475" r:id="rId35"/>
    <p:sldId id="448" r:id="rId36"/>
    <p:sldId id="482" r:id="rId37"/>
    <p:sldId id="489" r:id="rId38"/>
    <p:sldId id="479" r:id="rId39"/>
    <p:sldId id="462" r:id="rId40"/>
    <p:sldId id="469" r:id="rId41"/>
    <p:sldId id="473" r:id="rId42"/>
    <p:sldId id="481" r:id="rId4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BACE92-E7F5-A045-8A39-A12C1C5F5EC7}">
          <p14:sldIdLst>
            <p14:sldId id="256"/>
            <p14:sldId id="285"/>
            <p14:sldId id="483"/>
            <p14:sldId id="257"/>
            <p14:sldId id="484"/>
            <p14:sldId id="259"/>
            <p14:sldId id="471"/>
            <p14:sldId id="258"/>
            <p14:sldId id="331"/>
            <p14:sldId id="310"/>
            <p14:sldId id="485"/>
            <p14:sldId id="486"/>
            <p14:sldId id="263"/>
            <p14:sldId id="332"/>
            <p14:sldId id="487"/>
            <p14:sldId id="488"/>
            <p14:sldId id="288"/>
            <p14:sldId id="444"/>
            <p14:sldId id="311"/>
            <p14:sldId id="445"/>
            <p14:sldId id="345"/>
            <p14:sldId id="446"/>
            <p14:sldId id="461"/>
            <p14:sldId id="463"/>
            <p14:sldId id="465"/>
            <p14:sldId id="468"/>
            <p14:sldId id="466"/>
            <p14:sldId id="480"/>
            <p14:sldId id="474"/>
            <p14:sldId id="292"/>
            <p14:sldId id="407"/>
            <p14:sldId id="408"/>
            <p14:sldId id="470"/>
            <p14:sldId id="475"/>
            <p14:sldId id="448"/>
            <p14:sldId id="482"/>
            <p14:sldId id="489"/>
            <p14:sldId id="479"/>
            <p14:sldId id="462"/>
            <p14:sldId id="469"/>
            <p14:sldId id="473"/>
            <p14:sldId id="4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53A1"/>
    <a:srgbClr val="ECD496"/>
    <a:srgbClr val="89C732"/>
    <a:srgbClr val="6DD0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81"/>
    <p:restoredTop sz="67958"/>
  </p:normalViewPr>
  <p:slideViewPr>
    <p:cSldViewPr snapToGrid="0" snapToObjects="1">
      <p:cViewPr>
        <p:scale>
          <a:sx n="60" d="100"/>
          <a:sy n="60" d="100"/>
        </p:scale>
        <p:origin x="648" y="-416"/>
      </p:cViewPr>
      <p:guideLst/>
    </p:cSldViewPr>
  </p:slideViewPr>
  <p:notesTextViewPr>
    <p:cViewPr>
      <p:scale>
        <a:sx n="1" d="1"/>
        <a:sy n="1" d="1"/>
      </p:scale>
      <p:origin x="0" y="0"/>
    </p:cViewPr>
  </p:notesTextViewPr>
  <p:notesViewPr>
    <p:cSldViewPr snapToGrid="0" snapToObjects="1">
      <p:cViewPr varScale="1">
        <p:scale>
          <a:sx n="92" d="100"/>
          <a:sy n="92" d="100"/>
        </p:scale>
        <p:origin x="252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FF6618-3984-4441-8B6F-36B3D34CDA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8F3A8B-FE73-D443-9CB1-E5E0807EFD74}" type="datetimeFigureOut">
              <a:rPr lang="en-US" smtClean="0"/>
              <a:t>3/18/22</a:t>
            </a:fld>
            <a:endParaRPr lang="en-US"/>
          </a:p>
        </p:txBody>
      </p:sp>
      <p:sp>
        <p:nvSpPr>
          <p:cNvPr id="4" name="Footer Placeholder 3">
            <a:extLst>
              <a:ext uri="{FF2B5EF4-FFF2-40B4-BE49-F238E27FC236}">
                <a16:creationId xmlns:a16="http://schemas.microsoft.com/office/drawing/2014/main" id="{8D76FD5D-FA1E-2048-84C2-2551982D6E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7D4CF7-127A-3B4D-8C45-560793D1DC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3DA7EA-B093-4043-A4FD-8963DDD3EC6C}" type="slidenum">
              <a:rPr lang="en-US" smtClean="0"/>
              <a:t>‹#›</a:t>
            </a:fld>
            <a:endParaRPr lang="en-US"/>
          </a:p>
        </p:txBody>
      </p:sp>
    </p:spTree>
    <p:extLst>
      <p:ext uri="{BB962C8B-B14F-4D97-AF65-F5344CB8AC3E}">
        <p14:creationId xmlns:p14="http://schemas.microsoft.com/office/powerpoint/2010/main" val="15264729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5A67A-283F-CD44-BD54-7079F3D517F1}" type="datetimeFigureOut">
              <a:rPr lang="en-US" smtClean="0"/>
              <a:t>3/18/22</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397F9-536F-F542-8C19-0E19425C05AC}" type="slidenum">
              <a:rPr lang="en-US" smtClean="0"/>
              <a:t>‹#›</a:t>
            </a:fld>
            <a:endParaRPr lang="en-US"/>
          </a:p>
        </p:txBody>
      </p:sp>
    </p:spTree>
    <p:extLst>
      <p:ext uri="{BB962C8B-B14F-4D97-AF65-F5344CB8AC3E}">
        <p14:creationId xmlns:p14="http://schemas.microsoft.com/office/powerpoint/2010/main" val="2908512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1</a:t>
            </a:fld>
            <a:endParaRPr lang="en-US"/>
          </a:p>
        </p:txBody>
      </p:sp>
    </p:spTree>
    <p:extLst>
      <p:ext uri="{BB962C8B-B14F-4D97-AF65-F5344CB8AC3E}">
        <p14:creationId xmlns:p14="http://schemas.microsoft.com/office/powerpoint/2010/main" val="3491230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4397F9-536F-F542-8C19-0E19425C05AC}" type="slidenum">
              <a:rPr lang="en-US" smtClean="0"/>
              <a:t>10</a:t>
            </a:fld>
            <a:endParaRPr lang="en-US"/>
          </a:p>
        </p:txBody>
      </p:sp>
    </p:spTree>
    <p:extLst>
      <p:ext uri="{BB962C8B-B14F-4D97-AF65-F5344CB8AC3E}">
        <p14:creationId xmlns:p14="http://schemas.microsoft.com/office/powerpoint/2010/main" val="1436445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000" b="1" u="sng" kern="1200" dirty="0">
                <a:solidFill>
                  <a:schemeClr val="tx1"/>
                </a:solidFill>
                <a:effectLst/>
                <a:latin typeface="+mn-lt"/>
                <a:ea typeface="+mn-ea"/>
                <a:cs typeface="+mn-cs"/>
              </a:rPr>
              <a:t>INSTRUÇÕES PARA O FACILITADOR</a:t>
            </a:r>
            <a:endParaRPr lang="en-GB" sz="1000" kern="1200" dirty="0">
              <a:solidFill>
                <a:schemeClr val="tx1"/>
              </a:solidFill>
              <a:effectLst/>
              <a:latin typeface="+mn-lt"/>
              <a:ea typeface="+mn-ea"/>
              <a:cs typeface="+mn-cs"/>
            </a:endParaRPr>
          </a:p>
          <a:p>
            <a:pPr algn="just"/>
            <a:r>
              <a:rPr lang="pt-PT" sz="1000" kern="1200" dirty="0">
                <a:solidFill>
                  <a:schemeClr val="tx1"/>
                </a:solidFill>
                <a:effectLst/>
                <a:latin typeface="+mn-lt"/>
                <a:ea typeface="+mn-ea"/>
                <a:cs typeface="+mn-cs"/>
              </a:rPr>
              <a:t>Duração: 15 min</a:t>
            </a:r>
          </a:p>
          <a:p>
            <a:pPr algn="just"/>
            <a:endParaRPr lang="en-US" sz="1000" dirty="0"/>
          </a:p>
          <a:p>
            <a:pPr marL="228600" indent="-228600" algn="just">
              <a:buAutoNum type="arabicPeriod"/>
            </a:pPr>
            <a:r>
              <a:rPr lang="en-US" sz="1000" b="1" dirty="0" err="1"/>
              <a:t>Explicar</a:t>
            </a:r>
            <a:r>
              <a:rPr lang="en-US" sz="1000" b="1" dirty="0"/>
              <a:t> o </a:t>
            </a:r>
            <a:r>
              <a:rPr lang="en-US" sz="1000" b="1" dirty="0" err="1"/>
              <a:t>exercício</a:t>
            </a:r>
            <a:endParaRPr lang="en-US" sz="1000" b="1" dirty="0"/>
          </a:p>
          <a:p>
            <a:pPr marL="685800" lvl="1" indent="-228600" algn="just">
              <a:buFont typeface="Arial" panose="020B0604020202020204" pitchFamily="34" charset="0"/>
              <a:buChar char="•"/>
            </a:pPr>
            <a:r>
              <a:rPr lang="en-US" sz="1000" dirty="0"/>
              <a:t>A </a:t>
            </a:r>
            <a:r>
              <a:rPr lang="en-US" sz="1000" dirty="0" err="1"/>
              <a:t>ser</a:t>
            </a:r>
            <a:r>
              <a:rPr lang="en-US" sz="1000" dirty="0"/>
              <a:t> </a:t>
            </a:r>
            <a:r>
              <a:rPr lang="en-US" sz="1000" dirty="0" err="1"/>
              <a:t>realizado</a:t>
            </a:r>
            <a:r>
              <a:rPr lang="en-US" sz="1000" dirty="0"/>
              <a:t> em grupos de </a:t>
            </a:r>
            <a:r>
              <a:rPr lang="en-US" sz="1000" dirty="0" err="1"/>
              <a:t>até</a:t>
            </a:r>
            <a:r>
              <a:rPr lang="en-US" sz="1000" dirty="0"/>
              <a:t> 5 </a:t>
            </a:r>
            <a:r>
              <a:rPr lang="en-US" sz="1000" dirty="0" err="1"/>
              <a:t>participantes</a:t>
            </a:r>
            <a:r>
              <a:rPr lang="en-US" sz="1000" dirty="0"/>
              <a:t> (</a:t>
            </a:r>
            <a:r>
              <a:rPr lang="en-US" sz="1000" dirty="0" err="1"/>
              <a:t>assegurar</a:t>
            </a:r>
            <a:r>
              <a:rPr lang="en-US" sz="1000" dirty="0"/>
              <a:t> </a:t>
            </a:r>
            <a:r>
              <a:rPr lang="en-US" sz="1000" dirty="0" err="1"/>
              <a:t>diversidade</a:t>
            </a:r>
            <a:r>
              <a:rPr lang="en-US" sz="1000" dirty="0"/>
              <a:t> </a:t>
            </a:r>
            <a:r>
              <a:rPr lang="en-US" sz="1000" dirty="0" err="1"/>
              <a:t>nos</a:t>
            </a:r>
            <a:r>
              <a:rPr lang="en-US" sz="1000" dirty="0"/>
              <a:t> grupos, de </a:t>
            </a:r>
            <a:r>
              <a:rPr lang="en-US" sz="1000" dirty="0" err="1"/>
              <a:t>gênero</a:t>
            </a:r>
            <a:r>
              <a:rPr lang="en-US" sz="1000" dirty="0"/>
              <a:t> e de </a:t>
            </a:r>
            <a:r>
              <a:rPr lang="en-US" sz="1000" dirty="0" err="1"/>
              <a:t>posição</a:t>
            </a:r>
            <a:r>
              <a:rPr lang="en-US" sz="1000" dirty="0"/>
              <a:t> </a:t>
            </a:r>
            <a:r>
              <a:rPr lang="en-US" sz="1000" dirty="0" err="1"/>
              <a:t>na</a:t>
            </a:r>
            <a:r>
              <a:rPr lang="en-US" sz="1000" dirty="0"/>
              <a:t> </a:t>
            </a:r>
            <a:r>
              <a:rPr lang="en-US" sz="1000" dirty="0" err="1"/>
              <a:t>organização</a:t>
            </a:r>
            <a:r>
              <a:rPr lang="en-US" sz="1000" dirty="0"/>
              <a:t>)</a:t>
            </a:r>
            <a:endParaRPr lang="en-US" sz="1000" kern="1200" dirty="0">
              <a:solidFill>
                <a:schemeClr val="tx1"/>
              </a:solidFill>
              <a:effectLst/>
              <a:latin typeface="+mn-lt"/>
              <a:ea typeface="+mn-ea"/>
              <a:cs typeface="+mn-cs"/>
            </a:endParaRPr>
          </a:p>
          <a:p>
            <a:pPr marL="685800" lvl="1" indent="-228600" algn="just">
              <a:buFont typeface="Arial" panose="020B0604020202020204" pitchFamily="34" charset="0"/>
              <a:buChar char="•"/>
            </a:pPr>
            <a:r>
              <a:rPr lang="pt-PT" sz="1200" kern="1200" dirty="0">
                <a:solidFill>
                  <a:schemeClr val="tx1"/>
                </a:solidFill>
                <a:effectLst/>
                <a:latin typeface="+mn-lt"/>
                <a:ea typeface="+mn-ea"/>
                <a:cs typeface="+mn-cs"/>
              </a:rPr>
              <a:t>Distribuir a Questão 1 (2 cópias por grupo) e explicar o exercício</a:t>
            </a:r>
          </a:p>
          <a:p>
            <a:pPr marL="685800" lvl="1" indent="-228600" algn="just">
              <a:buFont typeface="Arial" panose="020B0604020202020204" pitchFamily="34" charset="0"/>
              <a:buChar char="•"/>
            </a:pPr>
            <a:r>
              <a:rPr lang="pt-PT" sz="1200" kern="1200" dirty="0">
                <a:solidFill>
                  <a:schemeClr val="tx1"/>
                </a:solidFill>
                <a:effectLst/>
                <a:latin typeface="+mn-lt"/>
                <a:ea typeface="+mn-ea"/>
                <a:cs typeface="+mn-cs"/>
              </a:rPr>
              <a:t>Participantes devem completar, em grupo, a questão sobre relações de poder</a:t>
            </a:r>
            <a:endParaRPr lang="en-GB" sz="1200" kern="1200" dirty="0">
              <a:solidFill>
                <a:schemeClr val="tx1"/>
              </a:solidFill>
              <a:effectLst/>
              <a:latin typeface="+mn-lt"/>
              <a:ea typeface="+mn-ea"/>
              <a:cs typeface="+mn-cs"/>
            </a:endParaRPr>
          </a:p>
          <a:p>
            <a:pPr marL="685800" lvl="1" indent="-228600" algn="just">
              <a:buFont typeface="Arial" panose="020B0604020202020204" pitchFamily="34" charset="0"/>
              <a:buChar char="•"/>
            </a:pPr>
            <a:r>
              <a:rPr lang="pt-PT" sz="1200" kern="1200" dirty="0">
                <a:solidFill>
                  <a:schemeClr val="tx1"/>
                </a:solidFill>
                <a:effectLst/>
                <a:latin typeface="+mn-lt"/>
                <a:ea typeface="+mn-ea"/>
                <a:cs typeface="+mn-cs"/>
              </a:rPr>
              <a:t>identificar os personagens e quais as posições de poder que ocupam de acordo com o seu caracter no filme</a:t>
            </a:r>
            <a:endParaRPr lang="en-GB" sz="1200" kern="1200" dirty="0">
              <a:solidFill>
                <a:schemeClr val="tx1"/>
              </a:solidFill>
              <a:effectLst/>
              <a:latin typeface="+mn-lt"/>
              <a:ea typeface="+mn-ea"/>
              <a:cs typeface="+mn-cs"/>
            </a:endParaRPr>
          </a:p>
          <a:p>
            <a:pPr marL="685800" lvl="1" indent="-228600" algn="just">
              <a:buFont typeface="Arial" panose="020B0604020202020204" pitchFamily="34" charset="0"/>
              <a:buChar char="•"/>
            </a:pPr>
            <a:r>
              <a:rPr lang="pt-PT" sz="1200" kern="1200" dirty="0">
                <a:solidFill>
                  <a:schemeClr val="tx1"/>
                </a:solidFill>
                <a:effectLst/>
                <a:latin typeface="+mn-lt"/>
                <a:ea typeface="+mn-ea"/>
                <a:cs typeface="+mn-cs"/>
              </a:rPr>
              <a:t>Informar que os grupos possuem 10 minutos de tempo para resolução do exercício em grupo</a:t>
            </a:r>
            <a:endParaRPr lang="en-GB"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algn="just"/>
            <a:r>
              <a:rPr lang="en-US" sz="1000" dirty="0"/>
              <a:t>(a </a:t>
            </a:r>
            <a:r>
              <a:rPr lang="en-US" sz="1000" dirty="0" err="1"/>
              <a:t>resposta</a:t>
            </a:r>
            <a:r>
              <a:rPr lang="en-US" sz="1000" dirty="0"/>
              <a:t> do </a:t>
            </a:r>
            <a:r>
              <a:rPr lang="en-US" sz="1000" dirty="0" err="1"/>
              <a:t>exercício</a:t>
            </a:r>
            <a:r>
              <a:rPr lang="en-US" sz="1000" dirty="0"/>
              <a:t> se </a:t>
            </a:r>
            <a:r>
              <a:rPr lang="en-US" sz="1000" dirty="0" err="1"/>
              <a:t>encontra</a:t>
            </a:r>
            <a:r>
              <a:rPr lang="en-US" sz="1000" dirty="0"/>
              <a:t> no </a:t>
            </a:r>
            <a:r>
              <a:rPr lang="en-US" sz="1000" dirty="0" err="1"/>
              <a:t>próximo</a:t>
            </a:r>
            <a:r>
              <a:rPr lang="en-US" sz="1000" dirty="0"/>
              <a:t> </a:t>
            </a:r>
            <a:r>
              <a:rPr lang="en-US" sz="1000" dirty="0" err="1"/>
              <a:t>diapositivo</a:t>
            </a:r>
            <a:r>
              <a:rPr lang="en-US" sz="1000" dirty="0"/>
              <a:t>)</a:t>
            </a:r>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11</a:t>
            </a:fld>
            <a:endParaRPr lang="en-US"/>
          </a:p>
        </p:txBody>
      </p:sp>
    </p:spTree>
    <p:extLst>
      <p:ext uri="{BB962C8B-B14F-4D97-AF65-F5344CB8AC3E}">
        <p14:creationId xmlns:p14="http://schemas.microsoft.com/office/powerpoint/2010/main" val="1253068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000" b="1" u="sng" kern="1200" dirty="0">
                <a:solidFill>
                  <a:schemeClr val="tx1"/>
                </a:solidFill>
                <a:effectLst/>
                <a:latin typeface="+mn-lt"/>
                <a:ea typeface="+mn-ea"/>
                <a:cs typeface="+mn-cs"/>
              </a:rPr>
              <a:t>INSTRUÇÕES PARA O FACILITADOR</a:t>
            </a:r>
            <a:endParaRPr lang="en-GB" sz="1000" kern="1200" dirty="0">
              <a:solidFill>
                <a:schemeClr val="tx1"/>
              </a:solidFill>
              <a:effectLst/>
              <a:latin typeface="+mn-lt"/>
              <a:ea typeface="+mn-ea"/>
              <a:cs typeface="+mn-cs"/>
            </a:endParaRPr>
          </a:p>
          <a:p>
            <a:pPr algn="just"/>
            <a:r>
              <a:rPr lang="pt-PT" sz="1000" kern="1200" dirty="0">
                <a:solidFill>
                  <a:schemeClr val="tx1"/>
                </a:solidFill>
                <a:effectLst/>
                <a:latin typeface="+mn-lt"/>
                <a:ea typeface="+mn-ea"/>
                <a:cs typeface="+mn-cs"/>
              </a:rPr>
              <a:t>Duração: 15 min</a:t>
            </a:r>
          </a:p>
          <a:p>
            <a:pPr algn="just"/>
            <a:endParaRPr lang="en-US" sz="1000" dirty="0"/>
          </a:p>
          <a:p>
            <a:pPr marL="228600" indent="-228600" algn="just">
              <a:buAutoNum type="arabicPeriod"/>
            </a:pPr>
            <a:r>
              <a:rPr lang="en-US" sz="1000" b="1" dirty="0" err="1"/>
              <a:t>Pergunta</a:t>
            </a:r>
            <a:r>
              <a:rPr lang="en-US" sz="1000" b="1" dirty="0"/>
              <a:t> </a:t>
            </a:r>
            <a:r>
              <a:rPr lang="en-US" sz="1000" b="1" dirty="0" err="1"/>
              <a:t>preliminar</a:t>
            </a:r>
            <a:r>
              <a:rPr lang="en-US" sz="1000" b="1" dirty="0"/>
              <a:t>: Quem é a vítima?</a:t>
            </a:r>
          </a:p>
          <a:p>
            <a:pPr marL="685800" lvl="1" indent="-228600" algn="just">
              <a:buFont typeface="Arial" panose="020B0604020202020204" pitchFamily="34" charset="0"/>
              <a:buChar char="•"/>
            </a:pPr>
            <a:r>
              <a:rPr lang="en-US" sz="1000" dirty="0"/>
              <a:t>Antes de responder </a:t>
            </a:r>
            <a:r>
              <a:rPr lang="en-US" sz="1000" dirty="0" err="1"/>
              <a:t>ao</a:t>
            </a:r>
            <a:r>
              <a:rPr lang="en-US" sz="1000" dirty="0"/>
              <a:t> </a:t>
            </a:r>
            <a:r>
              <a:rPr lang="en-US" sz="1000" dirty="0" err="1"/>
              <a:t>exercício</a:t>
            </a:r>
            <a:r>
              <a:rPr lang="en-US" sz="1000" dirty="0"/>
              <a:t>, </a:t>
            </a:r>
            <a:r>
              <a:rPr lang="en-US" sz="1000" dirty="0" err="1"/>
              <a:t>pergunte</a:t>
            </a:r>
            <a:r>
              <a:rPr lang="en-US" sz="1000" dirty="0"/>
              <a:t>: “Quem é a vítima”?</a:t>
            </a:r>
          </a:p>
          <a:p>
            <a:pPr marL="685800" lvl="1" indent="-228600" algn="just">
              <a:buFont typeface="Arial" panose="020B0604020202020204" pitchFamily="34" charset="0"/>
              <a:buChar char="•"/>
            </a:pPr>
            <a:r>
              <a:rPr lang="en-US" sz="1000" dirty="0" err="1"/>
              <a:t>Escolha</a:t>
            </a:r>
            <a:r>
              <a:rPr lang="en-US" sz="1000" dirty="0"/>
              <a:t> </a:t>
            </a:r>
            <a:r>
              <a:rPr lang="en-US" sz="1000" dirty="0" err="1"/>
              <a:t>alguns</a:t>
            </a:r>
            <a:r>
              <a:rPr lang="en-US" sz="1000" dirty="0"/>
              <a:t> </a:t>
            </a:r>
            <a:r>
              <a:rPr lang="en-US" sz="1000" dirty="0" err="1"/>
              <a:t>participantes</a:t>
            </a:r>
            <a:r>
              <a:rPr lang="en-US" sz="1000" dirty="0"/>
              <a:t> que </a:t>
            </a:r>
            <a:r>
              <a:rPr lang="en-US" sz="1000" dirty="0" err="1"/>
              <a:t>queiram</a:t>
            </a:r>
            <a:r>
              <a:rPr lang="en-US" sz="1000" dirty="0"/>
              <a:t> </a:t>
            </a:r>
            <a:r>
              <a:rPr lang="en-US" sz="1000" dirty="0" err="1"/>
              <a:t>contribuir</a:t>
            </a:r>
            <a:r>
              <a:rPr lang="en-US" sz="1000" dirty="0"/>
              <a:t> para a </a:t>
            </a:r>
            <a:r>
              <a:rPr lang="en-US" sz="1000" dirty="0" err="1"/>
              <a:t>discussão</a:t>
            </a:r>
            <a:r>
              <a:rPr lang="en-US" sz="1000" dirty="0"/>
              <a:t>, </a:t>
            </a:r>
            <a:r>
              <a:rPr lang="en-US" sz="1000" dirty="0" err="1"/>
              <a:t>tentando</a:t>
            </a:r>
            <a:r>
              <a:rPr lang="en-US" sz="1000" dirty="0"/>
              <a:t> </a:t>
            </a:r>
            <a:r>
              <a:rPr lang="en-US" sz="1000" dirty="0" err="1"/>
              <a:t>perguntar</a:t>
            </a:r>
            <a:r>
              <a:rPr lang="en-US" sz="1000" dirty="0"/>
              <a:t> “</a:t>
            </a:r>
            <a:r>
              <a:rPr lang="en-US" sz="1000" dirty="0" err="1"/>
              <a:t>por</a:t>
            </a:r>
            <a:r>
              <a:rPr lang="en-US" sz="1000" dirty="0"/>
              <a:t> </a:t>
            </a:r>
            <a:r>
              <a:rPr lang="en-US" sz="1000" dirty="0" err="1"/>
              <a:t>quê</a:t>
            </a:r>
            <a:r>
              <a:rPr lang="en-US" sz="1000" dirty="0"/>
              <a:t>” </a:t>
            </a:r>
            <a:r>
              <a:rPr lang="en-US" sz="1000" dirty="0" err="1"/>
              <a:t>considera</a:t>
            </a:r>
            <a:r>
              <a:rPr lang="en-US" sz="1000" dirty="0"/>
              <a:t> </a:t>
            </a:r>
            <a:r>
              <a:rPr lang="en-US" sz="1000" dirty="0" err="1"/>
              <a:t>Afrida</a:t>
            </a:r>
            <a:r>
              <a:rPr lang="en-US" sz="1000" dirty="0"/>
              <a:t>/Abel a vítima?</a:t>
            </a:r>
          </a:p>
          <a:p>
            <a:pPr marL="1143000" lvl="2" indent="-228600" algn="just">
              <a:buFont typeface="Arial" panose="020B0604020202020204" pitchFamily="34" charset="0"/>
              <a:buChar char="•"/>
            </a:pPr>
            <a:r>
              <a:rPr lang="en-US" sz="1000" dirty="0"/>
              <a:t>Para </a:t>
            </a:r>
            <a:r>
              <a:rPr lang="en-US" sz="1000" dirty="0" err="1"/>
              <a:t>ficar</a:t>
            </a:r>
            <a:r>
              <a:rPr lang="en-US" sz="1000" dirty="0"/>
              <a:t> </a:t>
            </a:r>
            <a:r>
              <a:rPr lang="en-US" sz="1000" dirty="0" err="1"/>
              <a:t>mais</a:t>
            </a:r>
            <a:r>
              <a:rPr lang="en-US" sz="1000" dirty="0"/>
              <a:t> </a:t>
            </a:r>
            <a:r>
              <a:rPr lang="en-US" sz="1000" dirty="0" err="1"/>
              <a:t>interessante</a:t>
            </a:r>
            <a:r>
              <a:rPr lang="en-US" sz="1000" dirty="0"/>
              <a:t> e se </a:t>
            </a:r>
            <a:r>
              <a:rPr lang="en-US" sz="1000" dirty="0" err="1"/>
              <a:t>houver</a:t>
            </a:r>
            <a:r>
              <a:rPr lang="en-US" sz="1000" dirty="0"/>
              <a:t> </a:t>
            </a:r>
            <a:r>
              <a:rPr lang="en-US" sz="1000" dirty="0" err="1"/>
              <a:t>opiniões</a:t>
            </a:r>
            <a:r>
              <a:rPr lang="en-US" sz="1000" dirty="0"/>
              <a:t> </a:t>
            </a:r>
            <a:r>
              <a:rPr lang="en-US" sz="1000" dirty="0" err="1"/>
              <a:t>diversas</a:t>
            </a:r>
            <a:r>
              <a:rPr lang="en-US" sz="1000" dirty="0"/>
              <a:t>, </a:t>
            </a:r>
            <a:r>
              <a:rPr lang="en-US" sz="1000" dirty="0" err="1"/>
              <a:t>pode</a:t>
            </a:r>
            <a:r>
              <a:rPr lang="en-US" sz="1000" dirty="0"/>
              <a:t> </a:t>
            </a:r>
            <a:r>
              <a:rPr lang="en-US" sz="1000" dirty="0" err="1"/>
              <a:t>até</a:t>
            </a:r>
            <a:r>
              <a:rPr lang="en-US" sz="1000" dirty="0"/>
              <a:t> </a:t>
            </a:r>
            <a:r>
              <a:rPr lang="en-US" sz="1000" dirty="0" err="1"/>
              <a:t>num</a:t>
            </a:r>
            <a:r>
              <a:rPr lang="en-US" sz="1000" dirty="0"/>
              <a:t> Flipchart </a:t>
            </a:r>
            <a:r>
              <a:rPr lang="en-US" sz="1000" dirty="0" err="1"/>
              <a:t>fazer</a:t>
            </a:r>
            <a:r>
              <a:rPr lang="en-US" sz="1000" dirty="0"/>
              <a:t> </a:t>
            </a:r>
            <a:r>
              <a:rPr lang="en-US" sz="1000" dirty="0" err="1"/>
              <a:t>uma</a:t>
            </a:r>
            <a:r>
              <a:rPr lang="en-US" sz="1000" dirty="0"/>
              <a:t> </a:t>
            </a:r>
            <a:r>
              <a:rPr lang="en-US" sz="1000" dirty="0" err="1"/>
              <a:t>contagem</a:t>
            </a:r>
            <a:r>
              <a:rPr lang="en-US" sz="1000" dirty="0"/>
              <a:t> de </a:t>
            </a:r>
            <a:r>
              <a:rPr lang="en-US" sz="1000" dirty="0" err="1"/>
              <a:t>pontos</a:t>
            </a:r>
            <a:r>
              <a:rPr lang="en-US" sz="1000" dirty="0"/>
              <a:t>! </a:t>
            </a:r>
            <a:r>
              <a:rPr lang="en-US" sz="1000" dirty="0" err="1"/>
              <a:t>Estima</a:t>
            </a:r>
            <a:r>
              <a:rPr lang="en-US" sz="1000" dirty="0"/>
              <a:t>-se que </a:t>
            </a:r>
            <a:r>
              <a:rPr lang="en-US" sz="1000" dirty="0" err="1"/>
              <a:t>alguns</a:t>
            </a:r>
            <a:r>
              <a:rPr lang="en-US" sz="1000" dirty="0"/>
              <a:t> </a:t>
            </a:r>
            <a:r>
              <a:rPr lang="en-US" sz="1000" dirty="0" err="1"/>
              <a:t>dirão</a:t>
            </a:r>
            <a:r>
              <a:rPr lang="en-US" sz="1000" dirty="0"/>
              <a:t> que é o Abel e outros a </a:t>
            </a:r>
            <a:r>
              <a:rPr lang="en-US" sz="1000" dirty="0" err="1"/>
              <a:t>Afrida</a:t>
            </a:r>
            <a:r>
              <a:rPr lang="en-US" sz="1000" dirty="0"/>
              <a:t> e outros </a:t>
            </a:r>
            <a:r>
              <a:rPr lang="en-US" sz="1000" dirty="0" err="1"/>
              <a:t>até</a:t>
            </a:r>
            <a:r>
              <a:rPr lang="en-US" sz="1000" dirty="0"/>
              <a:t> </a:t>
            </a:r>
            <a:r>
              <a:rPr lang="en-US" sz="1000" dirty="0" err="1"/>
              <a:t>mesmo</a:t>
            </a:r>
            <a:r>
              <a:rPr lang="en-US" sz="1000" dirty="0"/>
              <a:t> </a:t>
            </a:r>
            <a:r>
              <a:rPr lang="en-US" sz="1000" dirty="0" err="1"/>
              <a:t>dizer</a:t>
            </a:r>
            <a:r>
              <a:rPr lang="en-US" sz="1000" dirty="0"/>
              <a:t> que </a:t>
            </a:r>
            <a:r>
              <a:rPr lang="en-US" sz="1000" dirty="0" err="1"/>
              <a:t>todo</a:t>
            </a:r>
            <a:r>
              <a:rPr lang="en-US" sz="1000" dirty="0"/>
              <a:t> </a:t>
            </a:r>
            <a:r>
              <a:rPr lang="en-US" sz="1000" dirty="0" err="1"/>
              <a:t>mundo</a:t>
            </a:r>
            <a:r>
              <a:rPr lang="en-US" sz="1000" dirty="0"/>
              <a:t> é </a:t>
            </a:r>
            <a:r>
              <a:rPr lang="en-US" sz="1000" dirty="0" err="1"/>
              <a:t>culpado</a:t>
            </a:r>
            <a:r>
              <a:rPr lang="en-US" sz="1000" dirty="0"/>
              <a:t>.</a:t>
            </a:r>
          </a:p>
          <a:p>
            <a:pPr marL="685800" lvl="1" indent="-228600" algn="just">
              <a:buFont typeface="Arial" panose="020B0604020202020204" pitchFamily="34" charset="0"/>
              <a:buChar char="•"/>
            </a:pPr>
            <a:r>
              <a:rPr lang="pt-PT" sz="1200" kern="1200" dirty="0">
                <a:solidFill>
                  <a:schemeClr val="tx1"/>
                </a:solidFill>
                <a:effectLst/>
                <a:latin typeface="+mn-lt"/>
                <a:ea typeface="+mn-ea"/>
                <a:cs typeface="+mn-cs"/>
              </a:rPr>
              <a:t>Caso haja posições diversas – alguns dizendo que é o Abel, outros a </a:t>
            </a:r>
            <a:r>
              <a:rPr lang="pt-PT" sz="120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e outros até nenhum, sendo os dois culpados – dizer que depois do exercício vamos clarificar e ver se chegaremos a um consenso sobre quem é a vítima.</a:t>
            </a:r>
          </a:p>
          <a:p>
            <a:pPr marL="685800" lvl="1" indent="-228600" algn="just">
              <a:buFont typeface="Arial" panose="020B0604020202020204" pitchFamily="34" charset="0"/>
              <a:buChar char="•"/>
            </a:pPr>
            <a:endParaRPr lang="pt-PT" sz="1200" kern="1200" dirty="0">
              <a:solidFill>
                <a:schemeClr val="tx1"/>
              </a:solidFill>
              <a:effectLst/>
              <a:latin typeface="+mn-lt"/>
              <a:ea typeface="+mn-ea"/>
              <a:cs typeface="+mn-cs"/>
            </a:endParaRPr>
          </a:p>
          <a:p>
            <a:pPr marL="228600" lvl="0" indent="-228600" algn="just">
              <a:buFont typeface="+mj-lt"/>
              <a:buAutoNum type="arabicPeriod"/>
            </a:pPr>
            <a:r>
              <a:rPr lang="pt-PT" sz="1200" b="1" kern="1200" dirty="0">
                <a:solidFill>
                  <a:schemeClr val="tx1"/>
                </a:solidFill>
                <a:effectLst/>
                <a:latin typeface="+mn-lt"/>
                <a:ea typeface="+mn-ea"/>
                <a:cs typeface="+mn-cs"/>
              </a:rPr>
              <a:t>Responder conjuntamente a folha de exercício:</a:t>
            </a:r>
            <a:endParaRPr lang="en-GB" sz="1200" b="1" kern="1200" dirty="0">
              <a:solidFill>
                <a:schemeClr val="tx1"/>
              </a:solidFill>
              <a:effectLst/>
              <a:latin typeface="+mn-lt"/>
              <a:ea typeface="+mn-ea"/>
              <a:cs typeface="+mn-cs"/>
            </a:endParaRPr>
          </a:p>
          <a:p>
            <a:pPr marL="685800" lvl="1" indent="-228600" algn="just">
              <a:buFont typeface="Arial" panose="020B0604020202020204" pitchFamily="34" charset="0"/>
              <a:buChar char="•"/>
            </a:pPr>
            <a:r>
              <a:rPr lang="pt-PT" sz="1200" kern="1200" dirty="0">
                <a:solidFill>
                  <a:schemeClr val="tx1"/>
                </a:solidFill>
                <a:effectLst/>
                <a:latin typeface="+mn-lt"/>
                <a:ea typeface="+mn-ea"/>
                <a:cs typeface="+mn-cs"/>
              </a:rPr>
              <a:t>Pergunte por cada um dos personagens a posição de poder de cada um</a:t>
            </a:r>
          </a:p>
          <a:p>
            <a:pPr marL="685800" lvl="1" indent="-228600" algn="just">
              <a:buFont typeface="Arial" panose="020B0604020202020204" pitchFamily="34" charset="0"/>
              <a:buChar char="•"/>
            </a:pPr>
            <a:r>
              <a:rPr lang="pt-PT" sz="1200" kern="1200" dirty="0">
                <a:solidFill>
                  <a:schemeClr val="tx1"/>
                </a:solidFill>
                <a:effectLst/>
                <a:latin typeface="+mn-lt"/>
                <a:ea typeface="+mn-ea"/>
                <a:cs typeface="+mn-cs"/>
              </a:rPr>
              <a:t>Os participantes devem refletir sobre cada um dos personagens, determinando se a pessoa tem poder e por que/qual</a:t>
            </a:r>
          </a:p>
          <a:p>
            <a:pPr marL="685800" lvl="1" indent="-228600" algn="just">
              <a:buFont typeface="Arial" panose="020B0604020202020204" pitchFamily="34" charset="0"/>
              <a:buChar char="•"/>
            </a:pPr>
            <a:r>
              <a:rPr lang="pt-PT" sz="1200" kern="1200" dirty="0">
                <a:solidFill>
                  <a:schemeClr val="tx1"/>
                </a:solidFill>
                <a:effectLst/>
                <a:latin typeface="+mn-lt"/>
                <a:ea typeface="+mn-ea"/>
                <a:cs typeface="+mn-cs"/>
              </a:rPr>
              <a:t>Clicar no diapositivo para revelar os resultados para cada um dos personagens. Assegurar que todos concordam com o que está ali. Caso negativo, tente discutir e retirar as dúvidas</a:t>
            </a:r>
          </a:p>
          <a:p>
            <a:pPr marL="685800" lvl="1" indent="-228600" algn="just">
              <a:buFont typeface="Arial" panose="020B0604020202020204" pitchFamily="34" charset="0"/>
              <a:buChar char="•"/>
            </a:pPr>
            <a:endParaRPr lang="pt-PT" sz="1200" kern="1200" dirty="0">
              <a:solidFill>
                <a:schemeClr val="tx1"/>
              </a:solidFill>
              <a:effectLst/>
              <a:latin typeface="+mn-lt"/>
              <a:ea typeface="+mn-ea"/>
              <a:cs typeface="+mn-cs"/>
            </a:endParaRPr>
          </a:p>
          <a:p>
            <a:pPr marL="228600" lvl="0" indent="-228600" algn="just">
              <a:buFont typeface="+mj-lt"/>
              <a:buAutoNum type="arabicPeriod"/>
            </a:pPr>
            <a:r>
              <a:rPr lang="pt-PT" sz="1200" b="1" kern="1200" dirty="0">
                <a:solidFill>
                  <a:schemeClr val="tx1"/>
                </a:solidFill>
                <a:effectLst/>
                <a:latin typeface="+mn-lt"/>
                <a:ea typeface="+mn-ea"/>
                <a:cs typeface="+mn-cs"/>
              </a:rPr>
              <a:t>Consensos de quem é a vítima</a:t>
            </a:r>
            <a:endParaRPr lang="en-GB"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Voltar à pergunta: quem é a vítima?</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Assegurar o consenso de que a vítima é a </a:t>
            </a:r>
            <a:r>
              <a:rPr lang="pt-PT" sz="120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(ver abaixo dicas para esta discussão).</a:t>
            </a:r>
            <a:endParaRPr lang="en-GB" sz="1200" kern="1200" dirty="0">
              <a:solidFill>
                <a:schemeClr val="tx1"/>
              </a:solidFill>
              <a:effectLst/>
              <a:latin typeface="+mn-lt"/>
              <a:ea typeface="+mn-ea"/>
              <a:cs typeface="+mn-cs"/>
            </a:endParaRPr>
          </a:p>
          <a:p>
            <a:pPr algn="just"/>
            <a:endParaRPr lang="en-US" sz="1000" dirty="0"/>
          </a:p>
          <a:p>
            <a:pPr algn="just"/>
            <a:r>
              <a:rPr lang="en-US" sz="1000" b="1" dirty="0" err="1"/>
              <a:t>Dicas</a:t>
            </a:r>
            <a:r>
              <a:rPr lang="en-US" sz="1000" b="1" dirty="0"/>
              <a:t> </a:t>
            </a:r>
            <a:r>
              <a:rPr lang="en-US" sz="1000" b="1" dirty="0" err="1"/>
              <a:t>Discussão</a:t>
            </a:r>
            <a:r>
              <a:rPr lang="en-US" sz="1000" b="1" dirty="0"/>
              <a:t>: Quem é a Vítima?</a:t>
            </a:r>
          </a:p>
          <a:p>
            <a:pPr lvl="0"/>
            <a:endParaRPr lang="en-GB"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Espera-se que a discussão sobre quem é a vítima será uma bastante complexa considerando a realidade sociocultural de Angola e é importante que o Formador use as dicas e sugestões aqui.</a:t>
            </a:r>
          </a:p>
          <a:p>
            <a:pPr lvl="0"/>
            <a:endParaRPr lang="en-GB" sz="1200" kern="1200" dirty="0">
              <a:solidFill>
                <a:schemeClr val="tx1"/>
              </a:solidFill>
              <a:effectLst/>
              <a:latin typeface="+mn-lt"/>
              <a:ea typeface="+mn-ea"/>
              <a:cs typeface="+mn-cs"/>
            </a:endParaRPr>
          </a:p>
          <a:p>
            <a:pPr lvl="0"/>
            <a:r>
              <a:rPr lang="pt-PT" sz="1200" i="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é a vítima, uma vez que Abel está em uma posição de poder em relação a ela, que ainda tem 17 anos (menor de idade) e é sabidamente beneficiária de ajuda humanitária, ou seja, está em uma situação de vulnerabilidade econômica. </a:t>
            </a:r>
          </a:p>
          <a:p>
            <a:pPr lvl="0"/>
            <a:endParaRPr lang="pt-PT" sz="1200" kern="1200" dirty="0">
              <a:solidFill>
                <a:schemeClr val="tx1"/>
              </a:solidFill>
              <a:effectLst/>
              <a:latin typeface="+mn-lt"/>
              <a:ea typeface="+mn-ea"/>
              <a:cs typeface="+mn-cs"/>
            </a:endParaRPr>
          </a:p>
          <a:p>
            <a:pPr lvl="0"/>
            <a:r>
              <a:rPr lang="pt-PT" sz="120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não coagiu Abel a nada, tendo feito uma proposta a este sempre poderia ter dito “não”. Abel tinha o poder de escolha.</a:t>
            </a:r>
          </a:p>
          <a:p>
            <a:pPr lvl="0"/>
            <a:endParaRPr lang="en-GB"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Sim, a </a:t>
            </a:r>
            <a:r>
              <a:rPr lang="pt-PT" sz="120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“ofereceu-se”, e até poderia ter usado “roupas atraentes” ou “insistido”. A realidade foi que o Abel demonstrou “a carne é fraca”. Mas que a fraqueza do Abel não deveria , numa conduta respeitosa pelos padrões da ONU, ter sido o </a:t>
            </a:r>
            <a:r>
              <a:rPr lang="pt-PT" sz="1200" kern="1200" dirty="0" err="1">
                <a:solidFill>
                  <a:schemeClr val="tx1"/>
                </a:solidFill>
                <a:effectLst/>
                <a:latin typeface="+mn-lt"/>
                <a:ea typeface="+mn-ea"/>
                <a:cs typeface="+mn-cs"/>
              </a:rPr>
              <a:t>factor</a:t>
            </a:r>
            <a:r>
              <a:rPr lang="pt-PT" sz="1200" kern="1200" dirty="0">
                <a:solidFill>
                  <a:schemeClr val="tx1"/>
                </a:solidFill>
                <a:effectLst/>
                <a:latin typeface="+mn-lt"/>
                <a:ea typeface="+mn-ea"/>
                <a:cs typeface="+mn-cs"/>
              </a:rPr>
              <a:t> determinante, pois o Abel possui uma posição de poder, por ser funcionário de uma ONG (ter uma remuneração, trabalhar em uma posição profissional) e ainda prover apoio humanitário à comunidade à qual a </a:t>
            </a:r>
            <a:r>
              <a:rPr lang="pt-PT" sz="120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pertence.</a:t>
            </a:r>
          </a:p>
          <a:p>
            <a:pPr lvl="0"/>
            <a:endParaRPr lang="en-GB"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Informar e explicar as diferentes posições de poder na sociedade e em relações específicas, a desigualdade de fato entre pessoas e as vulnerabilidades e responsabilidades decorrentes. Por exemplo, uma pessoa beneficiária de ajuda humanitária é uma pessoa em vulnerabilidade (no mínimo) económica, enquanto um funcionário de uma ONG é uma pessoa em posição de poder, da qual a beneficiária depende. Dessa forma, existem deveres especiais de proteção por parte do funcionário da ONG com relação à beneficiária vulnerável e dependente.</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Algumas posições dos participantes com base em mitos sobre a EAAS, que podem ser levantadas durante a discussão. Na verdade, recomenda-se assegurar que o Formador explique as questões abaixo, pois normalmente refletem mitos enraizados no quotidiano.</a:t>
            </a:r>
            <a:endParaRPr lang="en-GB" sz="1200" kern="1200" dirty="0">
              <a:solidFill>
                <a:schemeClr val="tx1"/>
              </a:solidFill>
              <a:effectLst/>
              <a:latin typeface="+mn-lt"/>
              <a:ea typeface="+mn-ea"/>
              <a:cs typeface="+mn-cs"/>
            </a:endParaRPr>
          </a:p>
          <a:p>
            <a:pPr lvl="0"/>
            <a:r>
              <a:rPr lang="pt-PT" sz="1200" i="1" kern="1200" dirty="0">
                <a:solidFill>
                  <a:schemeClr val="tx1"/>
                </a:solidFill>
                <a:effectLst/>
                <a:latin typeface="+mn-lt"/>
                <a:ea typeface="+mn-ea"/>
                <a:cs typeface="+mn-cs"/>
              </a:rPr>
              <a:t>Os dois são culpados pois não era corrupção?</a:t>
            </a:r>
            <a:r>
              <a:rPr lang="pt-PT" sz="1200" kern="1200" dirty="0">
                <a:solidFill>
                  <a:schemeClr val="tx1"/>
                </a:solidFill>
                <a:effectLst/>
                <a:latin typeface="+mn-lt"/>
                <a:ea typeface="+mn-ea"/>
                <a:cs typeface="+mn-cs"/>
              </a:rPr>
              <a:t> Estima-se que alguns participantes irão pensar que a relação foi uma de corrupção – ativa e passiva – e por tal os dois são “culpados”. Explicar ainda que a relação entre a </a:t>
            </a:r>
            <a:r>
              <a:rPr lang="pt-PT" sz="120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e o Abel não é uma relação de “corrupção”, pois a </a:t>
            </a:r>
            <a:r>
              <a:rPr lang="pt-PT" sz="120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está numa situação em que não possui muitas opções visto a sua realidade económica. A corrupção tem por base a oferta/aceitação de dinheiro ou favores em troca da realização de uma ação ilícita (não seguir os trâmites processuais, </a:t>
            </a:r>
            <a:r>
              <a:rPr lang="pt-PT" sz="1200" kern="1200" dirty="0" err="1">
                <a:solidFill>
                  <a:schemeClr val="tx1"/>
                </a:solidFill>
                <a:effectLst/>
                <a:latin typeface="+mn-lt"/>
                <a:ea typeface="+mn-ea"/>
                <a:cs typeface="+mn-cs"/>
              </a:rPr>
              <a:t>etc</a:t>
            </a:r>
            <a:r>
              <a:rPr lang="pt-PT" sz="1200" kern="1200" dirty="0">
                <a:solidFill>
                  <a:schemeClr val="tx1"/>
                </a:solidFill>
                <a:effectLst/>
                <a:latin typeface="+mn-lt"/>
                <a:ea typeface="+mn-ea"/>
                <a:cs typeface="+mn-cs"/>
              </a:rPr>
              <a:t>), na situação da </a:t>
            </a:r>
            <a:r>
              <a:rPr lang="pt-PT" sz="120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estamos falando de um relacionamento íntimo ou pessoal.</a:t>
            </a:r>
          </a:p>
          <a:p>
            <a:pPr lvl="0"/>
            <a:endParaRPr lang="en-GB" sz="1200" kern="1200" dirty="0">
              <a:solidFill>
                <a:schemeClr val="tx1"/>
              </a:solidFill>
              <a:effectLst/>
              <a:latin typeface="+mn-lt"/>
              <a:ea typeface="+mn-ea"/>
              <a:cs typeface="+mn-cs"/>
            </a:endParaRPr>
          </a:p>
          <a:p>
            <a:pPr lvl="0"/>
            <a:r>
              <a:rPr lang="pt-PT" sz="1200" i="1" kern="1200" dirty="0">
                <a:solidFill>
                  <a:schemeClr val="tx1"/>
                </a:solidFill>
                <a:effectLst/>
                <a:latin typeface="+mn-lt"/>
                <a:ea typeface="+mn-ea"/>
                <a:cs typeface="+mn-cs"/>
              </a:rPr>
              <a:t>Mas a </a:t>
            </a:r>
            <a:r>
              <a:rPr lang="pt-PT" sz="1200" i="1" kern="1200" dirty="0" err="1">
                <a:solidFill>
                  <a:schemeClr val="tx1"/>
                </a:solidFill>
                <a:effectLst/>
                <a:latin typeface="+mn-lt"/>
                <a:ea typeface="+mn-ea"/>
                <a:cs typeface="+mn-cs"/>
              </a:rPr>
              <a:t>Afrida</a:t>
            </a:r>
            <a:r>
              <a:rPr lang="pt-PT" sz="1200" i="1" kern="1200" dirty="0">
                <a:solidFill>
                  <a:schemeClr val="tx1"/>
                </a:solidFill>
                <a:effectLst/>
                <a:latin typeface="+mn-lt"/>
                <a:ea typeface="+mn-ea"/>
                <a:cs typeface="+mn-cs"/>
              </a:rPr>
              <a:t> saiu ganhando ...: </a:t>
            </a:r>
            <a:r>
              <a:rPr lang="pt-PT" sz="1200" kern="1200" dirty="0">
                <a:solidFill>
                  <a:schemeClr val="tx1"/>
                </a:solidFill>
                <a:effectLst/>
                <a:latin typeface="+mn-lt"/>
                <a:ea typeface="+mn-ea"/>
                <a:cs typeface="+mn-cs"/>
              </a:rPr>
              <a:t>Estima-se que alguns participantes vão considerar que a </a:t>
            </a:r>
            <a:r>
              <a:rPr lang="pt-PT" sz="120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não é vítima “pois ela também teve uma vantagem”. É importante notar que o recebimento de uma vantagem não resulta que “neutralizou” a conduta de Abel, a tornando-a “menos mal”. Para a </a:t>
            </a:r>
            <a:r>
              <a:rPr lang="pt-PT" sz="120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“ganhar” o benefício – esperança de sair da pobreza – teve que oferecer o seu corpo/favores sexuais. A pobreza, ou a falta de um padrão de vida adequado, é uma violação séria dos direitos humanos. Na realidade o Estado tem o dever de assegurar os padrões mínimos de uma vida adequada, e quando este não consegue não deve-se “aceitar” que uma pessoa se veja numa situação em ter que oferecer favores sexuais.</a:t>
            </a:r>
          </a:p>
          <a:p>
            <a:pPr lvl="0"/>
            <a:endParaRPr lang="en-GB" sz="1200" kern="1200" dirty="0">
              <a:solidFill>
                <a:schemeClr val="tx1"/>
              </a:solidFill>
              <a:effectLst/>
              <a:latin typeface="+mn-lt"/>
              <a:ea typeface="+mn-ea"/>
              <a:cs typeface="+mn-cs"/>
            </a:endParaRPr>
          </a:p>
          <a:p>
            <a:pPr lvl="0"/>
            <a:r>
              <a:rPr lang="pt-PT" sz="1200" i="1" kern="1200" dirty="0">
                <a:solidFill>
                  <a:schemeClr val="tx1"/>
                </a:solidFill>
                <a:effectLst/>
                <a:latin typeface="+mn-lt"/>
                <a:ea typeface="+mn-ea"/>
                <a:cs typeface="+mn-cs"/>
              </a:rPr>
              <a:t>Mas a </a:t>
            </a:r>
            <a:r>
              <a:rPr lang="pt-PT" sz="1200" i="1" kern="1200" dirty="0" err="1">
                <a:solidFill>
                  <a:schemeClr val="tx1"/>
                </a:solidFill>
                <a:effectLst/>
                <a:latin typeface="+mn-lt"/>
                <a:ea typeface="+mn-ea"/>
                <a:cs typeface="+mn-cs"/>
              </a:rPr>
              <a:t>Afrida</a:t>
            </a:r>
            <a:r>
              <a:rPr lang="pt-PT" sz="1200" i="1" kern="1200" dirty="0">
                <a:solidFill>
                  <a:schemeClr val="tx1"/>
                </a:solidFill>
                <a:effectLst/>
                <a:latin typeface="+mn-lt"/>
                <a:ea typeface="+mn-ea"/>
                <a:cs typeface="+mn-cs"/>
              </a:rPr>
              <a:t> sabia o que estava fazendo e queria mesmo:</a:t>
            </a:r>
            <a:r>
              <a:rPr lang="pt-PT" sz="1200" kern="1200" dirty="0">
                <a:solidFill>
                  <a:schemeClr val="tx1"/>
                </a:solidFill>
                <a:effectLst/>
                <a:latin typeface="+mn-lt"/>
                <a:ea typeface="+mn-ea"/>
                <a:cs typeface="+mn-cs"/>
              </a:rPr>
              <a:t> além da </a:t>
            </a:r>
            <a:r>
              <a:rPr lang="pt-PT" sz="120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ser menor de 18 anos, a “vontade” da </a:t>
            </a:r>
            <a:r>
              <a:rPr lang="pt-PT" sz="120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na realidade foi condicionada pela sua situação económica e ainda por décadas de estereótipos de gênero e expectativas em relação ao corpo de uma mulher. A sociedade é constantemente bombardeada com a ideia de que uma mulher pode usar o seu corpo como um instrumento para ter uma vantagem sobre o homem, e que o seu corpo representa um poder que ela tem. Esta visão é superficial pois tem por base a sexualização e instrumentalização do corpo feminino, como um objeto a ser possuído pelo homem. A decisão de muitas jovens em Angola, que até “oferecem” favores sexuais em troca de valores, saldo de telefone ou até comida, é condicionada não somente pela vulnerabilidade económica mas também pela imagem de que esta é a única saída para uma mulher.</a:t>
            </a:r>
          </a:p>
          <a:p>
            <a:pPr lvl="0"/>
            <a:endParaRPr lang="en-GB" sz="1200" kern="1200" dirty="0">
              <a:solidFill>
                <a:schemeClr val="tx1"/>
              </a:solidFill>
              <a:effectLst/>
              <a:latin typeface="+mn-lt"/>
              <a:ea typeface="+mn-ea"/>
              <a:cs typeface="+mn-cs"/>
            </a:endParaRPr>
          </a:p>
          <a:p>
            <a:pPr lvl="0"/>
            <a:r>
              <a:rPr lang="pt-PT" sz="1200" i="1" kern="1200" dirty="0">
                <a:solidFill>
                  <a:schemeClr val="tx1"/>
                </a:solidFill>
                <a:effectLst/>
                <a:latin typeface="+mn-lt"/>
                <a:ea typeface="+mn-ea"/>
                <a:cs typeface="+mn-cs"/>
              </a:rPr>
              <a:t>Mas a </a:t>
            </a:r>
            <a:r>
              <a:rPr lang="pt-PT" sz="1200" i="1" kern="1200" dirty="0" err="1">
                <a:solidFill>
                  <a:schemeClr val="tx1"/>
                </a:solidFill>
                <a:effectLst/>
                <a:latin typeface="+mn-lt"/>
                <a:ea typeface="+mn-ea"/>
                <a:cs typeface="+mn-cs"/>
              </a:rPr>
              <a:t>Afrida</a:t>
            </a:r>
            <a:r>
              <a:rPr lang="pt-PT" sz="1200" i="1" kern="1200" dirty="0">
                <a:solidFill>
                  <a:schemeClr val="tx1"/>
                </a:solidFill>
                <a:effectLst/>
                <a:latin typeface="+mn-lt"/>
                <a:ea typeface="+mn-ea"/>
                <a:cs typeface="+mn-cs"/>
              </a:rPr>
              <a:t> não é a mesma coisa que uma “prostituta”? A prostituição não é ilegal: </a:t>
            </a:r>
            <a:r>
              <a:rPr lang="pt-PT" sz="1200" kern="1200" dirty="0">
                <a:solidFill>
                  <a:schemeClr val="tx1"/>
                </a:solidFill>
                <a:effectLst/>
                <a:latin typeface="+mn-lt"/>
                <a:ea typeface="+mn-ea"/>
                <a:cs typeface="+mn-cs"/>
              </a:rPr>
              <a:t>É importante notar que do ponto de vista de direitos humanos, a prostituição pode ser exercida, com base do princípio da liberdade sexual de um indivíduo. Para que a prostituição ou “transação sexual” seja considerada em conformidade com os direitos humanos, a mulher deve sempre se encontrar numa posição de poder escolher exercer esta profissão ou não, quer dizer, deve ser num contexto aonde a pobreza não leva os indivíduos a se prostituírem.</a:t>
            </a:r>
            <a:endParaRPr lang="en-GB" sz="1200" kern="1200" dirty="0">
              <a:solidFill>
                <a:schemeClr val="tx1"/>
              </a:solidFill>
              <a:effectLst/>
              <a:latin typeface="+mn-lt"/>
              <a:ea typeface="+mn-ea"/>
              <a:cs typeface="+mn-cs"/>
            </a:endParaRPr>
          </a:p>
          <a:p>
            <a:pPr algn="just"/>
            <a:endParaRPr lang="en-US" sz="1000" dirty="0"/>
          </a:p>
          <a:p>
            <a:pPr algn="just"/>
            <a:endParaRPr lang="en-US" sz="1000" dirty="0"/>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12</a:t>
            </a:fld>
            <a:endParaRPr lang="en-US"/>
          </a:p>
        </p:txBody>
      </p:sp>
    </p:spTree>
    <p:extLst>
      <p:ext uri="{BB962C8B-B14F-4D97-AF65-F5344CB8AC3E}">
        <p14:creationId xmlns:p14="http://schemas.microsoft.com/office/powerpoint/2010/main" val="164373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10 min</a:t>
            </a:r>
            <a:endParaRPr lang="en-GB" sz="1200" kern="1200" dirty="0">
              <a:solidFill>
                <a:schemeClr val="tx1"/>
              </a:solidFill>
              <a:effectLst/>
              <a:latin typeface="+mn-lt"/>
              <a:ea typeface="+mn-ea"/>
              <a:cs typeface="+mn-cs"/>
            </a:endParaRPr>
          </a:p>
          <a:p>
            <a:pPr lvl="1" algn="just"/>
            <a:endParaRPr lang="en-CA" sz="1000" dirty="0"/>
          </a:p>
          <a:p>
            <a:pPr marL="228600" lvl="0" indent="-228600">
              <a:buFont typeface="+mj-lt"/>
              <a:buAutoNum type="arabicPeriod"/>
            </a:pPr>
            <a:r>
              <a:rPr lang="pt-PT" sz="1200" b="1" kern="1200" dirty="0">
                <a:solidFill>
                  <a:schemeClr val="tx1"/>
                </a:solidFill>
                <a:effectLst/>
                <a:latin typeface="+mn-lt"/>
                <a:ea typeface="+mn-ea"/>
                <a:cs typeface="+mn-cs"/>
              </a:rPr>
              <a:t>Resuma, colocando questões específicas aos participantes e orientando o debate em direção às mensagens chave.</a:t>
            </a:r>
            <a:endParaRPr lang="en-GB" sz="1200" kern="1200" dirty="0">
              <a:solidFill>
                <a:schemeClr val="tx1"/>
              </a:solidFill>
              <a:effectLst/>
              <a:latin typeface="+mn-lt"/>
              <a:ea typeface="+mn-ea"/>
              <a:cs typeface="+mn-cs"/>
            </a:endParaRPr>
          </a:p>
          <a:p>
            <a:pPr lvl="1"/>
            <a:r>
              <a:rPr lang="pt-PT" sz="1200" b="1" kern="1200" dirty="0">
                <a:solidFill>
                  <a:schemeClr val="tx1"/>
                </a:solidFill>
                <a:effectLst/>
                <a:latin typeface="+mn-lt"/>
                <a:ea typeface="+mn-ea"/>
                <a:cs typeface="+mn-cs"/>
              </a:rPr>
              <a:t>Questão:</a:t>
            </a:r>
            <a:r>
              <a:rPr lang="pt-PT" sz="1200" kern="1200" dirty="0">
                <a:solidFill>
                  <a:schemeClr val="tx1"/>
                </a:solidFill>
                <a:effectLst/>
                <a:latin typeface="+mn-lt"/>
                <a:ea typeface="+mn-ea"/>
                <a:cs typeface="+mn-cs"/>
              </a:rPr>
              <a:t> Nas nossas operações e no ambiente onde trabalhamos, quem detém o poder?</a:t>
            </a:r>
            <a:endParaRPr lang="en-GB" sz="1200" kern="1200" dirty="0">
              <a:solidFill>
                <a:schemeClr val="tx1"/>
              </a:solidFill>
              <a:effectLst/>
              <a:latin typeface="+mn-lt"/>
              <a:ea typeface="+mn-ea"/>
              <a:cs typeface="+mn-cs"/>
            </a:endParaRPr>
          </a:p>
          <a:p>
            <a:r>
              <a:rPr lang="pt-PT" sz="1200" b="1" kern="1200" dirty="0">
                <a:solidFill>
                  <a:schemeClr val="tx1"/>
                </a:solidFill>
                <a:effectLst/>
                <a:latin typeface="+mn-lt"/>
                <a:ea typeface="+mn-ea"/>
                <a:cs typeface="+mn-cs"/>
              </a:rPr>
              <a:t>Mensagens chave:</a:t>
            </a:r>
            <a:r>
              <a:rPr lang="pt-PT" sz="1200" kern="1200" dirty="0">
                <a:solidFill>
                  <a:schemeClr val="tx1"/>
                </a:solidFill>
                <a:effectLst/>
                <a:latin typeface="+mn-lt"/>
                <a:ea typeface="+mn-ea"/>
                <a:cs typeface="+mn-cs"/>
              </a:rPr>
              <a:t> As pessoas com poder podem ser: governo, homens, adultos, polícia, exército, supervisores, etc.</a:t>
            </a:r>
            <a:endParaRPr lang="en-GB" sz="1200" kern="1200" dirty="0">
              <a:solidFill>
                <a:schemeClr val="tx1"/>
              </a:solidFill>
              <a:effectLst/>
              <a:latin typeface="+mn-lt"/>
              <a:ea typeface="+mn-ea"/>
              <a:cs typeface="+mn-cs"/>
            </a:endParaRPr>
          </a:p>
          <a:p>
            <a:pPr lvl="1"/>
            <a:r>
              <a:rPr lang="pt-PT" sz="1200" b="1" kern="1200" dirty="0">
                <a:solidFill>
                  <a:schemeClr val="tx1"/>
                </a:solidFill>
                <a:effectLst/>
                <a:latin typeface="+mn-lt"/>
                <a:ea typeface="+mn-ea"/>
                <a:cs typeface="+mn-cs"/>
              </a:rPr>
              <a:t>Questão:</a:t>
            </a:r>
            <a:r>
              <a:rPr lang="pt-PT" sz="1200" kern="1200" dirty="0">
                <a:solidFill>
                  <a:schemeClr val="tx1"/>
                </a:solidFill>
                <a:effectLst/>
                <a:latin typeface="+mn-lt"/>
                <a:ea typeface="+mn-ea"/>
                <a:cs typeface="+mn-cs"/>
              </a:rPr>
              <a:t> O que se quer, realmente, dizer quando se diz que alguém tem poder?</a:t>
            </a:r>
            <a:endParaRPr lang="en-GB" sz="1200" kern="1200" dirty="0">
              <a:solidFill>
                <a:schemeClr val="tx1"/>
              </a:solidFill>
              <a:effectLst/>
              <a:latin typeface="+mn-lt"/>
              <a:ea typeface="+mn-ea"/>
              <a:cs typeface="+mn-cs"/>
            </a:endParaRPr>
          </a:p>
          <a:p>
            <a:r>
              <a:rPr lang="pt-PT" sz="1200" b="1" kern="1200" dirty="0">
                <a:solidFill>
                  <a:schemeClr val="tx1"/>
                </a:solidFill>
                <a:effectLst/>
                <a:latin typeface="+mn-lt"/>
                <a:ea typeface="+mn-ea"/>
                <a:cs typeface="+mn-cs"/>
              </a:rPr>
              <a:t>Mensagens chave:</a:t>
            </a:r>
            <a:r>
              <a:rPr lang="pt-PT" sz="1200" kern="1200" dirty="0">
                <a:solidFill>
                  <a:schemeClr val="tx1"/>
                </a:solidFill>
                <a:effectLst/>
                <a:latin typeface="+mn-lt"/>
                <a:ea typeface="+mn-ea"/>
                <a:cs typeface="+mn-cs"/>
              </a:rPr>
              <a:t> Poder é a capacidade de influenciar ou controlar. Inclui acesso a processos de tomada de decisão.</a:t>
            </a:r>
            <a:endParaRPr lang="en-GB" sz="1200" kern="1200" dirty="0">
              <a:solidFill>
                <a:schemeClr val="tx1"/>
              </a:solidFill>
              <a:effectLst/>
              <a:latin typeface="+mn-lt"/>
              <a:ea typeface="+mn-ea"/>
              <a:cs typeface="+mn-cs"/>
            </a:endParaRPr>
          </a:p>
          <a:p>
            <a:pPr lvl="1"/>
            <a:r>
              <a:rPr lang="pt-PT" sz="1200" b="1" kern="1200" dirty="0">
                <a:solidFill>
                  <a:schemeClr val="tx1"/>
                </a:solidFill>
                <a:effectLst/>
                <a:latin typeface="+mn-lt"/>
                <a:ea typeface="+mn-ea"/>
                <a:cs typeface="+mn-cs"/>
              </a:rPr>
              <a:t>Questão:</a:t>
            </a:r>
            <a:r>
              <a:rPr lang="pt-PT" sz="1200" kern="1200" dirty="0">
                <a:solidFill>
                  <a:schemeClr val="tx1"/>
                </a:solidFill>
                <a:effectLst/>
                <a:latin typeface="+mn-lt"/>
                <a:ea typeface="+mn-ea"/>
                <a:cs typeface="+mn-cs"/>
              </a:rPr>
              <a:t> De onde veio o seu sentido de poder ou de vulnerabilidade?</a:t>
            </a:r>
            <a:endParaRPr lang="en-GB" sz="1200" kern="1200" dirty="0">
              <a:solidFill>
                <a:schemeClr val="tx1"/>
              </a:solidFill>
              <a:effectLst/>
              <a:latin typeface="+mn-lt"/>
              <a:ea typeface="+mn-ea"/>
              <a:cs typeface="+mn-cs"/>
            </a:endParaRPr>
          </a:p>
          <a:p>
            <a:r>
              <a:rPr lang="pt-PT" sz="1200" b="1" kern="1200" dirty="0">
                <a:solidFill>
                  <a:schemeClr val="tx1"/>
                </a:solidFill>
                <a:effectLst/>
                <a:latin typeface="+mn-lt"/>
                <a:ea typeface="+mn-ea"/>
                <a:cs typeface="+mn-cs"/>
              </a:rPr>
              <a:t>Mensagens chave:</a:t>
            </a:r>
            <a:r>
              <a:rPr lang="pt-PT" sz="1200" kern="1200" dirty="0">
                <a:solidFill>
                  <a:schemeClr val="tx1"/>
                </a:solidFill>
                <a:effectLst/>
                <a:latin typeface="+mn-lt"/>
                <a:ea typeface="+mn-ea"/>
                <a:cs typeface="+mn-cs"/>
              </a:rPr>
              <a:t> Existem várias fontes de poder que não só estão relacionadas com uma posição de autoridade formal, mas também incluem dinheiro, género, cultura, idade, etc.</a:t>
            </a:r>
            <a:endParaRPr lang="en-GB" sz="1200" kern="1200" dirty="0">
              <a:solidFill>
                <a:schemeClr val="tx1"/>
              </a:solidFill>
              <a:effectLst/>
              <a:latin typeface="+mn-lt"/>
              <a:ea typeface="+mn-ea"/>
              <a:cs typeface="+mn-cs"/>
            </a:endParaRPr>
          </a:p>
          <a:p>
            <a:pPr lvl="1"/>
            <a:r>
              <a:rPr lang="pt-PT" sz="1200" b="1" kern="1200" dirty="0">
                <a:solidFill>
                  <a:schemeClr val="tx1"/>
                </a:solidFill>
                <a:effectLst/>
                <a:latin typeface="+mn-lt"/>
                <a:ea typeface="+mn-ea"/>
                <a:cs typeface="+mn-cs"/>
              </a:rPr>
              <a:t>Questão:</a:t>
            </a:r>
            <a:r>
              <a:rPr lang="pt-PT" sz="1200" kern="1200" dirty="0">
                <a:solidFill>
                  <a:schemeClr val="tx1"/>
                </a:solidFill>
                <a:effectLst/>
                <a:latin typeface="+mn-lt"/>
                <a:ea typeface="+mn-ea"/>
                <a:cs typeface="+mn-cs"/>
              </a:rPr>
              <a:t> O poder ou a vulnerabilidade de uma pessoa podem mudar?</a:t>
            </a:r>
            <a:endParaRPr lang="en-GB" sz="1200" kern="1200" dirty="0">
              <a:solidFill>
                <a:schemeClr val="tx1"/>
              </a:solidFill>
              <a:effectLst/>
              <a:latin typeface="+mn-lt"/>
              <a:ea typeface="+mn-ea"/>
              <a:cs typeface="+mn-cs"/>
            </a:endParaRPr>
          </a:p>
          <a:p>
            <a:r>
              <a:rPr lang="pt-PT" sz="1200" b="1" kern="1200" dirty="0">
                <a:solidFill>
                  <a:schemeClr val="tx1"/>
                </a:solidFill>
                <a:effectLst/>
                <a:latin typeface="+mn-lt"/>
                <a:ea typeface="+mn-ea"/>
                <a:cs typeface="+mn-cs"/>
              </a:rPr>
              <a:t>Mensagens chave:</a:t>
            </a:r>
            <a:r>
              <a:rPr lang="pt-PT" sz="1200" kern="1200" dirty="0">
                <a:solidFill>
                  <a:schemeClr val="tx1"/>
                </a:solidFill>
                <a:effectLst/>
                <a:latin typeface="+mn-lt"/>
                <a:ea typeface="+mn-ea"/>
                <a:cs typeface="+mn-cs"/>
              </a:rPr>
              <a:t> O poder e a vulnerabilidade são dinâmicos e podem mudar, dependendo do contexto. O poder pode ser influenciado por factores, tais como estrutura social, comunidade circunvizinha, ambiente de escritório, etc.</a:t>
            </a:r>
            <a:endParaRPr lang="en-GB" dirty="0">
              <a:effectLst/>
            </a:endParaRPr>
          </a:p>
          <a:p>
            <a:endParaRPr lang="en-GB" dirty="0">
              <a:effectLst/>
            </a:endParaRPr>
          </a:p>
        </p:txBody>
      </p:sp>
      <p:sp>
        <p:nvSpPr>
          <p:cNvPr id="4" name="Slide Number Placeholder 3"/>
          <p:cNvSpPr>
            <a:spLocks noGrp="1"/>
          </p:cNvSpPr>
          <p:nvPr>
            <p:ph type="sldNum" sz="quarter" idx="5"/>
          </p:nvPr>
        </p:nvSpPr>
        <p:spPr/>
        <p:txBody>
          <a:bodyPr/>
          <a:lstStyle/>
          <a:p>
            <a:fld id="{D64397F9-536F-F542-8C19-0E19425C05AC}" type="slidenum">
              <a:rPr lang="en-US" smtClean="0"/>
              <a:t>13</a:t>
            </a:fld>
            <a:endParaRPr lang="en-US"/>
          </a:p>
        </p:txBody>
      </p:sp>
    </p:spTree>
    <p:extLst>
      <p:ext uri="{BB962C8B-B14F-4D97-AF65-F5344CB8AC3E}">
        <p14:creationId xmlns:p14="http://schemas.microsoft.com/office/powerpoint/2010/main" val="185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2 min</a:t>
            </a:r>
            <a:endParaRPr lang="en-GB" sz="1200" kern="1200" dirty="0">
              <a:solidFill>
                <a:schemeClr val="tx1"/>
              </a:solidFill>
              <a:effectLst/>
              <a:latin typeface="+mn-lt"/>
              <a:ea typeface="+mn-ea"/>
              <a:cs typeface="+mn-cs"/>
            </a:endParaRPr>
          </a:p>
          <a:p>
            <a:endParaRPr lang="en-US" dirty="0"/>
          </a:p>
          <a:p>
            <a:r>
              <a:rPr lang="en-US" dirty="0"/>
              <a:t>1</a:t>
            </a:r>
            <a:r>
              <a:rPr lang="en-US" b="1" dirty="0"/>
              <a:t>. </a:t>
            </a:r>
            <a:r>
              <a:rPr lang="en-US" b="1" dirty="0" err="1"/>
              <a:t>Conclua</a:t>
            </a:r>
            <a:r>
              <a:rPr lang="en-US" b="1" dirty="0"/>
              <a:t> a </a:t>
            </a:r>
            <a:r>
              <a:rPr lang="en-US" b="1" dirty="0" err="1"/>
              <a:t>discussão</a:t>
            </a:r>
            <a:r>
              <a:rPr lang="en-US" b="1" dirty="0"/>
              <a:t> </a:t>
            </a:r>
            <a:r>
              <a:rPr lang="en-US" b="1" dirty="0" err="1"/>
              <a:t>sobre</a:t>
            </a:r>
            <a:r>
              <a:rPr lang="en-US" b="1" dirty="0"/>
              <a:t> as </a:t>
            </a:r>
            <a:r>
              <a:rPr lang="en-US" b="1" dirty="0" err="1"/>
              <a:t>relações</a:t>
            </a:r>
            <a:r>
              <a:rPr lang="en-US" b="1" dirty="0"/>
              <a:t> de poder</a:t>
            </a:r>
          </a:p>
          <a:p>
            <a:pPr marL="628650" lvl="1" indent="-171450">
              <a:buFont typeface="Arial" panose="020B0604020202020204" pitchFamily="34" charset="0"/>
              <a:buChar char="•"/>
            </a:pPr>
            <a:r>
              <a:rPr lang="en-US" dirty="0" err="1"/>
              <a:t>Numa</a:t>
            </a:r>
            <a:r>
              <a:rPr lang="en-US" dirty="0"/>
              <a:t> </a:t>
            </a:r>
            <a:r>
              <a:rPr lang="en-US" dirty="0" err="1"/>
              <a:t>sociedade</a:t>
            </a:r>
            <a:r>
              <a:rPr lang="en-US" dirty="0"/>
              <a:t> </a:t>
            </a:r>
            <a:r>
              <a:rPr lang="en-US" dirty="0" err="1"/>
              <a:t>como</a:t>
            </a:r>
            <a:r>
              <a:rPr lang="en-US" dirty="0"/>
              <a:t> em Angola, </a:t>
            </a:r>
            <a:r>
              <a:rPr lang="en-US" dirty="0" err="1"/>
              <a:t>aonda</a:t>
            </a:r>
            <a:r>
              <a:rPr lang="en-US" dirty="0"/>
              <a:t> </a:t>
            </a:r>
            <a:r>
              <a:rPr lang="en-GB" dirty="0"/>
              <a:t>a taxa de </a:t>
            </a:r>
            <a:r>
              <a:rPr lang="en-GB" dirty="0" err="1"/>
              <a:t>incidência</a:t>
            </a:r>
            <a:r>
              <a:rPr lang="en-GB" dirty="0"/>
              <a:t> da </a:t>
            </a:r>
            <a:r>
              <a:rPr lang="en-GB" dirty="0" err="1"/>
              <a:t>pobreza</a:t>
            </a:r>
            <a:r>
              <a:rPr lang="en-GB" dirty="0"/>
              <a:t> (H) a </a:t>
            </a:r>
            <a:r>
              <a:rPr lang="en-GB" dirty="0" err="1"/>
              <a:t>nível</a:t>
            </a:r>
            <a:r>
              <a:rPr lang="en-GB" dirty="0"/>
              <a:t> </a:t>
            </a:r>
            <a:r>
              <a:rPr lang="en-GB" dirty="0" err="1"/>
              <a:t>nacional</a:t>
            </a:r>
            <a:r>
              <a:rPr lang="en-GB" dirty="0"/>
              <a:t> </a:t>
            </a:r>
            <a:r>
              <a:rPr lang="en-GB" dirty="0" err="1"/>
              <a:t>é</a:t>
            </a:r>
            <a:r>
              <a:rPr lang="en-GB" dirty="0"/>
              <a:t> </a:t>
            </a:r>
            <a:r>
              <a:rPr lang="en-GB" dirty="0" err="1"/>
              <a:t>estimada</a:t>
            </a:r>
            <a:r>
              <a:rPr lang="en-GB" dirty="0"/>
              <a:t> </a:t>
            </a:r>
            <a:r>
              <a:rPr lang="en-GB" dirty="0" err="1"/>
              <a:t>em</a:t>
            </a:r>
            <a:r>
              <a:rPr lang="en-GB" dirty="0"/>
              <a:t> 54,0%, o que </a:t>
            </a:r>
            <a:r>
              <a:rPr lang="en-GB" dirty="0" err="1"/>
              <a:t>significa</a:t>
            </a:r>
            <a:r>
              <a:rPr lang="en-GB" dirty="0"/>
              <a:t> que </a:t>
            </a:r>
            <a:r>
              <a:rPr lang="en-GB" dirty="0" err="1"/>
              <a:t>aproximadamente</a:t>
            </a:r>
            <a:r>
              <a:rPr lang="en-GB" dirty="0"/>
              <a:t> 5 </a:t>
            </a:r>
            <a:r>
              <a:rPr lang="en-GB" dirty="0" err="1"/>
              <a:t>em</a:t>
            </a:r>
            <a:r>
              <a:rPr lang="en-GB" dirty="0"/>
              <a:t> </a:t>
            </a:r>
            <a:r>
              <a:rPr lang="en-GB" dirty="0" err="1"/>
              <a:t>cada</a:t>
            </a:r>
            <a:r>
              <a:rPr lang="en-GB" dirty="0"/>
              <a:t> 10 </a:t>
            </a:r>
            <a:r>
              <a:rPr lang="en-GB" dirty="0" err="1"/>
              <a:t>pessoas</a:t>
            </a:r>
            <a:r>
              <a:rPr lang="en-GB" dirty="0"/>
              <a:t> no </a:t>
            </a:r>
            <a:r>
              <a:rPr lang="en-GB" dirty="0" err="1"/>
              <a:t>país</a:t>
            </a:r>
            <a:r>
              <a:rPr lang="en-GB" dirty="0"/>
              <a:t> </a:t>
            </a:r>
            <a:r>
              <a:rPr lang="en-GB" dirty="0" err="1"/>
              <a:t>são</a:t>
            </a:r>
            <a:r>
              <a:rPr lang="en-GB" dirty="0"/>
              <a:t> </a:t>
            </a:r>
            <a:r>
              <a:rPr lang="en-GB" dirty="0" err="1"/>
              <a:t>multidimensionalmente</a:t>
            </a:r>
            <a:r>
              <a:rPr lang="en-GB" dirty="0"/>
              <a:t> </a:t>
            </a:r>
            <a:r>
              <a:rPr lang="en-GB" dirty="0" err="1"/>
              <a:t>pobres</a:t>
            </a:r>
            <a:endParaRPr lang="en-US" dirty="0"/>
          </a:p>
          <a:p>
            <a:pPr marL="628650" lvl="1" indent="-171450">
              <a:buFont typeface="Arial" panose="020B0604020202020204" pitchFamily="34" charset="0"/>
              <a:buChar char="•"/>
            </a:pPr>
            <a:r>
              <a:rPr lang="en-GB" dirty="0"/>
              <a:t>Angola </a:t>
            </a:r>
            <a:r>
              <a:rPr lang="en-GB" dirty="0" err="1"/>
              <a:t>tem</a:t>
            </a:r>
            <a:r>
              <a:rPr lang="en-GB" dirty="0"/>
              <a:t> 65 dos 164 </a:t>
            </a:r>
            <a:r>
              <a:rPr lang="en-GB" dirty="0" err="1"/>
              <a:t>municípios</a:t>
            </a:r>
            <a:r>
              <a:rPr lang="en-GB" dirty="0"/>
              <a:t> com </a:t>
            </a:r>
            <a:r>
              <a:rPr lang="en-GB" dirty="0" err="1"/>
              <a:t>uma</a:t>
            </a:r>
            <a:r>
              <a:rPr lang="en-GB" dirty="0"/>
              <a:t> </a:t>
            </a:r>
            <a:r>
              <a:rPr lang="en-GB" dirty="0" err="1"/>
              <a:t>incidência</a:t>
            </a:r>
            <a:r>
              <a:rPr lang="en-GB" dirty="0"/>
              <a:t> de </a:t>
            </a:r>
            <a:r>
              <a:rPr lang="en-GB" dirty="0" err="1"/>
              <a:t>pobreza</a:t>
            </a:r>
            <a:r>
              <a:rPr lang="en-GB" dirty="0"/>
              <a:t> </a:t>
            </a:r>
            <a:r>
              <a:rPr lang="en-GB" dirty="0" err="1"/>
              <a:t>acima</a:t>
            </a:r>
            <a:r>
              <a:rPr lang="en-GB" dirty="0"/>
              <a:t> de 90%, </a:t>
            </a:r>
            <a:r>
              <a:rPr lang="en-GB" dirty="0" err="1"/>
              <a:t>ou</a:t>
            </a:r>
            <a:r>
              <a:rPr lang="en-GB" dirty="0"/>
              <a:t> </a:t>
            </a:r>
            <a:r>
              <a:rPr lang="en-GB" dirty="0" err="1"/>
              <a:t>seja</a:t>
            </a:r>
            <a:r>
              <a:rPr lang="en-GB" dirty="0"/>
              <a:t>, </a:t>
            </a:r>
            <a:r>
              <a:rPr lang="en-GB" dirty="0" err="1"/>
              <a:t>pelo</a:t>
            </a:r>
            <a:r>
              <a:rPr lang="en-GB" dirty="0"/>
              <a:t> </a:t>
            </a:r>
            <a:r>
              <a:rPr lang="en-GB" dirty="0" err="1"/>
              <a:t>menos</a:t>
            </a:r>
            <a:r>
              <a:rPr lang="en-GB" dirty="0"/>
              <a:t> 9 </a:t>
            </a:r>
            <a:r>
              <a:rPr lang="en-GB" dirty="0" err="1"/>
              <a:t>em</a:t>
            </a:r>
            <a:r>
              <a:rPr lang="en-GB" dirty="0"/>
              <a:t> </a:t>
            </a:r>
            <a:r>
              <a:rPr lang="en-GB" dirty="0" err="1"/>
              <a:t>cada</a:t>
            </a:r>
            <a:r>
              <a:rPr lang="en-GB" dirty="0"/>
              <a:t> 10 </a:t>
            </a:r>
            <a:r>
              <a:rPr lang="en-GB" dirty="0" err="1"/>
              <a:t>pessoas</a:t>
            </a:r>
            <a:r>
              <a:rPr lang="en-GB" dirty="0"/>
              <a:t> </a:t>
            </a:r>
            <a:r>
              <a:rPr lang="en-GB" dirty="0" err="1"/>
              <a:t>nestes</a:t>
            </a:r>
            <a:r>
              <a:rPr lang="en-GB" dirty="0"/>
              <a:t> </a:t>
            </a:r>
            <a:r>
              <a:rPr lang="en-GB" dirty="0" err="1"/>
              <a:t>municípios</a:t>
            </a:r>
            <a:r>
              <a:rPr lang="en-GB" dirty="0"/>
              <a:t> </a:t>
            </a:r>
            <a:r>
              <a:rPr lang="en-GB" dirty="0" err="1"/>
              <a:t>são</a:t>
            </a:r>
            <a:r>
              <a:rPr lang="en-GB" dirty="0"/>
              <a:t> </a:t>
            </a:r>
            <a:r>
              <a:rPr lang="en-GB" dirty="0" err="1"/>
              <a:t>multidimensionalmente</a:t>
            </a:r>
            <a:r>
              <a:rPr lang="en-GB" dirty="0"/>
              <a:t> </a:t>
            </a:r>
            <a:r>
              <a:rPr lang="en-GB" dirty="0" err="1"/>
              <a:t>pobres</a:t>
            </a:r>
            <a:r>
              <a:rPr lang="en-GB" dirty="0"/>
              <a:t>. </a:t>
            </a:r>
          </a:p>
          <a:p>
            <a:pPr marL="628650" lvl="1" indent="-171450">
              <a:buFont typeface="Arial" panose="020B0604020202020204" pitchFamily="34" charset="0"/>
              <a:buChar char="•"/>
            </a:pPr>
            <a:r>
              <a:rPr lang="en-GB" dirty="0"/>
              <a:t>Um </a:t>
            </a:r>
            <a:r>
              <a:rPr lang="en-GB" dirty="0" err="1"/>
              <a:t>funcionário</a:t>
            </a:r>
            <a:r>
              <a:rPr lang="en-GB" dirty="0"/>
              <a:t> de </a:t>
            </a:r>
            <a:r>
              <a:rPr lang="en-GB" dirty="0" err="1"/>
              <a:t>uma</a:t>
            </a:r>
            <a:r>
              <a:rPr lang="en-GB" dirty="0"/>
              <a:t> </a:t>
            </a:r>
            <a:r>
              <a:rPr lang="en-GB" dirty="0" err="1"/>
              <a:t>oprganização</a:t>
            </a:r>
            <a:r>
              <a:rPr lang="en-GB" dirty="0"/>
              <a:t> que </a:t>
            </a:r>
            <a:r>
              <a:rPr lang="en-GB" dirty="0" err="1"/>
              <a:t>presta</a:t>
            </a:r>
            <a:r>
              <a:rPr lang="en-GB" dirty="0"/>
              <a:t> </a:t>
            </a:r>
            <a:r>
              <a:rPr lang="en-GB" dirty="0" err="1"/>
              <a:t>apoio</a:t>
            </a:r>
            <a:r>
              <a:rPr lang="en-GB" dirty="0"/>
              <a:t> </a:t>
            </a:r>
            <a:r>
              <a:rPr lang="en-GB" dirty="0" err="1"/>
              <a:t>direto</a:t>
            </a:r>
            <a:r>
              <a:rPr lang="en-GB" dirty="0"/>
              <a:t> </a:t>
            </a:r>
            <a:r>
              <a:rPr lang="en-GB" dirty="0" err="1"/>
              <a:t>à</a:t>
            </a:r>
            <a:r>
              <a:rPr lang="en-GB" dirty="0"/>
              <a:t> </a:t>
            </a:r>
            <a:r>
              <a:rPr lang="en-GB" dirty="0" err="1"/>
              <a:t>comunidade</a:t>
            </a:r>
            <a:r>
              <a:rPr lang="en-GB" dirty="0"/>
              <a:t> </a:t>
            </a:r>
            <a:r>
              <a:rPr lang="en-GB" dirty="0" err="1"/>
              <a:t>ou</a:t>
            </a:r>
            <a:r>
              <a:rPr lang="en-GB" dirty="0"/>
              <a:t> que </a:t>
            </a:r>
            <a:r>
              <a:rPr lang="en-GB" dirty="0" err="1"/>
              <a:t>trabalha</a:t>
            </a:r>
            <a:r>
              <a:rPr lang="en-GB" dirty="0"/>
              <a:t> com o sector de </a:t>
            </a:r>
            <a:r>
              <a:rPr lang="en-GB" dirty="0" err="1"/>
              <a:t>desenvolvimento</a:t>
            </a:r>
            <a:r>
              <a:rPr lang="en-GB" dirty="0"/>
              <a:t> e social, </a:t>
            </a:r>
            <a:r>
              <a:rPr lang="en-GB" dirty="0" err="1"/>
              <a:t>estando</a:t>
            </a:r>
            <a:r>
              <a:rPr lang="en-GB" dirty="0"/>
              <a:t> </a:t>
            </a:r>
            <a:r>
              <a:rPr lang="en-GB" dirty="0" err="1"/>
              <a:t>em</a:t>
            </a:r>
            <a:r>
              <a:rPr lang="en-GB" dirty="0"/>
              <a:t> </a:t>
            </a:r>
            <a:r>
              <a:rPr lang="en-GB" dirty="0" err="1"/>
              <a:t>contacto</a:t>
            </a:r>
            <a:r>
              <a:rPr lang="en-GB" dirty="0"/>
              <a:t> com </a:t>
            </a:r>
            <a:r>
              <a:rPr lang="en-GB" dirty="0" err="1"/>
              <a:t>pessoas</a:t>
            </a:r>
            <a:r>
              <a:rPr lang="en-GB" dirty="0"/>
              <a:t> </a:t>
            </a:r>
            <a:r>
              <a:rPr lang="en-GB" dirty="0" err="1"/>
              <a:t>muito</a:t>
            </a:r>
            <a:r>
              <a:rPr lang="en-GB" dirty="0"/>
              <a:t> </a:t>
            </a:r>
            <a:r>
              <a:rPr lang="en-GB" dirty="0" err="1"/>
              <a:t>carenciadas</a:t>
            </a:r>
            <a:r>
              <a:rPr lang="en-GB" dirty="0"/>
              <a:t>, </a:t>
            </a:r>
            <a:r>
              <a:rPr lang="en-GB" dirty="0" err="1"/>
              <a:t>é</a:t>
            </a:r>
            <a:r>
              <a:rPr lang="en-GB" dirty="0"/>
              <a:t> </a:t>
            </a:r>
            <a:r>
              <a:rPr lang="en-GB" dirty="0" err="1"/>
              <a:t>uma</a:t>
            </a:r>
            <a:r>
              <a:rPr lang="en-GB" dirty="0"/>
              <a:t> </a:t>
            </a:r>
            <a:r>
              <a:rPr lang="en-GB" dirty="0" err="1"/>
              <a:t>pessoa</a:t>
            </a:r>
            <a:r>
              <a:rPr lang="en-GB" dirty="0"/>
              <a:t> de </a:t>
            </a:r>
            <a:r>
              <a:rPr lang="en-GB" dirty="0" err="1"/>
              <a:t>poder</a:t>
            </a:r>
            <a:r>
              <a:rPr lang="en-GB" dirty="0"/>
              <a:t>? SIM.</a:t>
            </a:r>
          </a:p>
        </p:txBody>
      </p:sp>
      <p:sp>
        <p:nvSpPr>
          <p:cNvPr id="4" name="Slide Number Placeholder 3"/>
          <p:cNvSpPr>
            <a:spLocks noGrp="1"/>
          </p:cNvSpPr>
          <p:nvPr>
            <p:ph type="sldNum" sz="quarter" idx="5"/>
          </p:nvPr>
        </p:nvSpPr>
        <p:spPr/>
        <p:txBody>
          <a:bodyPr/>
          <a:lstStyle/>
          <a:p>
            <a:fld id="{D64397F9-536F-F542-8C19-0E19425C05AC}" type="slidenum">
              <a:rPr lang="en-US" smtClean="0"/>
              <a:t>14</a:t>
            </a:fld>
            <a:endParaRPr lang="en-US"/>
          </a:p>
        </p:txBody>
      </p:sp>
    </p:spTree>
    <p:extLst>
      <p:ext uri="{BB962C8B-B14F-4D97-AF65-F5344CB8AC3E}">
        <p14:creationId xmlns:p14="http://schemas.microsoft.com/office/powerpoint/2010/main" val="1920656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4397F9-536F-F542-8C19-0E19425C05AC}" type="slidenum">
              <a:rPr lang="en-US" smtClean="0"/>
              <a:t>15</a:t>
            </a:fld>
            <a:endParaRPr lang="en-US"/>
          </a:p>
        </p:txBody>
      </p:sp>
    </p:spTree>
    <p:extLst>
      <p:ext uri="{BB962C8B-B14F-4D97-AF65-F5344CB8AC3E}">
        <p14:creationId xmlns:p14="http://schemas.microsoft.com/office/powerpoint/2010/main" val="970759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15 min</a:t>
            </a:r>
          </a:p>
          <a:p>
            <a:endParaRPr lang="en-GB" sz="1200" kern="1200" dirty="0">
              <a:solidFill>
                <a:schemeClr val="tx1"/>
              </a:solidFill>
              <a:effectLst/>
              <a:latin typeface="+mn-lt"/>
              <a:ea typeface="+mn-ea"/>
              <a:cs typeface="+mn-cs"/>
            </a:endParaRPr>
          </a:p>
          <a:p>
            <a:pPr marL="228600" lvl="0" indent="-228600">
              <a:buFont typeface="+mj-lt"/>
              <a:buAutoNum type="arabicPeriod"/>
            </a:pPr>
            <a:r>
              <a:rPr lang="pt-PT" sz="1200" b="1" kern="1200" dirty="0">
                <a:solidFill>
                  <a:schemeClr val="tx1"/>
                </a:solidFill>
                <a:effectLst/>
                <a:latin typeface="+mn-lt"/>
                <a:ea typeface="+mn-ea"/>
                <a:cs typeface="+mn-cs"/>
              </a:rPr>
              <a:t>Destaque, oralmente, alguns pontos chave quando apresentar as definições</a:t>
            </a:r>
            <a:endParaRPr lang="en-GB" sz="1200" b="0" kern="1200" dirty="0">
              <a:solidFill>
                <a:schemeClr val="tx1"/>
              </a:solidFill>
              <a:effectLst/>
              <a:latin typeface="+mn-lt"/>
              <a:ea typeface="+mn-ea"/>
              <a:cs typeface="+mn-cs"/>
            </a:endParaRPr>
          </a:p>
          <a:p>
            <a:pPr marL="228600" lvl="0" indent="-228600">
              <a:buFont typeface="+mj-lt"/>
              <a:buAutoNum type="arabicPeriod"/>
            </a:pPr>
            <a:endParaRPr lang="pt-PT" sz="1200" b="1" kern="1200" dirty="0">
              <a:solidFill>
                <a:schemeClr val="tx1"/>
              </a:solidFill>
              <a:effectLst/>
              <a:latin typeface="+mn-lt"/>
              <a:ea typeface="+mn-ea"/>
              <a:cs typeface="+mn-cs"/>
            </a:endParaRPr>
          </a:p>
          <a:p>
            <a:pPr lvl="1"/>
            <a:r>
              <a:rPr lang="pt-PT" sz="1200" b="1" kern="1200" dirty="0">
                <a:solidFill>
                  <a:schemeClr val="tx1"/>
                </a:solidFill>
                <a:effectLst/>
                <a:latin typeface="+mn-lt"/>
                <a:ea typeface="+mn-ea"/>
                <a:cs typeface="+mn-cs"/>
              </a:rPr>
              <a:t>Exploração Sexual (ES):</a:t>
            </a:r>
            <a:r>
              <a:rPr lang="pt-PT" sz="1200" kern="1200" dirty="0">
                <a:solidFill>
                  <a:schemeClr val="tx1"/>
                </a:solidFill>
                <a:effectLst/>
                <a:latin typeface="+mn-lt"/>
                <a:ea typeface="+mn-ea"/>
                <a:cs typeface="+mn-cs"/>
              </a:rPr>
              <a:t> A ES utiliza, basicamente, a situação de poder para ter relações sexuais. Em geral envolve a troca de algo por relações sexuais ou por favores sexuais. Ela inclui a contratação de profissionais de sexo/</a:t>
            </a:r>
            <a:r>
              <a:rPr lang="pt-PT" sz="1200" kern="1200" dirty="0" err="1">
                <a:solidFill>
                  <a:schemeClr val="tx1"/>
                </a:solidFill>
                <a:effectLst/>
                <a:latin typeface="+mn-lt"/>
                <a:ea typeface="+mn-ea"/>
                <a:cs typeface="+mn-cs"/>
              </a:rPr>
              <a:t>recepcionistas</a:t>
            </a:r>
            <a:r>
              <a:rPr lang="pt-PT" sz="1200" kern="1200" dirty="0">
                <a:solidFill>
                  <a:schemeClr val="tx1"/>
                </a:solidFill>
                <a:effectLst/>
                <a:latin typeface="+mn-lt"/>
                <a:ea typeface="+mn-ea"/>
                <a:cs typeface="+mn-cs"/>
              </a:rPr>
              <a:t>/prostitutas, mesmo que a prostituição seja legal no país. Na ES, o agressor é trabalhador da ajuda humanitária/organização parceira (i.e., um de ‘nós’), enquanto a vítima é a beneficiária, pessoa em dificuldades ou outra pessoa em situação de vulnerabilidade. Na situação de ES, o agressor é a pessoa que mais beneficia da actividade sexual. A ES inclui a ameaça de ES, bem como a ES real.</a:t>
            </a:r>
            <a:endParaRPr lang="en-GB" sz="1200" kern="1200" dirty="0">
              <a:solidFill>
                <a:schemeClr val="tx1"/>
              </a:solidFill>
              <a:effectLst/>
              <a:latin typeface="+mn-lt"/>
              <a:ea typeface="+mn-ea"/>
              <a:cs typeface="+mn-cs"/>
            </a:endParaRPr>
          </a:p>
          <a:p>
            <a:pPr lvl="1"/>
            <a:endParaRPr lang="pt-PT" sz="1200" b="1" kern="1200" dirty="0">
              <a:solidFill>
                <a:schemeClr val="tx1"/>
              </a:solidFill>
              <a:effectLst/>
              <a:latin typeface="+mn-lt"/>
              <a:ea typeface="+mn-ea"/>
              <a:cs typeface="+mn-cs"/>
            </a:endParaRPr>
          </a:p>
          <a:p>
            <a:pPr lvl="1"/>
            <a:r>
              <a:rPr lang="pt-PT" sz="1200" b="1" kern="1200" dirty="0">
                <a:solidFill>
                  <a:schemeClr val="tx1"/>
                </a:solidFill>
                <a:effectLst/>
                <a:latin typeface="+mn-lt"/>
                <a:ea typeface="+mn-ea"/>
                <a:cs typeface="+mn-cs"/>
              </a:rPr>
              <a:t>Abuso Sexual (AS):</a:t>
            </a:r>
            <a:r>
              <a:rPr lang="pt-PT" sz="1200" kern="1200" dirty="0">
                <a:solidFill>
                  <a:schemeClr val="tx1"/>
                </a:solidFill>
                <a:effectLst/>
                <a:latin typeface="+mn-lt"/>
                <a:ea typeface="+mn-ea"/>
                <a:cs typeface="+mn-cs"/>
              </a:rPr>
              <a:t> AS envolve agressão sexual através da força ou coerção. Ele inclui não só estupro, mas também outras </a:t>
            </a:r>
            <a:r>
              <a:rPr lang="pt-PT" sz="1200" kern="1200" dirty="0" err="1">
                <a:solidFill>
                  <a:schemeClr val="tx1"/>
                </a:solidFill>
                <a:effectLst/>
                <a:latin typeface="+mn-lt"/>
                <a:ea typeface="+mn-ea"/>
                <a:cs typeface="+mn-cs"/>
              </a:rPr>
              <a:t>actividades</a:t>
            </a:r>
            <a:r>
              <a:rPr lang="pt-PT" sz="1200" kern="1200" dirty="0">
                <a:solidFill>
                  <a:schemeClr val="tx1"/>
                </a:solidFill>
                <a:effectLst/>
                <a:latin typeface="+mn-lt"/>
                <a:ea typeface="+mn-ea"/>
                <a:cs typeface="+mn-cs"/>
              </a:rPr>
              <a:t> sexuais que não sejam consentidas. A actividade sexual com crianças (menores de 18 anos) é considerada quer como AS, quer como abuso contra as crianças. No AS, o agressor é um trabalhador da ajuda humanitária/organização parceira (i.e., um de ‘nós’), enquanto que a vítima é a beneficiária, pessoa em dificuldades, ou outra pessoa em situação de vulnerabilidade. O AS inclui a ameaça de </a:t>
            </a:r>
            <a:r>
              <a:rPr lang="pt-PT" sz="1200" kern="1200" dirty="0" err="1">
                <a:solidFill>
                  <a:schemeClr val="tx1"/>
                </a:solidFill>
                <a:effectLst/>
                <a:latin typeface="+mn-lt"/>
                <a:ea typeface="+mn-ea"/>
                <a:cs typeface="+mn-cs"/>
              </a:rPr>
              <a:t>acto</a:t>
            </a:r>
            <a:r>
              <a:rPr lang="pt-PT" sz="1200" kern="1200" dirty="0">
                <a:solidFill>
                  <a:schemeClr val="tx1"/>
                </a:solidFill>
                <a:effectLst/>
                <a:latin typeface="+mn-lt"/>
                <a:ea typeface="+mn-ea"/>
                <a:cs typeface="+mn-cs"/>
              </a:rPr>
              <a:t> sexual indesejado, bem como o próprio </a:t>
            </a:r>
            <a:r>
              <a:rPr lang="pt-PT" sz="1200" kern="1200" dirty="0" err="1">
                <a:solidFill>
                  <a:schemeClr val="tx1"/>
                </a:solidFill>
                <a:effectLst/>
                <a:latin typeface="+mn-lt"/>
                <a:ea typeface="+mn-ea"/>
                <a:cs typeface="+mn-cs"/>
              </a:rPr>
              <a:t>acto</a:t>
            </a:r>
            <a:r>
              <a:rPr lang="pt-PT"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2"/>
            <a:r>
              <a:rPr lang="pt-PT" sz="1200" kern="1200" dirty="0">
                <a:solidFill>
                  <a:schemeClr val="tx1"/>
                </a:solidFill>
                <a:effectLst/>
                <a:latin typeface="+mn-lt"/>
                <a:ea typeface="+mn-ea"/>
                <a:cs typeface="+mn-cs"/>
              </a:rPr>
              <a:t>Exemplo de ameaça que pode ser considerada abuso sexual é: </a:t>
            </a:r>
            <a:r>
              <a:rPr lang="pt-PT" sz="1200" i="1" u="sng" kern="1200" dirty="0">
                <a:solidFill>
                  <a:schemeClr val="tx1"/>
                </a:solidFill>
                <a:effectLst/>
                <a:latin typeface="+mn-lt"/>
                <a:ea typeface="+mn-ea"/>
                <a:cs typeface="+mn-cs"/>
              </a:rPr>
              <a:t>Eu ouvi por acaso um colega a dizer a uma beneficiária que gostaria de a beijar porque hoje ela estava bonita.</a:t>
            </a:r>
            <a:endParaRPr lang="en-GB" sz="1200" kern="1200" dirty="0">
              <a:solidFill>
                <a:schemeClr val="tx1"/>
              </a:solidFill>
              <a:effectLst/>
              <a:latin typeface="+mn-lt"/>
              <a:ea typeface="+mn-ea"/>
              <a:cs typeface="+mn-cs"/>
            </a:endParaRPr>
          </a:p>
          <a:p>
            <a:pPr lvl="1"/>
            <a:endParaRPr lang="pt-PT" sz="1200" b="1" kern="1200" dirty="0">
              <a:solidFill>
                <a:schemeClr val="tx1"/>
              </a:solidFill>
              <a:effectLst/>
              <a:latin typeface="+mn-lt"/>
              <a:ea typeface="+mn-ea"/>
              <a:cs typeface="+mn-cs"/>
            </a:endParaRPr>
          </a:p>
          <a:p>
            <a:pPr lvl="1"/>
            <a:r>
              <a:rPr lang="pt-PT" sz="1200" b="1" kern="1200" dirty="0">
                <a:solidFill>
                  <a:schemeClr val="tx1"/>
                </a:solidFill>
                <a:effectLst/>
                <a:latin typeface="+mn-lt"/>
                <a:ea typeface="+mn-ea"/>
                <a:cs typeface="+mn-cs"/>
              </a:rPr>
              <a:t>Assédio Sexual (AS): </a:t>
            </a:r>
            <a:r>
              <a:rPr lang="pt-PT" sz="1200" kern="1200" dirty="0">
                <a:solidFill>
                  <a:schemeClr val="tx1"/>
                </a:solidFill>
                <a:effectLst/>
                <a:latin typeface="+mn-lt"/>
                <a:ea typeface="+mn-ea"/>
                <a:cs typeface="+mn-cs"/>
              </a:rPr>
              <a:t>AS são palavras, </a:t>
            </a:r>
            <a:r>
              <a:rPr lang="pt-PT" sz="1200" kern="1200" dirty="0" err="1">
                <a:solidFill>
                  <a:schemeClr val="tx1"/>
                </a:solidFill>
                <a:effectLst/>
                <a:latin typeface="+mn-lt"/>
                <a:ea typeface="+mn-ea"/>
                <a:cs typeface="+mn-cs"/>
              </a:rPr>
              <a:t>actos</a:t>
            </a:r>
            <a:r>
              <a:rPr lang="pt-PT" sz="1200" kern="1200" dirty="0">
                <a:solidFill>
                  <a:schemeClr val="tx1"/>
                </a:solidFill>
                <a:effectLst/>
                <a:latin typeface="+mn-lt"/>
                <a:ea typeface="+mn-ea"/>
                <a:cs typeface="+mn-cs"/>
              </a:rPr>
              <a:t> ou gestos indesejados de natureza sexual. O AS pode incluir agressão sexual, que inclui tentativa de agressão sexual, tentativa de estupro e estupro. A </a:t>
            </a:r>
            <a:r>
              <a:rPr lang="pt-PT" sz="1200" kern="1200" dirty="0" err="1">
                <a:solidFill>
                  <a:schemeClr val="tx1"/>
                </a:solidFill>
                <a:effectLst/>
                <a:latin typeface="+mn-lt"/>
                <a:ea typeface="+mn-ea"/>
                <a:cs typeface="+mn-cs"/>
              </a:rPr>
              <a:t>perspectiva</a:t>
            </a:r>
            <a:r>
              <a:rPr lang="pt-PT" sz="1200" kern="1200" dirty="0">
                <a:solidFill>
                  <a:schemeClr val="tx1"/>
                </a:solidFill>
                <a:effectLst/>
                <a:latin typeface="+mn-lt"/>
                <a:ea typeface="+mn-ea"/>
                <a:cs typeface="+mn-cs"/>
              </a:rPr>
              <a:t> da pessoa visada pela conduta decide o que é ou não razoável em termos de comportamento inaceitável. No AS, tanto o agressor como a vítima são funcionários que trabalham na mesma organização.</a:t>
            </a:r>
          </a:p>
          <a:p>
            <a:pPr lvl="1"/>
            <a:endParaRPr lang="en-GB" sz="1200" kern="1200" dirty="0">
              <a:solidFill>
                <a:schemeClr val="tx1"/>
              </a:solidFill>
              <a:effectLst/>
              <a:latin typeface="+mn-lt"/>
              <a:ea typeface="+mn-ea"/>
              <a:cs typeface="+mn-cs"/>
            </a:endParaRPr>
          </a:p>
          <a:p>
            <a:pPr marL="228600" lvl="0" indent="-228600">
              <a:buFont typeface="+mj-lt"/>
              <a:buAutoNum type="arabicPeriod"/>
            </a:pPr>
            <a:r>
              <a:rPr lang="pt-PT" sz="1200" b="1" kern="1200" dirty="0">
                <a:solidFill>
                  <a:schemeClr val="tx1"/>
                </a:solidFill>
                <a:effectLst/>
                <a:latin typeface="+mn-lt"/>
                <a:ea typeface="+mn-ea"/>
                <a:cs typeface="+mn-cs"/>
              </a:rPr>
              <a:t>Destaque que se apresentam no ecrã, apenas, </a:t>
            </a:r>
            <a:r>
              <a:rPr lang="pt-PT" sz="1200" b="1" u="sng" kern="1200" dirty="0">
                <a:solidFill>
                  <a:schemeClr val="tx1"/>
                </a:solidFill>
                <a:effectLst/>
                <a:latin typeface="+mn-lt"/>
                <a:ea typeface="+mn-ea"/>
                <a:cs typeface="+mn-cs"/>
              </a:rPr>
              <a:t>alguns</a:t>
            </a:r>
            <a:r>
              <a:rPr lang="pt-PT" sz="1200" b="1" kern="1200" dirty="0">
                <a:solidFill>
                  <a:schemeClr val="tx1"/>
                </a:solidFill>
                <a:effectLst/>
                <a:latin typeface="+mn-lt"/>
                <a:ea typeface="+mn-ea"/>
                <a:cs typeface="+mn-cs"/>
              </a:rPr>
              <a:t> exemplos de cada termo; portanto não devem ser considerados como listas completas</a:t>
            </a:r>
          </a:p>
          <a:p>
            <a:pPr lvl="0"/>
            <a:endParaRPr lang="pt-PT" sz="1200" b="1" kern="1200" dirty="0">
              <a:solidFill>
                <a:schemeClr val="tx1"/>
              </a:solidFill>
              <a:effectLst/>
              <a:latin typeface="+mn-lt"/>
              <a:ea typeface="+mn-ea"/>
              <a:cs typeface="+mn-cs"/>
            </a:endParaRPr>
          </a:p>
          <a:p>
            <a:pPr lvl="0"/>
            <a:r>
              <a:rPr lang="pt-PT" sz="1200" b="1" kern="1200" dirty="0">
                <a:solidFill>
                  <a:schemeClr val="tx1"/>
                </a:solidFill>
                <a:effectLst/>
                <a:latin typeface="+mn-lt"/>
                <a:ea typeface="+mn-ea"/>
                <a:cs typeface="+mn-cs"/>
              </a:rPr>
              <a:t>3. Após as três definições terem sido realizadas, apresente as seguintes mensagens chave: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Os três termos são formas de má conduta sexual.</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Ao se referir à má conduta sexual, o termo “funcionário” inclui todos os funcionários da organização, independentemente do tipo de contrato ou duração.</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Os três tipos de má conduta sexual baseiam-se na diferença de poder e também nas relações de desigualdade de género.</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Os três tipos de má conduta sexual são considerados graves.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As definições apresentadas no ecrã baseiam-se em documentos oficiais das Nações Unidas. No entanto, cada organização tem as suas políticas e participantes devem conhecer quais são as políticas da sua organização.</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16</a:t>
            </a:fld>
            <a:endParaRPr lang="en-US"/>
          </a:p>
        </p:txBody>
      </p:sp>
    </p:spTree>
    <p:extLst>
      <p:ext uri="{BB962C8B-B14F-4D97-AF65-F5344CB8AC3E}">
        <p14:creationId xmlns:p14="http://schemas.microsoft.com/office/powerpoint/2010/main" val="1022307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5 min</a:t>
            </a:r>
          </a:p>
          <a:p>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Reiterar</a:t>
            </a:r>
            <a:r>
              <a:rPr lang="en-US" sz="1200" b="1" kern="1200" dirty="0">
                <a:solidFill>
                  <a:schemeClr val="tx1"/>
                </a:solidFill>
                <a:effectLst/>
                <a:latin typeface="+mn-lt"/>
                <a:ea typeface="+mn-ea"/>
                <a:cs typeface="+mn-cs"/>
              </a:rPr>
              <a:t> o </a:t>
            </a:r>
            <a:r>
              <a:rPr lang="en-US" sz="1200" b="1" kern="1200" dirty="0" err="1">
                <a:solidFill>
                  <a:schemeClr val="tx1"/>
                </a:solidFill>
                <a:effectLst/>
                <a:latin typeface="+mn-lt"/>
                <a:ea typeface="+mn-ea"/>
                <a:cs typeface="+mn-cs"/>
              </a:rPr>
              <a:t>conceito</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exploração</a:t>
            </a:r>
            <a:r>
              <a:rPr lang="en-US" sz="1200" b="1" kern="1200" dirty="0">
                <a:solidFill>
                  <a:schemeClr val="tx1"/>
                </a:solidFill>
                <a:effectLst/>
                <a:latin typeface="+mn-lt"/>
                <a:ea typeface="+mn-ea"/>
                <a:cs typeface="+mn-cs"/>
              </a:rPr>
              <a:t> sexual</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a ES é exigir ou aceitar oferta de sexo por qualquer troca</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colocar sexo como condição para prestar assistência;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Tirar vantagem de uma situação de vulnerabilidade (a vulnerabilidade pode se manifestar de várias formas – econômica, devido ao gênero ou à idade, pela confiança depositada etc. – e está ligada à relação desigual de poder).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A exigência de sexo não precisa ser para si, mas pode ser a exploração deste para ganho financeiro, social ou político.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Inclui a contratação de profissionais do sexo, mesmo que a prostituição seja legalizada no país.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A exploração não é da pessoa necessariamente, que também pode obter uma vantagem, mas da situação de desigualdade.</a:t>
            </a:r>
            <a:endParaRPr lang="en-GB" sz="1200" kern="1200" dirty="0">
              <a:solidFill>
                <a:schemeClr val="tx1"/>
              </a:solidFill>
              <a:effectLst/>
              <a:latin typeface="+mn-lt"/>
              <a:ea typeface="+mn-ea"/>
              <a:cs typeface="+mn-cs"/>
            </a:endParaRPr>
          </a:p>
          <a:p>
            <a:pPr marL="685800" lvl="1" indent="-228600">
              <a:buFont typeface="Arial" panose="020B0604020202020204" pitchFamily="34" charset="0"/>
              <a:buChar char="•"/>
            </a:pPr>
            <a:endParaRPr lang="en-US" sz="1200" b="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Explicar</a:t>
            </a:r>
            <a:r>
              <a:rPr lang="en-US" sz="1200" b="1" kern="1200" dirty="0">
                <a:solidFill>
                  <a:schemeClr val="tx1"/>
                </a:solidFill>
                <a:effectLst/>
                <a:latin typeface="+mn-lt"/>
                <a:ea typeface="+mn-ea"/>
                <a:cs typeface="+mn-cs"/>
              </a:rPr>
              <a:t> que </a:t>
            </a:r>
            <a:r>
              <a:rPr lang="en-US" sz="1200" b="1" kern="1200" dirty="0" err="1">
                <a:solidFill>
                  <a:schemeClr val="tx1"/>
                </a:solidFill>
                <a:effectLst/>
                <a:latin typeface="+mn-lt"/>
                <a:ea typeface="+mn-ea"/>
                <a:cs typeface="+mn-cs"/>
              </a:rPr>
              <a:t>estas</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ofensas</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definições</a:t>
            </a:r>
            <a:r>
              <a:rPr lang="en-US" sz="1200" b="1" kern="1200" dirty="0">
                <a:solidFill>
                  <a:schemeClr val="tx1"/>
                </a:solidFill>
                <a:effectLst/>
                <a:latin typeface="+mn-lt"/>
                <a:ea typeface="+mn-ea"/>
                <a:cs typeface="+mn-cs"/>
              </a:rPr>
              <a:t> não </a:t>
            </a:r>
            <a:r>
              <a:rPr lang="en-US" sz="1200" b="1" kern="1200" dirty="0" err="1">
                <a:solidFill>
                  <a:schemeClr val="tx1"/>
                </a:solidFill>
                <a:effectLst/>
                <a:latin typeface="+mn-lt"/>
                <a:ea typeface="+mn-ea"/>
                <a:cs typeface="+mn-cs"/>
              </a:rPr>
              <a:t>proveem</a:t>
            </a:r>
            <a:r>
              <a:rPr lang="en-US" sz="1200" b="1" kern="1200" dirty="0">
                <a:solidFill>
                  <a:schemeClr val="tx1"/>
                </a:solidFill>
                <a:effectLst/>
                <a:latin typeface="+mn-lt"/>
                <a:ea typeface="+mn-ea"/>
                <a:cs typeface="+mn-cs"/>
              </a:rPr>
              <a:t> do Código Penal, mas sim de </a:t>
            </a:r>
            <a:r>
              <a:rPr lang="en-US" sz="1200" b="1" kern="1200" dirty="0" err="1">
                <a:solidFill>
                  <a:schemeClr val="tx1"/>
                </a:solidFill>
                <a:effectLst/>
                <a:latin typeface="+mn-lt"/>
                <a:ea typeface="+mn-ea"/>
                <a:cs typeface="+mn-cs"/>
              </a:rPr>
              <a:t>padrões</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profissionalismo</a:t>
            </a: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Por </a:t>
            </a:r>
            <a:r>
              <a:rPr lang="en-US" sz="1200" b="0" kern="1200" dirty="0" err="1">
                <a:solidFill>
                  <a:schemeClr val="tx1"/>
                </a:solidFill>
                <a:effectLst/>
                <a:latin typeface="+mn-lt"/>
                <a:ea typeface="+mn-ea"/>
                <a:cs typeface="+mn-cs"/>
              </a:rPr>
              <a:t>vezes</a:t>
            </a:r>
            <a:r>
              <a:rPr lang="en-US" sz="1200" b="0" kern="1200" dirty="0">
                <a:solidFill>
                  <a:schemeClr val="tx1"/>
                </a:solidFill>
                <a:effectLst/>
                <a:latin typeface="+mn-lt"/>
                <a:ea typeface="+mn-ea"/>
                <a:cs typeface="+mn-cs"/>
              </a:rPr>
              <a:t> crimes, </a:t>
            </a:r>
            <a:r>
              <a:rPr lang="en-US" sz="1200" b="0" kern="1200" dirty="0" err="1">
                <a:solidFill>
                  <a:schemeClr val="tx1"/>
                </a:solidFill>
                <a:effectLst/>
                <a:latin typeface="+mn-lt"/>
                <a:ea typeface="+mn-ea"/>
                <a:cs typeface="+mn-cs"/>
              </a:rPr>
              <a:t>outras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vezes</a:t>
            </a:r>
            <a:r>
              <a:rPr lang="en-US" sz="1200" b="0" kern="1200" dirty="0">
                <a:solidFill>
                  <a:schemeClr val="tx1"/>
                </a:solidFill>
                <a:effectLst/>
                <a:latin typeface="+mn-lt"/>
                <a:ea typeface="+mn-ea"/>
                <a:cs typeface="+mn-cs"/>
              </a:rPr>
              <a:t> não</a:t>
            </a:r>
          </a:p>
          <a:p>
            <a:pPr marL="628650" lvl="1" indent="-171450">
              <a:buFont typeface="Arial" panose="020B0604020202020204" pitchFamily="34" charset="0"/>
              <a:buChar char="•"/>
            </a:pPr>
            <a:r>
              <a:rPr lang="en-US" sz="1200" b="0" kern="1200" dirty="0" err="1">
                <a:solidFill>
                  <a:schemeClr val="tx1"/>
                </a:solidFill>
                <a:effectLst/>
                <a:latin typeface="+mn-lt"/>
                <a:ea typeface="+mn-ea"/>
                <a:cs typeface="+mn-cs"/>
              </a:rPr>
              <a:t>Podem</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acarretar</a:t>
            </a:r>
            <a:r>
              <a:rPr lang="pt-PT" sz="1200" b="0" kern="1200" dirty="0">
                <a:solidFill>
                  <a:schemeClr val="tx1"/>
                </a:solidFill>
                <a:effectLst/>
                <a:latin typeface="+mn-lt"/>
                <a:ea typeface="+mn-ea"/>
                <a:cs typeface="+mn-cs"/>
              </a:rPr>
              <a:t> mais de uma </a:t>
            </a:r>
            <a:r>
              <a:rPr lang="pt-PT" sz="1200" kern="1200" dirty="0">
                <a:solidFill>
                  <a:schemeClr val="tx1"/>
                </a:solidFill>
                <a:effectLst/>
                <a:latin typeface="+mn-lt"/>
                <a:ea typeface="+mn-ea"/>
                <a:cs typeface="+mn-cs"/>
              </a:rPr>
              <a:t>forma de responsabilização: com relação à organização (laboral/trabalhista), responsabilidade penal (punição penal) ou responsabilidade civil (indeminização)</a:t>
            </a:r>
            <a:r>
              <a:rPr lang="en-GB" dirty="0">
                <a:effectLst/>
              </a:rPr>
              <a:t> </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As infrações de natureza sexual por vezes são crimes, e por vezes não.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As infrações de natureza sexual trazem consequências administrativas-laborais, ou seja são, acima de tudo, infrações disciplinares. É normal que infrações disciplinares sejam conceitos mais amplos que aquelas de natureza criminal.</a:t>
            </a:r>
            <a:r>
              <a:rPr lang="en-GB" dirty="0">
                <a:effectLst/>
              </a:rPr>
              <a:t>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228600" lvl="0" indent="-228600">
              <a:buFont typeface="+mj-lt"/>
              <a:buAutoNum type="arabicPeriod"/>
            </a:pPr>
            <a:endParaRPr lang="en-GB" sz="1200" b="0" kern="1200" dirty="0">
              <a:solidFill>
                <a:schemeClr val="tx1"/>
              </a:solidFill>
              <a:effectLst/>
              <a:latin typeface="+mn-lt"/>
              <a:ea typeface="+mn-ea"/>
              <a:cs typeface="+mn-cs"/>
            </a:endParaRPr>
          </a:p>
          <a:p>
            <a:pPr marL="228600" lvl="0" indent="-228600">
              <a:buFont typeface="+mj-lt"/>
              <a:buAutoNum type="arabicPeriod"/>
            </a:pPr>
            <a:endParaRPr lang="pt-PT"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17</a:t>
            </a:fld>
            <a:endParaRPr lang="en-US"/>
          </a:p>
        </p:txBody>
      </p:sp>
    </p:spTree>
    <p:extLst>
      <p:ext uri="{BB962C8B-B14F-4D97-AF65-F5344CB8AC3E}">
        <p14:creationId xmlns:p14="http://schemas.microsoft.com/office/powerpoint/2010/main" val="3897719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5 min</a:t>
            </a:r>
          </a:p>
          <a:p>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Explicação</a:t>
            </a:r>
            <a:r>
              <a:rPr lang="en-US" sz="1200" b="1" kern="1200" dirty="0">
                <a:solidFill>
                  <a:schemeClr val="tx1"/>
                </a:solidFill>
                <a:effectLst/>
                <a:latin typeface="+mn-lt"/>
                <a:ea typeface="+mn-ea"/>
                <a:cs typeface="+mn-cs"/>
              </a:rPr>
              <a:t> das imagens</a:t>
            </a:r>
          </a:p>
          <a:p>
            <a:r>
              <a:rPr lang="pt-PT" sz="1200" kern="1200" dirty="0">
                <a:solidFill>
                  <a:schemeClr val="tx1"/>
                </a:solidFill>
                <a:effectLst/>
                <a:latin typeface="+mn-lt"/>
                <a:ea typeface="+mn-ea"/>
                <a:cs typeface="+mn-cs"/>
              </a:rPr>
              <a:t>[da esquerda para a direita, do topo para baixo]: </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Fig. 1 e 2) o funcionário convida a beneficiária para namorar e ela está em dúvida, o que o leva a se oferecer para pagar seus estudos em troca; </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Fig. 3) situação em que se oferece uma vantagem, como pagamento em dinheiro ou de viagens e espera-se em troca que o jovem vá namorar ou ter relações sexuais</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Fig. 4) contratação de profissionais do sexo</a:t>
            </a:r>
            <a:endParaRPr lang="en-GB" sz="1200" kern="1200" dirty="0">
              <a:solidFill>
                <a:schemeClr val="tx1"/>
              </a:solidFill>
              <a:effectLst/>
              <a:latin typeface="+mn-lt"/>
              <a:ea typeface="+mn-ea"/>
              <a:cs typeface="+mn-cs"/>
            </a:endParaRPr>
          </a:p>
          <a:p>
            <a:pPr marL="685800" lvl="1" indent="-228600">
              <a:buFont typeface="Arial" panose="020B0604020202020204" pitchFamily="34" charset="0"/>
              <a:buChar cha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18</a:t>
            </a:fld>
            <a:endParaRPr lang="en-US"/>
          </a:p>
        </p:txBody>
      </p:sp>
    </p:spTree>
    <p:extLst>
      <p:ext uri="{BB962C8B-B14F-4D97-AF65-F5344CB8AC3E}">
        <p14:creationId xmlns:p14="http://schemas.microsoft.com/office/powerpoint/2010/main" val="1201175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5 min</a:t>
            </a:r>
          </a:p>
          <a:p>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Reiterar</a:t>
            </a:r>
            <a:r>
              <a:rPr lang="en-US" sz="1200" b="1" kern="1200" dirty="0">
                <a:solidFill>
                  <a:schemeClr val="tx1"/>
                </a:solidFill>
                <a:effectLst/>
                <a:latin typeface="+mn-lt"/>
                <a:ea typeface="+mn-ea"/>
                <a:cs typeface="+mn-cs"/>
              </a:rPr>
              <a:t> o </a:t>
            </a:r>
            <a:r>
              <a:rPr lang="en-US" sz="1200" b="1" kern="1200" dirty="0" err="1">
                <a:solidFill>
                  <a:schemeClr val="tx1"/>
                </a:solidFill>
                <a:effectLst/>
                <a:latin typeface="+mn-lt"/>
                <a:ea typeface="+mn-ea"/>
                <a:cs typeface="+mn-cs"/>
              </a:rPr>
              <a:t>conceito</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abuso</a:t>
            </a:r>
            <a:r>
              <a:rPr lang="en-US" sz="1200" b="1" kern="1200" dirty="0">
                <a:solidFill>
                  <a:schemeClr val="tx1"/>
                </a:solidFill>
                <a:effectLst/>
                <a:latin typeface="+mn-lt"/>
                <a:ea typeface="+mn-ea"/>
                <a:cs typeface="+mn-cs"/>
              </a:rPr>
              <a:t> sexual</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Ao </a:t>
            </a:r>
            <a:r>
              <a:rPr lang="pt-PT" sz="1200" kern="1200" dirty="0" err="1">
                <a:solidFill>
                  <a:schemeClr val="tx1"/>
                </a:solidFill>
                <a:effectLst/>
                <a:latin typeface="+mn-lt"/>
                <a:ea typeface="+mn-ea"/>
                <a:cs typeface="+mn-cs"/>
              </a:rPr>
              <a:t>AbS</a:t>
            </a:r>
            <a:r>
              <a:rPr lang="pt-PT" sz="1200" kern="1200" dirty="0">
                <a:solidFill>
                  <a:schemeClr val="tx1"/>
                </a:solidFill>
                <a:effectLst/>
                <a:latin typeface="+mn-lt"/>
                <a:ea typeface="+mn-ea"/>
                <a:cs typeface="+mn-cs"/>
              </a:rPr>
              <a:t> envolve agressão sexual através da força, </a:t>
            </a:r>
            <a:r>
              <a:rPr lang="pt-BR" sz="1200" kern="1200" dirty="0">
                <a:solidFill>
                  <a:schemeClr val="tx1"/>
                </a:solidFill>
                <a:effectLst/>
                <a:latin typeface="+mn-lt"/>
                <a:ea typeface="+mn-ea"/>
                <a:cs typeface="+mn-cs"/>
              </a:rPr>
              <a:t>ameaça, coação, violência, ou colocação da vítima em situação de não poder resistir</a:t>
            </a:r>
            <a:r>
              <a:rPr lang="en-GB" dirty="0">
                <a:effectLst/>
              </a:rPr>
              <a:t> </a:t>
            </a:r>
            <a:endParaRPr lang="pt-PT"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É qualquer conduta física de natureza sexual, não se limitando à penetração. Não é somente o estupro, mas também outras </a:t>
            </a:r>
            <a:r>
              <a:rPr lang="pt-PT" sz="1200" kern="1200" dirty="0" err="1">
                <a:solidFill>
                  <a:schemeClr val="tx1"/>
                </a:solidFill>
                <a:effectLst/>
                <a:latin typeface="+mn-lt"/>
                <a:ea typeface="+mn-ea"/>
                <a:cs typeface="+mn-cs"/>
              </a:rPr>
              <a:t>actividades</a:t>
            </a:r>
            <a:r>
              <a:rPr lang="pt-PT" sz="1200" kern="1200" dirty="0">
                <a:solidFill>
                  <a:schemeClr val="tx1"/>
                </a:solidFill>
                <a:effectLst/>
                <a:latin typeface="+mn-lt"/>
                <a:ea typeface="+mn-ea"/>
                <a:cs typeface="+mn-cs"/>
              </a:rPr>
              <a:t> sexuais que não sejam consentidas, como apalpar partes íntimas do corpo, exigir que faça relação sexual na sua frente/ou que veja ou se masturbe.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Pode ser também sem o real contacto físico – imagine as situações de ameaça ou de coação para sexo virtual</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O </a:t>
            </a:r>
            <a:r>
              <a:rPr lang="pt-PT" sz="1200" kern="1200" dirty="0" err="1">
                <a:solidFill>
                  <a:schemeClr val="tx1"/>
                </a:solidFill>
                <a:effectLst/>
                <a:latin typeface="+mn-lt"/>
                <a:ea typeface="+mn-ea"/>
                <a:cs typeface="+mn-cs"/>
              </a:rPr>
              <a:t>AbS</a:t>
            </a:r>
            <a:r>
              <a:rPr lang="pt-PT" sz="1200" kern="1200" dirty="0">
                <a:solidFill>
                  <a:schemeClr val="tx1"/>
                </a:solidFill>
                <a:effectLst/>
                <a:latin typeface="+mn-lt"/>
                <a:ea typeface="+mn-ea"/>
                <a:cs typeface="+mn-cs"/>
              </a:rPr>
              <a:t> inclui a ameaça de </a:t>
            </a:r>
            <a:r>
              <a:rPr lang="pt-PT" sz="1200" kern="1200" dirty="0" err="1">
                <a:solidFill>
                  <a:schemeClr val="tx1"/>
                </a:solidFill>
                <a:effectLst/>
                <a:latin typeface="+mn-lt"/>
                <a:ea typeface="+mn-ea"/>
                <a:cs typeface="+mn-cs"/>
              </a:rPr>
              <a:t>acto</a:t>
            </a:r>
            <a:r>
              <a:rPr lang="pt-PT" sz="1200" kern="1200" dirty="0">
                <a:solidFill>
                  <a:schemeClr val="tx1"/>
                </a:solidFill>
                <a:effectLst/>
                <a:latin typeface="+mn-lt"/>
                <a:ea typeface="+mn-ea"/>
                <a:cs typeface="+mn-cs"/>
              </a:rPr>
              <a:t> sexual indesejado, bem como o próprio </a:t>
            </a:r>
            <a:r>
              <a:rPr lang="pt-PT" sz="1200" kern="1200" dirty="0" err="1">
                <a:solidFill>
                  <a:schemeClr val="tx1"/>
                </a:solidFill>
                <a:effectLst/>
                <a:latin typeface="+mn-lt"/>
                <a:ea typeface="+mn-ea"/>
                <a:cs typeface="+mn-cs"/>
              </a:rPr>
              <a:t>acto</a:t>
            </a:r>
            <a:r>
              <a:rPr lang="pt-PT" sz="1200" kern="1200" dirty="0">
                <a:solidFill>
                  <a:schemeClr val="tx1"/>
                </a:solidFill>
                <a:effectLst/>
                <a:latin typeface="+mn-lt"/>
                <a:ea typeface="+mn-ea"/>
                <a:cs typeface="+mn-cs"/>
              </a:rPr>
              <a:t> (exemplo de ameaça que pode ser considerada </a:t>
            </a:r>
            <a:r>
              <a:rPr lang="pt-PT" sz="1200" kern="1200" dirty="0" err="1">
                <a:solidFill>
                  <a:schemeClr val="tx1"/>
                </a:solidFill>
                <a:effectLst/>
                <a:latin typeface="+mn-lt"/>
                <a:ea typeface="+mn-ea"/>
                <a:cs typeface="+mn-cs"/>
              </a:rPr>
              <a:t>AbS</a:t>
            </a:r>
            <a:r>
              <a:rPr lang="pt-PT" sz="1200" kern="1200" dirty="0">
                <a:solidFill>
                  <a:schemeClr val="tx1"/>
                </a:solidFill>
                <a:effectLst/>
                <a:latin typeface="+mn-lt"/>
                <a:ea typeface="+mn-ea"/>
                <a:cs typeface="+mn-cs"/>
              </a:rPr>
              <a:t>: o funcionário que diz a uma beneficiária que gostaria de a beijar porque ela estava bonita). </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O casamento não é forma de compensar/afastar situação de </a:t>
            </a:r>
            <a:r>
              <a:rPr lang="pt-PT" sz="1200" kern="1200" dirty="0" err="1">
                <a:solidFill>
                  <a:schemeClr val="tx1"/>
                </a:solidFill>
                <a:effectLst/>
                <a:latin typeface="+mn-lt"/>
                <a:ea typeface="+mn-ea"/>
                <a:cs typeface="+mn-cs"/>
              </a:rPr>
              <a:t>AbS</a:t>
            </a:r>
            <a:endParaRPr lang="pt-PT"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kern="1200" dirty="0">
                <a:solidFill>
                  <a:schemeClr val="tx1"/>
                </a:solidFill>
                <a:effectLst/>
                <a:latin typeface="+mn-lt"/>
                <a:ea typeface="+mn-ea"/>
                <a:cs typeface="+mn-cs"/>
              </a:rPr>
              <a:t>Assumir a responsabilidade parental de uma criança </a:t>
            </a:r>
            <a:r>
              <a:rPr lang="pt-PT" sz="1200" kern="1200" dirty="0" err="1">
                <a:solidFill>
                  <a:schemeClr val="tx1"/>
                </a:solidFill>
                <a:effectLst/>
                <a:latin typeface="+mn-lt"/>
                <a:ea typeface="+mn-ea"/>
                <a:cs typeface="+mn-cs"/>
              </a:rPr>
              <a:t>ftruto</a:t>
            </a:r>
            <a:r>
              <a:rPr lang="pt-PT" sz="1200" kern="1200" dirty="0">
                <a:solidFill>
                  <a:schemeClr val="tx1"/>
                </a:solidFill>
                <a:effectLst/>
                <a:latin typeface="+mn-lt"/>
                <a:ea typeface="+mn-ea"/>
                <a:cs typeface="+mn-cs"/>
              </a:rPr>
              <a:t> do abuso sexual não excetua a violação dos padrões de conduta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A actividade sexual com crianças (menores de 18 anos) é sempre </a:t>
            </a:r>
            <a:r>
              <a:rPr lang="pt-PT" sz="1200" kern="1200" dirty="0" err="1">
                <a:solidFill>
                  <a:schemeClr val="tx1"/>
                </a:solidFill>
                <a:effectLst/>
                <a:latin typeface="+mn-lt"/>
                <a:ea typeface="+mn-ea"/>
                <a:cs typeface="+mn-cs"/>
              </a:rPr>
              <a:t>AbS</a:t>
            </a:r>
            <a:r>
              <a:rPr lang="pt-PT" sz="1200" kern="1200" dirty="0">
                <a:solidFill>
                  <a:schemeClr val="tx1"/>
                </a:solidFill>
                <a:effectLst/>
                <a:latin typeface="+mn-lt"/>
                <a:ea typeface="+mn-ea"/>
                <a:cs typeface="+mn-cs"/>
              </a:rPr>
              <a:t>, independentemente do ordenamento nacional, do consentimento da criança ou do afeto existente.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PT" sz="1200" kern="1200" dirty="0">
              <a:solidFill>
                <a:schemeClr val="tx1"/>
              </a:solidFill>
              <a:effectLst/>
              <a:latin typeface="+mn-lt"/>
              <a:ea typeface="+mn-ea"/>
              <a:cs typeface="+mn-cs"/>
            </a:endParaRPr>
          </a:p>
          <a:p>
            <a:r>
              <a:rPr lang="pt-PT" sz="1200" b="1" kern="1200" dirty="0">
                <a:solidFill>
                  <a:schemeClr val="tx1"/>
                </a:solidFill>
                <a:effectLst/>
                <a:latin typeface="+mn-lt"/>
                <a:ea typeface="+mn-ea"/>
                <a:cs typeface="+mn-cs"/>
              </a:rPr>
              <a:t>Idade de “consentimento” para ações de natureza sexual</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Em Angola, de acordo com o Código Penal, a idade de consentimento para relações sexuais ou outras atividades de natureza sexual é de 16 anos. </a:t>
            </a: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Até 14 anos sempre crime de abuso sexual com menor</a:t>
            </a: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De 14 a 16 pode ser crime de abuso sexual quando uma pessoa maior </a:t>
            </a:r>
            <a:r>
              <a:rPr lang="pt-BR" sz="1200" kern="1200" dirty="0">
                <a:solidFill>
                  <a:schemeClr val="tx1"/>
                </a:solidFill>
                <a:effectLst/>
                <a:latin typeface="+mn-lt"/>
                <a:ea typeface="+mn-ea"/>
                <a:cs typeface="+mn-cs"/>
              </a:rPr>
              <a:t>se aproveitar da inexperiência de menor de 16 anos ou de situação de particular necessidade em que este se encontrar</a:t>
            </a:r>
            <a:endParaRPr lang="pt-P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Uma relação sexual com uma pessoa de 17 anos não traz qualquer consequência criminal.</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Nos padrões das Nações Unidas, a idade de “consentimento” é 18 anos, tendo por base o conceito de criança na Convenção dos Direitos da Criança.</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b="0" kern="1200" dirty="0">
              <a:solidFill>
                <a:schemeClr val="tx1"/>
              </a:solidFill>
              <a:effectLst/>
              <a:latin typeface="+mn-lt"/>
              <a:ea typeface="+mn-ea"/>
              <a:cs typeface="+mn-cs"/>
            </a:endParaRPr>
          </a:p>
          <a:p>
            <a:pPr marL="0" indent="0">
              <a:buFont typeface="Arial" panose="020B0604020202020204" pitchFamily="34" charset="0"/>
              <a:buNone/>
            </a:pPr>
            <a:r>
              <a:rPr lang="en-GB" sz="1200" b="0" kern="1200" dirty="0">
                <a:solidFill>
                  <a:schemeClr val="tx1"/>
                </a:solidFill>
                <a:effectLst/>
                <a:latin typeface="+mn-lt"/>
                <a:ea typeface="+mn-ea"/>
                <a:cs typeface="+mn-cs"/>
              </a:rPr>
              <a:t>2. </a:t>
            </a:r>
            <a:r>
              <a:rPr lang="en-US" sz="1200" b="1" kern="1200" dirty="0" err="1">
                <a:solidFill>
                  <a:schemeClr val="tx1"/>
                </a:solidFill>
                <a:effectLst/>
                <a:latin typeface="+mn-lt"/>
                <a:ea typeface="+mn-ea"/>
                <a:cs typeface="+mn-cs"/>
              </a:rPr>
              <a:t>Explicar</a:t>
            </a:r>
            <a:r>
              <a:rPr lang="en-US" sz="1200" b="1" kern="1200" dirty="0">
                <a:solidFill>
                  <a:schemeClr val="tx1"/>
                </a:solidFill>
                <a:effectLst/>
                <a:latin typeface="+mn-lt"/>
                <a:ea typeface="+mn-ea"/>
                <a:cs typeface="+mn-cs"/>
              </a:rPr>
              <a:t> que </a:t>
            </a:r>
            <a:r>
              <a:rPr lang="en-US" sz="1200" b="1" kern="1200" dirty="0" err="1">
                <a:solidFill>
                  <a:schemeClr val="tx1"/>
                </a:solidFill>
                <a:effectLst/>
                <a:latin typeface="+mn-lt"/>
                <a:ea typeface="+mn-ea"/>
                <a:cs typeface="+mn-cs"/>
              </a:rPr>
              <a:t>estas</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ofensas</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definições</a:t>
            </a:r>
            <a:r>
              <a:rPr lang="en-US" sz="1200" b="1" kern="1200" dirty="0">
                <a:solidFill>
                  <a:schemeClr val="tx1"/>
                </a:solidFill>
                <a:effectLst/>
                <a:latin typeface="+mn-lt"/>
                <a:ea typeface="+mn-ea"/>
                <a:cs typeface="+mn-cs"/>
              </a:rPr>
              <a:t> não </a:t>
            </a:r>
            <a:r>
              <a:rPr lang="en-US" sz="1200" b="1" kern="1200" dirty="0" err="1">
                <a:solidFill>
                  <a:schemeClr val="tx1"/>
                </a:solidFill>
                <a:effectLst/>
                <a:latin typeface="+mn-lt"/>
                <a:ea typeface="+mn-ea"/>
                <a:cs typeface="+mn-cs"/>
              </a:rPr>
              <a:t>proveem</a:t>
            </a:r>
            <a:r>
              <a:rPr lang="en-US" sz="1200" b="1" kern="1200" dirty="0">
                <a:solidFill>
                  <a:schemeClr val="tx1"/>
                </a:solidFill>
                <a:effectLst/>
                <a:latin typeface="+mn-lt"/>
                <a:ea typeface="+mn-ea"/>
                <a:cs typeface="+mn-cs"/>
              </a:rPr>
              <a:t> do Código Penal, mas sim de </a:t>
            </a:r>
            <a:r>
              <a:rPr lang="en-US" sz="1200" b="1" kern="1200" dirty="0" err="1">
                <a:solidFill>
                  <a:schemeClr val="tx1"/>
                </a:solidFill>
                <a:effectLst/>
                <a:latin typeface="+mn-lt"/>
                <a:ea typeface="+mn-ea"/>
                <a:cs typeface="+mn-cs"/>
              </a:rPr>
              <a:t>padrões</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profissionalismo</a:t>
            </a: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Por </a:t>
            </a:r>
            <a:r>
              <a:rPr lang="en-US" sz="1200" b="0" kern="1200" dirty="0" err="1">
                <a:solidFill>
                  <a:schemeClr val="tx1"/>
                </a:solidFill>
                <a:effectLst/>
                <a:latin typeface="+mn-lt"/>
                <a:ea typeface="+mn-ea"/>
                <a:cs typeface="+mn-cs"/>
              </a:rPr>
              <a:t>vezes</a:t>
            </a:r>
            <a:r>
              <a:rPr lang="en-US" sz="1200" b="0" kern="1200" dirty="0">
                <a:solidFill>
                  <a:schemeClr val="tx1"/>
                </a:solidFill>
                <a:effectLst/>
                <a:latin typeface="+mn-lt"/>
                <a:ea typeface="+mn-ea"/>
                <a:cs typeface="+mn-cs"/>
              </a:rPr>
              <a:t> crimes, </a:t>
            </a:r>
            <a:r>
              <a:rPr lang="en-US" sz="1200" b="0" kern="1200" dirty="0" err="1">
                <a:solidFill>
                  <a:schemeClr val="tx1"/>
                </a:solidFill>
                <a:effectLst/>
                <a:latin typeface="+mn-lt"/>
                <a:ea typeface="+mn-ea"/>
                <a:cs typeface="+mn-cs"/>
              </a:rPr>
              <a:t>outras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vezes</a:t>
            </a:r>
            <a:r>
              <a:rPr lang="en-US" sz="1200" b="0" kern="1200" dirty="0">
                <a:solidFill>
                  <a:schemeClr val="tx1"/>
                </a:solidFill>
                <a:effectLst/>
                <a:latin typeface="+mn-lt"/>
                <a:ea typeface="+mn-ea"/>
                <a:cs typeface="+mn-cs"/>
              </a:rPr>
              <a:t> não</a:t>
            </a:r>
          </a:p>
          <a:p>
            <a:pPr marL="628650" lvl="1" indent="-171450">
              <a:buFont typeface="Arial" panose="020B0604020202020204" pitchFamily="34" charset="0"/>
              <a:buChar char="•"/>
            </a:pPr>
            <a:r>
              <a:rPr lang="en-US" sz="1200" b="0" kern="1200" dirty="0" err="1">
                <a:solidFill>
                  <a:schemeClr val="tx1"/>
                </a:solidFill>
                <a:effectLst/>
                <a:latin typeface="+mn-lt"/>
                <a:ea typeface="+mn-ea"/>
                <a:cs typeface="+mn-cs"/>
              </a:rPr>
              <a:t>Podem</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acarretar</a:t>
            </a:r>
            <a:r>
              <a:rPr lang="pt-PT" sz="1200" b="0" kern="1200" dirty="0">
                <a:solidFill>
                  <a:schemeClr val="tx1"/>
                </a:solidFill>
                <a:effectLst/>
                <a:latin typeface="+mn-lt"/>
                <a:ea typeface="+mn-ea"/>
                <a:cs typeface="+mn-cs"/>
              </a:rPr>
              <a:t> mais de uma </a:t>
            </a:r>
            <a:r>
              <a:rPr lang="pt-PT" sz="1200" kern="1200" dirty="0">
                <a:solidFill>
                  <a:schemeClr val="tx1"/>
                </a:solidFill>
                <a:effectLst/>
                <a:latin typeface="+mn-lt"/>
                <a:ea typeface="+mn-ea"/>
                <a:cs typeface="+mn-cs"/>
              </a:rPr>
              <a:t>forma de responsabilização: com relação à organização (laboral/trabalhista), responsabilidade penal (punição penal) ou responsabilidade civil (indeminização)</a:t>
            </a:r>
            <a:r>
              <a:rPr lang="en-GB" dirty="0">
                <a:effectLst/>
              </a:rPr>
              <a:t> </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As infrações de natureza sexual por vezes são crimes, e por vezes não.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As infrações de natureza sexual trazem consequências administrativas-laborais, ou seja são, acima de tudo, infrações disciplinares. É normal que infrações disciplinares sejam conceitos mais amplos que aquelas de natureza criminal.</a:t>
            </a:r>
            <a:r>
              <a:rPr lang="en-GB" dirty="0">
                <a:effectLst/>
              </a:rPr>
              <a:t> </a:t>
            </a:r>
            <a:endParaRPr lang="en-GB" sz="1200" kern="1200" dirty="0">
              <a:solidFill>
                <a:schemeClr val="tx1"/>
              </a:solidFill>
              <a:effectLst/>
              <a:latin typeface="+mn-lt"/>
              <a:ea typeface="+mn-ea"/>
              <a:cs typeface="+mn-cs"/>
            </a:endParaRPr>
          </a:p>
          <a:p>
            <a:pPr marL="685800" lvl="1" indent="-228600">
              <a:buFont typeface="Arial" panose="020B0604020202020204" pitchFamily="34" charset="0"/>
              <a:buChar char="•"/>
            </a:pPr>
            <a:endParaRPr lang="en-US" sz="1200" b="0" kern="1200" dirty="0">
              <a:solidFill>
                <a:schemeClr val="tx1"/>
              </a:solidFill>
              <a:effectLst/>
              <a:latin typeface="+mn-lt"/>
              <a:ea typeface="+mn-ea"/>
              <a:cs typeface="+mn-cs"/>
            </a:endParaRPr>
          </a:p>
          <a:p>
            <a:pPr marL="228600" lvl="0" indent="-228600">
              <a:buFont typeface="+mj-lt"/>
              <a:buAutoNum type="arabicPeriod"/>
            </a:pPr>
            <a:endParaRPr lang="en-GB" sz="1200" b="0" kern="1200" dirty="0">
              <a:solidFill>
                <a:schemeClr val="tx1"/>
              </a:solidFill>
              <a:effectLst/>
              <a:latin typeface="+mn-lt"/>
              <a:ea typeface="+mn-ea"/>
              <a:cs typeface="+mn-cs"/>
            </a:endParaRPr>
          </a:p>
          <a:p>
            <a:pPr marL="228600" lvl="0" indent="-228600">
              <a:buFont typeface="+mj-lt"/>
              <a:buAutoNum type="arabicPeriod"/>
            </a:pPr>
            <a:endParaRPr lang="pt-PT" sz="1200" b="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19</a:t>
            </a:fld>
            <a:endParaRPr lang="en-US"/>
          </a:p>
        </p:txBody>
      </p:sp>
    </p:spTree>
    <p:extLst>
      <p:ext uri="{BB962C8B-B14F-4D97-AF65-F5344CB8AC3E}">
        <p14:creationId xmlns:p14="http://schemas.microsoft.com/office/powerpoint/2010/main" val="372997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15 min</a:t>
            </a:r>
            <a:endParaRPr lang="en-GB" sz="1200" kern="1200" dirty="0">
              <a:solidFill>
                <a:schemeClr val="tx1"/>
              </a:solidFill>
              <a:effectLst/>
              <a:latin typeface="+mn-lt"/>
              <a:ea typeface="+mn-ea"/>
              <a:cs typeface="+mn-cs"/>
            </a:endParaRPr>
          </a:p>
          <a:p>
            <a:pPr algn="just"/>
            <a:endParaRPr lang="en-US" sz="1000" dirty="0"/>
          </a:p>
          <a:p>
            <a:pPr marL="228600" indent="-228600" algn="just">
              <a:buFont typeface="+mj-lt"/>
              <a:buAutoNum type="arabicPeriod"/>
            </a:pPr>
            <a:r>
              <a:rPr lang="pt-PT" sz="1200" b="1" u="none" kern="1200" dirty="0">
                <a:solidFill>
                  <a:schemeClr val="tx1"/>
                </a:solidFill>
                <a:effectLst/>
                <a:latin typeface="+mn-lt"/>
                <a:ea typeface="+mn-ea"/>
                <a:cs typeface="+mn-cs"/>
              </a:rPr>
              <a:t>Antes da chegada dos participantes</a:t>
            </a:r>
            <a:r>
              <a:rPr lang="pt-PT" sz="1200" b="1" kern="1200" dirty="0">
                <a:solidFill>
                  <a:schemeClr val="tx1"/>
                </a:solidFill>
                <a:effectLst/>
                <a:latin typeface="+mn-lt"/>
                <a:ea typeface="+mn-ea"/>
                <a:cs typeface="+mn-cs"/>
              </a:rPr>
              <a:t>, coloque na mesa de cada participante:</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Uma cópia impressa desta Apresentação</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Uma cópia impressa da lista de contactos para referência dento e fora da(s) sua(s) organização(</a:t>
            </a:r>
            <a:r>
              <a:rPr lang="pt-PT" sz="1200" kern="1200" dirty="0" err="1">
                <a:solidFill>
                  <a:schemeClr val="tx1"/>
                </a:solidFill>
                <a:effectLst/>
                <a:latin typeface="+mn-lt"/>
                <a:ea typeface="+mn-ea"/>
                <a:cs typeface="+mn-cs"/>
              </a:rPr>
              <a:t>ões</a:t>
            </a:r>
            <a:r>
              <a:rPr lang="pt-PT" sz="1200" kern="1200" dirty="0">
                <a:solidFill>
                  <a:schemeClr val="tx1"/>
                </a:solidFill>
                <a:effectLst/>
                <a:latin typeface="+mn-lt"/>
                <a:ea typeface="+mn-ea"/>
                <a:cs typeface="+mn-cs"/>
              </a:rPr>
              <a:t>), que podem utilizar quando procurarem apoio pessoal no âmbito de apoio às vítimas de violência sexual</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Uma caneta</a:t>
            </a:r>
            <a:endParaRPr lang="en-GB" sz="1200" kern="1200" dirty="0">
              <a:solidFill>
                <a:schemeClr val="tx1"/>
              </a:solidFill>
              <a:effectLst/>
              <a:latin typeface="+mn-lt"/>
              <a:ea typeface="+mn-ea"/>
              <a:cs typeface="+mn-cs"/>
            </a:endParaRPr>
          </a:p>
          <a:p>
            <a:pPr marL="228600" indent="-228600" algn="just">
              <a:buFont typeface="+mj-lt"/>
              <a:buAutoNum type="arabicPeriod"/>
            </a:pPr>
            <a:endParaRPr lang="en-US" sz="1000" b="1" dirty="0"/>
          </a:p>
          <a:p>
            <a:pPr lvl="0"/>
            <a:r>
              <a:rPr lang="pt-PT" sz="1200" b="1" kern="1200" dirty="0">
                <a:solidFill>
                  <a:schemeClr val="tx1"/>
                </a:solidFill>
                <a:effectLst/>
                <a:latin typeface="+mn-lt"/>
                <a:ea typeface="+mn-ea"/>
                <a:cs typeface="+mn-cs"/>
              </a:rPr>
              <a:t>2. Após cumprimentar os participantes, apresente-se.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Apresente o seu nome, em que organização trabalha e a sua função.</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Resuma de forma sintética a sua experiência de trabalho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área</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desenvolvimento</a:t>
            </a:r>
            <a:r>
              <a:rPr lang="en-US" sz="1200" kern="1200" dirty="0">
                <a:solidFill>
                  <a:schemeClr val="tx1"/>
                </a:solidFill>
                <a:effectLst/>
                <a:latin typeface="+mn-lt"/>
                <a:ea typeface="+mn-ea"/>
                <a:cs typeface="+mn-cs"/>
              </a:rPr>
              <a:t> e/</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ajuda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humanitária</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GB" sz="1200" kern="1200" dirty="0">
              <a:solidFill>
                <a:schemeClr val="tx1"/>
              </a:solidFill>
              <a:effectLst/>
              <a:latin typeface="+mn-lt"/>
              <a:ea typeface="+mn-ea"/>
              <a:cs typeface="+mn-cs"/>
            </a:endParaRPr>
          </a:p>
          <a:p>
            <a:pPr lvl="0"/>
            <a:r>
              <a:rPr lang="pt-PT" sz="1200" b="1" kern="1200" dirty="0">
                <a:solidFill>
                  <a:schemeClr val="tx1"/>
                </a:solidFill>
                <a:effectLst/>
                <a:latin typeface="+mn-lt"/>
                <a:ea typeface="+mn-ea"/>
                <a:cs typeface="+mn-cs"/>
              </a:rPr>
              <a:t>3. </a:t>
            </a:r>
            <a:r>
              <a:rPr lang="en-US" sz="1200" b="1" kern="1200" dirty="0" err="1">
                <a:solidFill>
                  <a:schemeClr val="tx1"/>
                </a:solidFill>
                <a:effectLst/>
                <a:latin typeface="+mn-lt"/>
                <a:ea typeface="+mn-ea"/>
                <a:cs typeface="+mn-cs"/>
              </a:rPr>
              <a:t>Apresente</a:t>
            </a:r>
            <a:r>
              <a:rPr lang="en-US" sz="1200" b="1" kern="1200" dirty="0">
                <a:solidFill>
                  <a:schemeClr val="tx1"/>
                </a:solidFill>
                <a:effectLst/>
                <a:latin typeface="+mn-lt"/>
                <a:ea typeface="+mn-ea"/>
                <a:cs typeface="+mn-cs"/>
              </a:rPr>
              <a:t> a </a:t>
            </a:r>
            <a:r>
              <a:rPr lang="en-US" sz="1200" b="1" kern="1200" dirty="0" err="1">
                <a:solidFill>
                  <a:schemeClr val="tx1"/>
                </a:solidFill>
                <a:effectLst/>
                <a:latin typeface="+mn-lt"/>
                <a:ea typeface="+mn-ea"/>
                <a:cs typeface="+mn-cs"/>
              </a:rPr>
              <a:t>pessoa</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quem</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fará</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oficialmente</a:t>
            </a:r>
            <a:r>
              <a:rPr lang="en-US" sz="1200" b="1" kern="1200" dirty="0">
                <a:solidFill>
                  <a:schemeClr val="tx1"/>
                </a:solidFill>
                <a:effectLst/>
                <a:latin typeface="+mn-lt"/>
                <a:ea typeface="+mn-ea"/>
                <a:cs typeface="+mn-cs"/>
              </a:rPr>
              <a:t> a </a:t>
            </a:r>
            <a:r>
              <a:rPr lang="en-US" sz="1200" b="1" kern="1200" dirty="0" err="1">
                <a:solidFill>
                  <a:schemeClr val="tx1"/>
                </a:solidFill>
                <a:effectLst/>
                <a:latin typeface="+mn-lt"/>
                <a:ea typeface="+mn-ea"/>
                <a:cs typeface="+mn-cs"/>
              </a:rPr>
              <a:t>abertura</a:t>
            </a:r>
            <a:r>
              <a:rPr lang="en-US" sz="1200" b="1" kern="1200" dirty="0">
                <a:solidFill>
                  <a:schemeClr val="tx1"/>
                </a:solidFill>
                <a:effectLst/>
                <a:latin typeface="+mn-lt"/>
                <a:ea typeface="+mn-ea"/>
                <a:cs typeface="+mn-cs"/>
              </a:rPr>
              <a:t> da formação e </a:t>
            </a:r>
            <a:r>
              <a:rPr lang="en-US" sz="1200" b="1" kern="1200" dirty="0" err="1">
                <a:solidFill>
                  <a:schemeClr val="tx1"/>
                </a:solidFill>
                <a:effectLst/>
                <a:latin typeface="+mn-lt"/>
                <a:ea typeface="+mn-ea"/>
                <a:cs typeface="+mn-cs"/>
              </a:rPr>
              <a:t>dê</a:t>
            </a:r>
            <a:r>
              <a:rPr lang="en-US" sz="1200" b="1" kern="1200" dirty="0">
                <a:solidFill>
                  <a:schemeClr val="tx1"/>
                </a:solidFill>
                <a:effectLst/>
                <a:latin typeface="+mn-lt"/>
                <a:ea typeface="+mn-ea"/>
                <a:cs typeface="+mn-cs"/>
              </a:rPr>
              <a:t> a </a:t>
            </a:r>
            <a:r>
              <a:rPr lang="en-US" sz="1200" b="1" kern="1200" dirty="0" err="1">
                <a:solidFill>
                  <a:schemeClr val="tx1"/>
                </a:solidFill>
                <a:effectLst/>
                <a:latin typeface="+mn-lt"/>
                <a:ea typeface="+mn-ea"/>
                <a:cs typeface="+mn-cs"/>
              </a:rPr>
              <a:t>palavra</a:t>
            </a:r>
            <a:r>
              <a:rPr lang="en-US" sz="1200" b="1" kern="1200" dirty="0">
                <a:solidFill>
                  <a:schemeClr val="tx1"/>
                </a:solidFill>
                <a:effectLst/>
                <a:latin typeface="+mn-lt"/>
                <a:ea typeface="+mn-ea"/>
                <a:cs typeface="+mn-cs"/>
              </a:rPr>
              <a:t> a </a:t>
            </a:r>
            <a:r>
              <a:rPr lang="en-US" sz="1200" b="1" kern="1200" dirty="0" err="1">
                <a:solidFill>
                  <a:schemeClr val="tx1"/>
                </a:solidFill>
                <a:effectLst/>
                <a:latin typeface="+mn-lt"/>
                <a:ea typeface="+mn-ea"/>
                <a:cs typeface="+mn-cs"/>
              </a:rPr>
              <a:t>esta</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pessoa</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000" dirty="0"/>
          </a:p>
          <a:p>
            <a:pPr lvl="0"/>
            <a:r>
              <a:rPr lang="pt-PT" sz="1200" b="1" kern="1200" dirty="0">
                <a:solidFill>
                  <a:schemeClr val="tx1"/>
                </a:solidFill>
                <a:effectLst/>
                <a:latin typeface="+mn-lt"/>
                <a:ea typeface="+mn-ea"/>
                <a:cs typeface="+mn-cs"/>
              </a:rPr>
              <a:t>4. Peça aos participantes para se levantarem rapidamente.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Peça para apresentar o nome, em que organização trabalham e a função.</a:t>
            </a:r>
            <a:endParaRPr lang="en-GB" sz="1200" kern="1200" dirty="0">
              <a:solidFill>
                <a:schemeClr val="tx1"/>
              </a:solidFill>
              <a:effectLst/>
              <a:latin typeface="+mn-lt"/>
              <a:ea typeface="+mn-ea"/>
              <a:cs typeface="+mn-cs"/>
            </a:endParaRP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Peça para descreverem um impacto importante na sua vida por trabalharem para a organização. Podendo dizer: “se podem descrever um momento em que pensaram, realmente o meu trabalho tem valor. Qual seria?”</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2</a:t>
            </a:fld>
            <a:endParaRPr lang="en-US"/>
          </a:p>
        </p:txBody>
      </p:sp>
    </p:spTree>
    <p:extLst>
      <p:ext uri="{BB962C8B-B14F-4D97-AF65-F5344CB8AC3E}">
        <p14:creationId xmlns:p14="http://schemas.microsoft.com/office/powerpoint/2010/main" val="3939075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5 min</a:t>
            </a:r>
          </a:p>
          <a:p>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Explicação</a:t>
            </a:r>
            <a:r>
              <a:rPr lang="en-US" sz="1200" b="1" kern="1200" dirty="0">
                <a:solidFill>
                  <a:schemeClr val="tx1"/>
                </a:solidFill>
                <a:effectLst/>
                <a:latin typeface="+mn-lt"/>
                <a:ea typeface="+mn-ea"/>
                <a:cs typeface="+mn-cs"/>
              </a:rPr>
              <a:t> das imagens</a:t>
            </a:r>
          </a:p>
          <a:p>
            <a:r>
              <a:rPr lang="pt-PT" sz="1200" kern="1200" dirty="0">
                <a:solidFill>
                  <a:schemeClr val="tx1"/>
                </a:solidFill>
                <a:effectLst/>
                <a:latin typeface="+mn-lt"/>
                <a:ea typeface="+mn-ea"/>
                <a:cs typeface="+mn-cs"/>
              </a:rPr>
              <a:t>[da esquerda para a direita, do topo para baixo]: </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Fig. 1 a 3) o funcionário fecha a porta e, mesmo que não utilize de violência, deixa a beneficiária sem escolha ou sem ter para onde ir; </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Fig. 4) ilustra uso de violência, agarrando com força; </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Fig. 5) situação em que se encurrala a pessoa.</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20</a:t>
            </a:fld>
            <a:endParaRPr lang="en-US"/>
          </a:p>
        </p:txBody>
      </p:sp>
    </p:spTree>
    <p:extLst>
      <p:ext uri="{BB962C8B-B14F-4D97-AF65-F5344CB8AC3E}">
        <p14:creationId xmlns:p14="http://schemas.microsoft.com/office/powerpoint/2010/main" val="776215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5 min</a:t>
            </a:r>
          </a:p>
          <a:p>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Reiterar</a:t>
            </a:r>
            <a:r>
              <a:rPr lang="en-US" sz="1200" b="1" kern="1200" dirty="0">
                <a:solidFill>
                  <a:schemeClr val="tx1"/>
                </a:solidFill>
                <a:effectLst/>
                <a:latin typeface="+mn-lt"/>
                <a:ea typeface="+mn-ea"/>
                <a:cs typeface="+mn-cs"/>
              </a:rPr>
              <a:t> o </a:t>
            </a:r>
            <a:r>
              <a:rPr lang="en-US" sz="1200" b="1" kern="1200" dirty="0" err="1">
                <a:solidFill>
                  <a:schemeClr val="tx1"/>
                </a:solidFill>
                <a:effectLst/>
                <a:latin typeface="+mn-lt"/>
                <a:ea typeface="+mn-ea"/>
                <a:cs typeface="+mn-cs"/>
              </a:rPr>
              <a:t>conceito</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assédio</a:t>
            </a:r>
            <a:r>
              <a:rPr lang="en-US" sz="1200" b="1" kern="1200" dirty="0">
                <a:solidFill>
                  <a:schemeClr val="tx1"/>
                </a:solidFill>
                <a:effectLst/>
                <a:latin typeface="+mn-lt"/>
                <a:ea typeface="+mn-ea"/>
                <a:cs typeface="+mn-cs"/>
              </a:rPr>
              <a:t> sexual</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o AS se dá no ambiente do trabalho (agressor e vítima são funcionários da mesma organização)</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Pode ser feito por meio de palavras, </a:t>
            </a:r>
            <a:r>
              <a:rPr lang="pt-PT" sz="1200" kern="1200" dirty="0" err="1">
                <a:solidFill>
                  <a:schemeClr val="tx1"/>
                </a:solidFill>
                <a:effectLst/>
                <a:latin typeface="+mn-lt"/>
                <a:ea typeface="+mn-ea"/>
                <a:cs typeface="+mn-cs"/>
              </a:rPr>
              <a:t>actos</a:t>
            </a:r>
            <a:r>
              <a:rPr lang="pt-PT" sz="1200" kern="1200" dirty="0">
                <a:solidFill>
                  <a:schemeClr val="tx1"/>
                </a:solidFill>
                <a:effectLst/>
                <a:latin typeface="+mn-lt"/>
                <a:ea typeface="+mn-ea"/>
                <a:cs typeface="+mn-cs"/>
              </a:rPr>
              <a:t> ou gestos indesejados de natureza sexual, ou seja, pode ser configurado por qualquer conduta de natureza sexual, não sendo necessariamente físico. </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O AS pode incluir agressão sexual, que inclui tentativa de agressão sexual, tentativa de estupro e estupro. </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 perspetiva da pessoa visada pela conduta decide o que é ou não razoável em termos de comportamento inaceitável, sendo relevante o impacto da conduta e não a intenção do agente.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CC39D4-178A-0540-878D-5085550D94A1}" type="slidenum">
              <a:rPr lang="x-none" smtClean="0"/>
              <a:t>21</a:t>
            </a:fld>
            <a:endParaRPr lang="x-none"/>
          </a:p>
        </p:txBody>
      </p:sp>
    </p:spTree>
    <p:extLst>
      <p:ext uri="{BB962C8B-B14F-4D97-AF65-F5344CB8AC3E}">
        <p14:creationId xmlns:p14="http://schemas.microsoft.com/office/powerpoint/2010/main" val="1998419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5 min</a:t>
            </a:r>
          </a:p>
          <a:p>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Explicação</a:t>
            </a:r>
            <a:r>
              <a:rPr lang="en-US" sz="1200" b="1" kern="1200" dirty="0">
                <a:solidFill>
                  <a:schemeClr val="tx1"/>
                </a:solidFill>
                <a:effectLst/>
                <a:latin typeface="+mn-lt"/>
                <a:ea typeface="+mn-ea"/>
                <a:cs typeface="+mn-cs"/>
              </a:rPr>
              <a:t> das imagens</a:t>
            </a:r>
          </a:p>
          <a:p>
            <a:r>
              <a:rPr lang="pt-PT" sz="1200" kern="1200" dirty="0">
                <a:solidFill>
                  <a:schemeClr val="tx1"/>
                </a:solidFill>
                <a:effectLst/>
                <a:latin typeface="+mn-lt"/>
                <a:ea typeface="+mn-ea"/>
                <a:cs typeface="+mn-cs"/>
              </a:rPr>
              <a:t>[da esquerda para a direita, do topo para baixo]: </a:t>
            </a:r>
          </a:p>
          <a:p>
            <a:pPr marL="171450" indent="-171450">
              <a:buFont typeface="Arial" panose="020B0604020202020204" pitchFamily="34" charset="0"/>
              <a:buChar char="•"/>
            </a:pPr>
            <a:r>
              <a:rPr lang="pt-PT" sz="1200" kern="1200" dirty="0">
                <a:solidFill>
                  <a:schemeClr val="tx1"/>
                </a:solidFill>
                <a:effectLst/>
                <a:latin typeface="+mn-lt"/>
                <a:ea typeface="+mn-ea"/>
                <a:cs typeface="+mn-cs"/>
              </a:rPr>
              <a:t>Fig. 1) situação em que a colega está desconfortável com o contato físico; </a:t>
            </a:r>
          </a:p>
          <a:p>
            <a:pPr marL="171450" indent="-171450">
              <a:buFont typeface="Arial" panose="020B0604020202020204" pitchFamily="34" charset="0"/>
              <a:buChar char="•"/>
            </a:pPr>
            <a:r>
              <a:rPr lang="pt-PT" sz="1200" kern="1200" dirty="0">
                <a:solidFill>
                  <a:schemeClr val="tx1"/>
                </a:solidFill>
                <a:effectLst/>
                <a:latin typeface="+mn-lt"/>
                <a:ea typeface="+mn-ea"/>
                <a:cs typeface="+mn-cs"/>
              </a:rPr>
              <a:t>Fig. 2) colegas comentando da vida sexual da colega;</a:t>
            </a:r>
          </a:p>
          <a:p>
            <a:pPr marL="171450" indent="-171450">
              <a:buFont typeface="Arial" panose="020B0604020202020204" pitchFamily="34" charset="0"/>
              <a:buChar char="•"/>
            </a:pPr>
            <a:r>
              <a:rPr lang="pt-PT" sz="1200" kern="1200" dirty="0">
                <a:solidFill>
                  <a:schemeClr val="tx1"/>
                </a:solidFill>
                <a:effectLst/>
                <a:latin typeface="+mn-lt"/>
                <a:ea typeface="+mn-ea"/>
                <a:cs typeface="+mn-cs"/>
              </a:rPr>
              <a:t>Fig. 3) exposição de partes íntimas às colegas; </a:t>
            </a:r>
          </a:p>
          <a:p>
            <a:pPr marL="171450" indent="-171450">
              <a:buFont typeface="Arial" panose="020B0604020202020204" pitchFamily="34" charset="0"/>
              <a:buChar char="•"/>
            </a:pPr>
            <a:r>
              <a:rPr lang="pt-PT" sz="1200" kern="1200" dirty="0">
                <a:solidFill>
                  <a:schemeClr val="tx1"/>
                </a:solidFill>
                <a:effectLst/>
                <a:latin typeface="+mn-lt"/>
                <a:ea typeface="+mn-ea"/>
                <a:cs typeface="+mn-cs"/>
              </a:rPr>
              <a:t>Fig. 4) AS por meio de imagens, mesmo que não intencionais; </a:t>
            </a:r>
          </a:p>
          <a:p>
            <a:pPr marL="171450" indent="-171450">
              <a:buFont typeface="Arial" panose="020B0604020202020204" pitchFamily="34" charset="0"/>
              <a:buChar char="•"/>
            </a:pPr>
            <a:r>
              <a:rPr lang="pt-PT" sz="1200" kern="1200" dirty="0">
                <a:solidFill>
                  <a:schemeClr val="tx1"/>
                </a:solidFill>
                <a:effectLst/>
                <a:latin typeface="+mn-lt"/>
                <a:ea typeface="+mn-ea"/>
                <a:cs typeface="+mn-cs"/>
              </a:rPr>
              <a:t>Fig. 5) convites frequentes para sair ou para jantar, o que deixa a colega desconfortável; </a:t>
            </a:r>
          </a:p>
          <a:p>
            <a:pPr marL="171450" indent="-171450">
              <a:buFont typeface="Arial" panose="020B0604020202020204" pitchFamily="34" charset="0"/>
              <a:buChar char="•"/>
            </a:pPr>
            <a:r>
              <a:rPr lang="pt-PT" sz="1200" kern="1200" dirty="0">
                <a:solidFill>
                  <a:schemeClr val="tx1"/>
                </a:solidFill>
                <a:effectLst/>
                <a:latin typeface="+mn-lt"/>
                <a:ea typeface="+mn-ea"/>
                <a:cs typeface="+mn-cs"/>
              </a:rPr>
              <a:t>Fig. 6) comentários e gestos de natureza sexual.</a:t>
            </a:r>
            <a:endParaRPr lang="en-GB"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22</a:t>
            </a:fld>
            <a:endParaRPr lang="en-US"/>
          </a:p>
        </p:txBody>
      </p:sp>
    </p:spTree>
    <p:extLst>
      <p:ext uri="{BB962C8B-B14F-4D97-AF65-F5344CB8AC3E}">
        <p14:creationId xmlns:p14="http://schemas.microsoft.com/office/powerpoint/2010/main" val="4260118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5 min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estudos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casos</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encontram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também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em</a:t>
            </a:r>
            <a:r>
              <a:rPr lang="en-GB" sz="1200" kern="1200" dirty="0">
                <a:solidFill>
                  <a:schemeClr val="tx1"/>
                </a:solidFill>
                <a:effectLst/>
                <a:latin typeface="+mn-lt"/>
                <a:ea typeface="+mn-ea"/>
                <a:cs typeface="+mn-cs"/>
              </a:rPr>
              <a:t> Anexo </a:t>
            </a:r>
            <a:r>
              <a:rPr lang="en-GB" sz="1200" kern="1200" dirty="0" err="1">
                <a:solidFill>
                  <a:schemeClr val="tx1"/>
                </a:solidFill>
                <a:effectLst/>
                <a:latin typeface="+mn-lt"/>
                <a:ea typeface="+mn-ea"/>
                <a:cs typeface="+mn-cs"/>
              </a:rPr>
              <a:t>ao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Guia</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Explicação</a:t>
            </a:r>
            <a:r>
              <a:rPr lang="en-US" sz="1200" b="1" kern="1200" dirty="0">
                <a:solidFill>
                  <a:schemeClr val="tx1"/>
                </a:solidFill>
                <a:effectLst/>
                <a:latin typeface="+mn-lt"/>
                <a:ea typeface="+mn-ea"/>
                <a:cs typeface="+mn-cs"/>
              </a:rPr>
              <a:t> do </a:t>
            </a:r>
            <a:r>
              <a:rPr lang="en-US" sz="1200" b="1" kern="1200" dirty="0" err="1">
                <a:solidFill>
                  <a:schemeClr val="tx1"/>
                </a:solidFill>
                <a:effectLst/>
                <a:latin typeface="+mn-lt"/>
                <a:ea typeface="+mn-ea"/>
                <a:cs typeface="+mn-cs"/>
              </a:rPr>
              <a:t>exercício</a:t>
            </a:r>
            <a:r>
              <a:rPr lang="en-US" sz="1200" b="1" kern="1200" dirty="0">
                <a:solidFill>
                  <a:schemeClr val="tx1"/>
                </a:solidFill>
                <a:effectLst/>
                <a:latin typeface="+mn-lt"/>
                <a:ea typeface="+mn-ea"/>
                <a:cs typeface="+mn-cs"/>
              </a:rPr>
              <a:t> entre pares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err="1">
                <a:solidFill>
                  <a:schemeClr val="tx1"/>
                </a:solidFill>
                <a:effectLst/>
                <a:latin typeface="+mn-lt"/>
                <a:ea typeface="+mn-ea"/>
                <a:cs typeface="+mn-cs"/>
              </a:rPr>
              <a:t>Apresentação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estudos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caso</a:t>
            </a:r>
            <a:r>
              <a:rPr lang="en-US" sz="1200" b="0" kern="1200" dirty="0">
                <a:solidFill>
                  <a:schemeClr val="tx1"/>
                </a:solidFill>
                <a:effectLst/>
                <a:latin typeface="+mn-lt"/>
                <a:ea typeface="+mn-ea"/>
                <a:cs typeface="+mn-cs"/>
              </a:rPr>
              <a:t> com o </a:t>
            </a:r>
            <a:r>
              <a:rPr lang="en-US" sz="1200" b="0" kern="1200" dirty="0" err="1">
                <a:solidFill>
                  <a:schemeClr val="tx1"/>
                </a:solidFill>
                <a:effectLst/>
                <a:latin typeface="+mn-lt"/>
                <a:ea typeface="+mn-ea"/>
                <a:cs typeface="+mn-cs"/>
              </a:rPr>
              <a:t>objetivo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identificar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natureza</a:t>
            </a:r>
            <a:r>
              <a:rPr lang="en-US" sz="1200" b="0" kern="1200" dirty="0">
                <a:solidFill>
                  <a:schemeClr val="tx1"/>
                </a:solidFill>
                <a:effectLst/>
                <a:latin typeface="+mn-lt"/>
                <a:ea typeface="+mn-ea"/>
                <a:cs typeface="+mn-cs"/>
              </a:rPr>
              <a:t> da </a:t>
            </a:r>
            <a:r>
              <a:rPr lang="en-US" sz="1200" b="0" kern="1200" dirty="0" err="1">
                <a:solidFill>
                  <a:schemeClr val="tx1"/>
                </a:solidFill>
                <a:effectLst/>
                <a:latin typeface="+mn-lt"/>
                <a:ea typeface="+mn-ea"/>
                <a:cs typeface="+mn-cs"/>
              </a:rPr>
              <a:t>má</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conduta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ou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infração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natureza</a:t>
            </a:r>
            <a:r>
              <a:rPr lang="en-US" sz="1200" b="0" kern="1200" dirty="0">
                <a:solidFill>
                  <a:schemeClr val="tx1"/>
                </a:solidFill>
                <a:effectLst/>
                <a:latin typeface="+mn-lt"/>
                <a:ea typeface="+mn-ea"/>
                <a:cs typeface="+mn-cs"/>
              </a:rPr>
              <a:t> sexual</a:t>
            </a: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Facilitador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ler</a:t>
            </a:r>
            <a:r>
              <a:rPr lang="en-US" sz="1200" b="0" kern="1200" dirty="0">
                <a:solidFill>
                  <a:schemeClr val="tx1"/>
                </a:solidFill>
                <a:effectLst/>
                <a:latin typeface="+mn-lt"/>
                <a:ea typeface="+mn-ea"/>
                <a:cs typeface="+mn-cs"/>
              </a:rPr>
              <a:t> o </a:t>
            </a:r>
            <a:r>
              <a:rPr lang="en-US" sz="1200" b="0" kern="1200" dirty="0" err="1">
                <a:solidFill>
                  <a:schemeClr val="tx1"/>
                </a:solidFill>
                <a:effectLst/>
                <a:latin typeface="+mn-lt"/>
                <a:ea typeface="+mn-ea"/>
                <a:cs typeface="+mn-cs"/>
              </a:rPr>
              <a:t>estudo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caso</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Deixar</a:t>
            </a:r>
            <a:r>
              <a:rPr lang="en-US" sz="1200" b="0" kern="1200" dirty="0">
                <a:solidFill>
                  <a:schemeClr val="tx1"/>
                </a:solidFill>
                <a:effectLst/>
                <a:latin typeface="+mn-lt"/>
                <a:ea typeface="+mn-ea"/>
                <a:cs typeface="+mn-cs"/>
              </a:rPr>
              <a:t> 1 </a:t>
            </a:r>
            <a:r>
              <a:rPr lang="en-US" sz="1200" b="0" kern="1200" dirty="0" err="1">
                <a:solidFill>
                  <a:schemeClr val="tx1"/>
                </a:solidFill>
                <a:effectLst/>
                <a:latin typeface="+mn-lt"/>
                <a:ea typeface="+mn-ea"/>
                <a:cs typeface="+mn-cs"/>
              </a:rPr>
              <a:t>ou</a:t>
            </a:r>
            <a:r>
              <a:rPr lang="en-US" sz="1200" b="0" kern="1200" dirty="0">
                <a:solidFill>
                  <a:schemeClr val="tx1"/>
                </a:solidFill>
                <a:effectLst/>
                <a:latin typeface="+mn-lt"/>
                <a:ea typeface="+mn-ea"/>
                <a:cs typeface="+mn-cs"/>
              </a:rPr>
              <a:t> 2 minutos para </a:t>
            </a:r>
            <a:r>
              <a:rPr lang="en-US" sz="1200" b="0" kern="1200" dirty="0" err="1">
                <a:solidFill>
                  <a:schemeClr val="tx1"/>
                </a:solidFill>
                <a:effectLst/>
                <a:latin typeface="+mn-lt"/>
                <a:ea typeface="+mn-ea"/>
                <a:cs typeface="+mn-cs"/>
              </a:rPr>
              <a:t>discussão</a:t>
            </a:r>
            <a:r>
              <a:rPr lang="en-US" sz="1200" b="0" kern="1200" dirty="0">
                <a:solidFill>
                  <a:schemeClr val="tx1"/>
                </a:solidFill>
                <a:effectLst/>
                <a:latin typeface="+mn-lt"/>
                <a:ea typeface="+mn-ea"/>
                <a:cs typeface="+mn-cs"/>
              </a:rPr>
              <a:t> entre os pares</a:t>
            </a: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Solicitar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voluntários</a:t>
            </a:r>
            <a:r>
              <a:rPr lang="en-US" sz="1200" b="0" kern="1200" dirty="0">
                <a:solidFill>
                  <a:schemeClr val="tx1"/>
                </a:solidFill>
                <a:effectLst/>
                <a:latin typeface="+mn-lt"/>
                <a:ea typeface="+mn-ea"/>
                <a:cs typeface="+mn-cs"/>
              </a:rPr>
              <a:t> para </a:t>
            </a:r>
            <a:r>
              <a:rPr lang="en-US" sz="1200" b="0" kern="1200" dirty="0" err="1">
                <a:solidFill>
                  <a:schemeClr val="tx1"/>
                </a:solidFill>
                <a:effectLst/>
                <a:latin typeface="+mn-lt"/>
                <a:ea typeface="+mn-ea"/>
                <a:cs typeface="+mn-cs"/>
              </a:rPr>
              <a:t>dar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resposta</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Clicar</a:t>
            </a:r>
            <a:r>
              <a:rPr lang="en-US" sz="1200" b="0" kern="1200" dirty="0">
                <a:solidFill>
                  <a:schemeClr val="tx1"/>
                </a:solidFill>
                <a:effectLst/>
                <a:latin typeface="+mn-lt"/>
                <a:ea typeface="+mn-ea"/>
                <a:cs typeface="+mn-cs"/>
              </a:rPr>
              <a:t> no </a:t>
            </a:r>
            <a:r>
              <a:rPr lang="en-US" sz="1200" b="0" kern="1200" dirty="0" err="1">
                <a:solidFill>
                  <a:schemeClr val="tx1"/>
                </a:solidFill>
                <a:effectLst/>
                <a:latin typeface="+mn-lt"/>
                <a:ea typeface="+mn-ea"/>
                <a:cs typeface="+mn-cs"/>
              </a:rPr>
              <a:t>diapositivo</a:t>
            </a:r>
            <a:r>
              <a:rPr lang="en-US" sz="1200" b="0" kern="1200" dirty="0">
                <a:solidFill>
                  <a:schemeClr val="tx1"/>
                </a:solidFill>
                <a:effectLst/>
                <a:latin typeface="+mn-lt"/>
                <a:ea typeface="+mn-ea"/>
                <a:cs typeface="+mn-cs"/>
              </a:rPr>
              <a:t> para </a:t>
            </a:r>
            <a:r>
              <a:rPr lang="en-US" sz="1200" b="0" kern="1200" dirty="0" err="1">
                <a:solidFill>
                  <a:schemeClr val="tx1"/>
                </a:solidFill>
                <a:effectLst/>
                <a:latin typeface="+mn-lt"/>
                <a:ea typeface="+mn-ea"/>
                <a:cs typeface="+mn-cs"/>
              </a:rPr>
              <a:t>relevar</a:t>
            </a:r>
            <a:r>
              <a:rPr lang="en-US" sz="1200" b="0" kern="1200" dirty="0">
                <a:solidFill>
                  <a:schemeClr val="tx1"/>
                </a:solidFill>
                <a:effectLst/>
                <a:latin typeface="+mn-lt"/>
                <a:ea typeface="+mn-ea"/>
                <a:cs typeface="+mn-cs"/>
              </a:rPr>
              <a:t> a </a:t>
            </a:r>
            <a:r>
              <a:rPr lang="en-US" sz="1200" b="0" kern="1200" dirty="0" err="1">
                <a:solidFill>
                  <a:schemeClr val="tx1"/>
                </a:solidFill>
                <a:effectLst/>
                <a:latin typeface="+mn-lt"/>
                <a:ea typeface="+mn-ea"/>
                <a:cs typeface="+mn-cs"/>
              </a:rPr>
              <a:t>resposta</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endParaRPr lang="en-US" sz="1200" b="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Estudo</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Caso</a:t>
            </a:r>
            <a:r>
              <a:rPr lang="en-US" sz="1200" b="1" kern="1200" dirty="0">
                <a:solidFill>
                  <a:schemeClr val="tx1"/>
                </a:solidFill>
                <a:effectLst/>
                <a:latin typeface="+mn-lt"/>
                <a:ea typeface="+mn-ea"/>
                <a:cs typeface="+mn-cs"/>
              </a:rPr>
              <a:t>:</a:t>
            </a:r>
          </a:p>
          <a:p>
            <a:pPr marL="685800" lvl="1" indent="-228600">
              <a:buFont typeface="Arial" panose="020B0604020202020204" pitchFamily="34" charset="0"/>
              <a:buChar char="•"/>
            </a:pPr>
            <a:r>
              <a:rPr lang="pt-PT" sz="1200" b="1" kern="1200" dirty="0">
                <a:solidFill>
                  <a:schemeClr val="tx1"/>
                </a:solidFill>
                <a:effectLst/>
                <a:latin typeface="+mn-lt"/>
                <a:ea typeface="+mn-ea"/>
                <a:cs typeface="+mn-cs"/>
              </a:rPr>
              <a:t>exploração sexual</a:t>
            </a:r>
          </a:p>
          <a:p>
            <a:pPr marL="685800" lvl="1" indent="-228600">
              <a:buFont typeface="Arial" panose="020B0604020202020204" pitchFamily="34" charset="0"/>
              <a:buChar char="•"/>
            </a:pPr>
            <a:r>
              <a:rPr lang="pt-BR" sz="1200" dirty="0"/>
              <a:t>envolve troca de dinheiro por relações sexuais e também aproveitamento do poder para ter relações sexuais</a:t>
            </a:r>
          </a:p>
          <a:p>
            <a:pPr marL="685800" lvl="1" indent="-228600">
              <a:buFont typeface="Arial" panose="020B0604020202020204" pitchFamily="34" charset="0"/>
              <a:buChar char="•"/>
            </a:pPr>
            <a:r>
              <a:rPr lang="pt-PT" sz="1200" kern="1200" dirty="0">
                <a:solidFill>
                  <a:schemeClr val="tx1"/>
                </a:solidFill>
                <a:effectLst/>
                <a:latin typeface="+mn-lt"/>
                <a:ea typeface="+mn-ea"/>
                <a:cs typeface="+mn-cs"/>
              </a:rPr>
              <a:t>a proibição de contratação de profissionais do sexo não depende do ordenamento jurídico doméstico;</a:t>
            </a:r>
          </a:p>
          <a:p>
            <a:pPr marL="685800" lvl="1" indent="-228600">
              <a:buFont typeface="Arial" panose="020B0604020202020204" pitchFamily="34" charset="0"/>
              <a:buChar char="•"/>
            </a:pPr>
            <a:r>
              <a:rPr lang="pt-PT" sz="1200" kern="1200" dirty="0">
                <a:solidFill>
                  <a:schemeClr val="tx1"/>
                </a:solidFill>
                <a:effectLst/>
                <a:latin typeface="+mn-lt"/>
                <a:ea typeface="+mn-ea"/>
                <a:cs typeface="+mn-cs"/>
              </a:rPr>
              <a:t>os altos níveis de exigência aplicam-se a qualquer forma de contratação pela ONU ou seus parceiros; </a:t>
            </a:r>
          </a:p>
          <a:p>
            <a:pPr marL="685800" lvl="1" indent="-228600">
              <a:buFont typeface="Arial" panose="020B0604020202020204" pitchFamily="34" charset="0"/>
              <a:buChar char="•"/>
            </a:pPr>
            <a:r>
              <a:rPr lang="pt-PT" sz="1200" kern="1200" dirty="0">
                <a:solidFill>
                  <a:schemeClr val="tx1"/>
                </a:solidFill>
                <a:effectLst/>
                <a:latin typeface="+mn-lt"/>
                <a:ea typeface="+mn-ea"/>
                <a:cs typeface="+mn-cs"/>
              </a:rPr>
              <a:t>a proibição de contratação de profissionais do sexo aplica-se em qualquer âmbito da vida do funcionário, mesmo quando este está fora do horário de trabalho, em lazer ou em férias, por exemplo.</a:t>
            </a:r>
            <a:r>
              <a:rPr lang="en-GB" dirty="0">
                <a:effectLst/>
              </a:rPr>
              <a:t> </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23</a:t>
            </a:fld>
            <a:endParaRPr lang="en-US"/>
          </a:p>
        </p:txBody>
      </p:sp>
    </p:spTree>
    <p:extLst>
      <p:ext uri="{BB962C8B-B14F-4D97-AF65-F5344CB8AC3E}">
        <p14:creationId xmlns:p14="http://schemas.microsoft.com/office/powerpoint/2010/main" val="2210626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5 min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estudos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casos</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encontram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também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em</a:t>
            </a:r>
            <a:r>
              <a:rPr lang="en-GB" sz="1200" kern="1200" dirty="0">
                <a:solidFill>
                  <a:schemeClr val="tx1"/>
                </a:solidFill>
                <a:effectLst/>
                <a:latin typeface="+mn-lt"/>
                <a:ea typeface="+mn-ea"/>
                <a:cs typeface="+mn-cs"/>
              </a:rPr>
              <a:t> Anexo </a:t>
            </a:r>
            <a:r>
              <a:rPr lang="en-GB" sz="1200" kern="1200" dirty="0" err="1">
                <a:solidFill>
                  <a:schemeClr val="tx1"/>
                </a:solidFill>
                <a:effectLst/>
                <a:latin typeface="+mn-lt"/>
                <a:ea typeface="+mn-ea"/>
                <a:cs typeface="+mn-cs"/>
              </a:rPr>
              <a:t>ao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Guia</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Explicação</a:t>
            </a:r>
            <a:r>
              <a:rPr lang="en-US" sz="1200" b="1" kern="1200" dirty="0">
                <a:solidFill>
                  <a:schemeClr val="tx1"/>
                </a:solidFill>
                <a:effectLst/>
                <a:latin typeface="+mn-lt"/>
                <a:ea typeface="+mn-ea"/>
                <a:cs typeface="+mn-cs"/>
              </a:rPr>
              <a:t> do </a:t>
            </a:r>
            <a:r>
              <a:rPr lang="en-US" sz="1200" b="1" kern="1200" dirty="0" err="1">
                <a:solidFill>
                  <a:schemeClr val="tx1"/>
                </a:solidFill>
                <a:effectLst/>
                <a:latin typeface="+mn-lt"/>
                <a:ea typeface="+mn-ea"/>
                <a:cs typeface="+mn-cs"/>
              </a:rPr>
              <a:t>exercício</a:t>
            </a:r>
            <a:r>
              <a:rPr lang="en-US" sz="1200" b="1" kern="1200" dirty="0">
                <a:solidFill>
                  <a:schemeClr val="tx1"/>
                </a:solidFill>
                <a:effectLst/>
                <a:latin typeface="+mn-lt"/>
                <a:ea typeface="+mn-ea"/>
                <a:cs typeface="+mn-cs"/>
              </a:rPr>
              <a:t> entre pares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err="1">
                <a:solidFill>
                  <a:schemeClr val="tx1"/>
                </a:solidFill>
                <a:effectLst/>
                <a:latin typeface="+mn-lt"/>
                <a:ea typeface="+mn-ea"/>
                <a:cs typeface="+mn-cs"/>
              </a:rPr>
              <a:t>Apresentação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estudos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caso</a:t>
            </a:r>
            <a:r>
              <a:rPr lang="en-US" sz="1200" b="0" kern="1200" dirty="0">
                <a:solidFill>
                  <a:schemeClr val="tx1"/>
                </a:solidFill>
                <a:effectLst/>
                <a:latin typeface="+mn-lt"/>
                <a:ea typeface="+mn-ea"/>
                <a:cs typeface="+mn-cs"/>
              </a:rPr>
              <a:t> com o </a:t>
            </a:r>
            <a:r>
              <a:rPr lang="en-US" sz="1200" b="0" kern="1200" dirty="0" err="1">
                <a:solidFill>
                  <a:schemeClr val="tx1"/>
                </a:solidFill>
                <a:effectLst/>
                <a:latin typeface="+mn-lt"/>
                <a:ea typeface="+mn-ea"/>
                <a:cs typeface="+mn-cs"/>
              </a:rPr>
              <a:t>objetivo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identificar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natureza</a:t>
            </a:r>
            <a:r>
              <a:rPr lang="en-US" sz="1200" b="0" kern="1200" dirty="0">
                <a:solidFill>
                  <a:schemeClr val="tx1"/>
                </a:solidFill>
                <a:effectLst/>
                <a:latin typeface="+mn-lt"/>
                <a:ea typeface="+mn-ea"/>
                <a:cs typeface="+mn-cs"/>
              </a:rPr>
              <a:t> da </a:t>
            </a:r>
            <a:r>
              <a:rPr lang="en-US" sz="1200" b="0" kern="1200" dirty="0" err="1">
                <a:solidFill>
                  <a:schemeClr val="tx1"/>
                </a:solidFill>
                <a:effectLst/>
                <a:latin typeface="+mn-lt"/>
                <a:ea typeface="+mn-ea"/>
                <a:cs typeface="+mn-cs"/>
              </a:rPr>
              <a:t>má</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conduta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ou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infração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natureza</a:t>
            </a:r>
            <a:r>
              <a:rPr lang="en-US" sz="1200" b="0" kern="1200" dirty="0">
                <a:solidFill>
                  <a:schemeClr val="tx1"/>
                </a:solidFill>
                <a:effectLst/>
                <a:latin typeface="+mn-lt"/>
                <a:ea typeface="+mn-ea"/>
                <a:cs typeface="+mn-cs"/>
              </a:rPr>
              <a:t> sexual</a:t>
            </a: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Facilitador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ler</a:t>
            </a:r>
            <a:r>
              <a:rPr lang="en-US" sz="1200" b="0" kern="1200" dirty="0">
                <a:solidFill>
                  <a:schemeClr val="tx1"/>
                </a:solidFill>
                <a:effectLst/>
                <a:latin typeface="+mn-lt"/>
                <a:ea typeface="+mn-ea"/>
                <a:cs typeface="+mn-cs"/>
              </a:rPr>
              <a:t> o </a:t>
            </a:r>
            <a:r>
              <a:rPr lang="en-US" sz="1200" b="0" kern="1200" dirty="0" err="1">
                <a:solidFill>
                  <a:schemeClr val="tx1"/>
                </a:solidFill>
                <a:effectLst/>
                <a:latin typeface="+mn-lt"/>
                <a:ea typeface="+mn-ea"/>
                <a:cs typeface="+mn-cs"/>
              </a:rPr>
              <a:t>estudo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caso</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Deixar</a:t>
            </a:r>
            <a:r>
              <a:rPr lang="en-US" sz="1200" b="0" kern="1200" dirty="0">
                <a:solidFill>
                  <a:schemeClr val="tx1"/>
                </a:solidFill>
                <a:effectLst/>
                <a:latin typeface="+mn-lt"/>
                <a:ea typeface="+mn-ea"/>
                <a:cs typeface="+mn-cs"/>
              </a:rPr>
              <a:t> 1 </a:t>
            </a:r>
            <a:r>
              <a:rPr lang="en-US" sz="1200" b="0" kern="1200" dirty="0" err="1">
                <a:solidFill>
                  <a:schemeClr val="tx1"/>
                </a:solidFill>
                <a:effectLst/>
                <a:latin typeface="+mn-lt"/>
                <a:ea typeface="+mn-ea"/>
                <a:cs typeface="+mn-cs"/>
              </a:rPr>
              <a:t>ou</a:t>
            </a:r>
            <a:r>
              <a:rPr lang="en-US" sz="1200" b="0" kern="1200" dirty="0">
                <a:solidFill>
                  <a:schemeClr val="tx1"/>
                </a:solidFill>
                <a:effectLst/>
                <a:latin typeface="+mn-lt"/>
                <a:ea typeface="+mn-ea"/>
                <a:cs typeface="+mn-cs"/>
              </a:rPr>
              <a:t> 2 minutos para </a:t>
            </a:r>
            <a:r>
              <a:rPr lang="en-US" sz="1200" b="0" kern="1200" dirty="0" err="1">
                <a:solidFill>
                  <a:schemeClr val="tx1"/>
                </a:solidFill>
                <a:effectLst/>
                <a:latin typeface="+mn-lt"/>
                <a:ea typeface="+mn-ea"/>
                <a:cs typeface="+mn-cs"/>
              </a:rPr>
              <a:t>discussão</a:t>
            </a:r>
            <a:r>
              <a:rPr lang="en-US" sz="1200" b="0" kern="1200" dirty="0">
                <a:solidFill>
                  <a:schemeClr val="tx1"/>
                </a:solidFill>
                <a:effectLst/>
                <a:latin typeface="+mn-lt"/>
                <a:ea typeface="+mn-ea"/>
                <a:cs typeface="+mn-cs"/>
              </a:rPr>
              <a:t> entre os pares</a:t>
            </a: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Solicitar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voluntários</a:t>
            </a:r>
            <a:r>
              <a:rPr lang="en-US" sz="1200" b="0" kern="1200" dirty="0">
                <a:solidFill>
                  <a:schemeClr val="tx1"/>
                </a:solidFill>
                <a:effectLst/>
                <a:latin typeface="+mn-lt"/>
                <a:ea typeface="+mn-ea"/>
                <a:cs typeface="+mn-cs"/>
              </a:rPr>
              <a:t> para </a:t>
            </a:r>
            <a:r>
              <a:rPr lang="en-US" sz="1200" b="0" kern="1200" dirty="0" err="1">
                <a:solidFill>
                  <a:schemeClr val="tx1"/>
                </a:solidFill>
                <a:effectLst/>
                <a:latin typeface="+mn-lt"/>
                <a:ea typeface="+mn-ea"/>
                <a:cs typeface="+mn-cs"/>
              </a:rPr>
              <a:t>dar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resposta</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Clicar</a:t>
            </a:r>
            <a:r>
              <a:rPr lang="en-US" sz="1200" b="0" kern="1200" dirty="0">
                <a:solidFill>
                  <a:schemeClr val="tx1"/>
                </a:solidFill>
                <a:effectLst/>
                <a:latin typeface="+mn-lt"/>
                <a:ea typeface="+mn-ea"/>
                <a:cs typeface="+mn-cs"/>
              </a:rPr>
              <a:t> no </a:t>
            </a:r>
            <a:r>
              <a:rPr lang="en-US" sz="1200" b="0" kern="1200" dirty="0" err="1">
                <a:solidFill>
                  <a:schemeClr val="tx1"/>
                </a:solidFill>
                <a:effectLst/>
                <a:latin typeface="+mn-lt"/>
                <a:ea typeface="+mn-ea"/>
                <a:cs typeface="+mn-cs"/>
              </a:rPr>
              <a:t>diapositivo</a:t>
            </a:r>
            <a:r>
              <a:rPr lang="en-US" sz="1200" b="0" kern="1200" dirty="0">
                <a:solidFill>
                  <a:schemeClr val="tx1"/>
                </a:solidFill>
                <a:effectLst/>
                <a:latin typeface="+mn-lt"/>
                <a:ea typeface="+mn-ea"/>
                <a:cs typeface="+mn-cs"/>
              </a:rPr>
              <a:t> para </a:t>
            </a:r>
            <a:r>
              <a:rPr lang="en-US" sz="1200" b="0" kern="1200" dirty="0" err="1">
                <a:solidFill>
                  <a:schemeClr val="tx1"/>
                </a:solidFill>
                <a:effectLst/>
                <a:latin typeface="+mn-lt"/>
                <a:ea typeface="+mn-ea"/>
                <a:cs typeface="+mn-cs"/>
              </a:rPr>
              <a:t>relevar</a:t>
            </a:r>
            <a:r>
              <a:rPr lang="en-US" sz="1200" b="0" kern="1200" dirty="0">
                <a:solidFill>
                  <a:schemeClr val="tx1"/>
                </a:solidFill>
                <a:effectLst/>
                <a:latin typeface="+mn-lt"/>
                <a:ea typeface="+mn-ea"/>
                <a:cs typeface="+mn-cs"/>
              </a:rPr>
              <a:t> a </a:t>
            </a:r>
            <a:r>
              <a:rPr lang="en-US" sz="1200" b="0" kern="1200" dirty="0" err="1">
                <a:solidFill>
                  <a:schemeClr val="tx1"/>
                </a:solidFill>
                <a:effectLst/>
                <a:latin typeface="+mn-lt"/>
                <a:ea typeface="+mn-ea"/>
                <a:cs typeface="+mn-cs"/>
              </a:rPr>
              <a:t>resposta</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endParaRPr lang="en-US" sz="1200" b="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Estudo</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Caso</a:t>
            </a:r>
            <a:r>
              <a:rPr lang="en-US" sz="1200" b="1" kern="1200" dirty="0">
                <a:solidFill>
                  <a:schemeClr val="tx1"/>
                </a:solidFill>
                <a:effectLst/>
                <a:latin typeface="+mn-lt"/>
                <a:ea typeface="+mn-ea"/>
                <a:cs typeface="+mn-cs"/>
              </a:rPr>
              <a:t>:</a:t>
            </a:r>
          </a:p>
          <a:p>
            <a:pPr marL="685800" lvl="1" indent="-228600">
              <a:buFont typeface="Arial" panose="020B0604020202020204" pitchFamily="34" charset="0"/>
              <a:buChar char="•"/>
            </a:pPr>
            <a:r>
              <a:rPr lang="pt-PT" sz="1200" b="1" kern="1200" dirty="0">
                <a:solidFill>
                  <a:schemeClr val="tx1"/>
                </a:solidFill>
                <a:effectLst/>
                <a:latin typeface="+mn-lt"/>
                <a:ea typeface="+mn-ea"/>
                <a:cs typeface="+mn-cs"/>
              </a:rPr>
              <a:t>Assédio sexual</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envolve a partilha de fotos inapropriadas (pornográficas) que são ofensivas para o colega de trabalho</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o AS pode ser praticado por qualquer meio, não necessariamente físico, ou seja, imagens podem configurar AS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 questão não explica qual a intenção do colega, mas somente que a Sra. Amita não queria recebê-los, a demonstrar que o que interessa é o impacto da conduta e não a intenção do agente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o AS é sempre proibido, mesmo que não seja praticado estritamente no escritório ou por meios profissionais (nesse caso, eram e-mails pessoais, mas as partes eram colegas, funcionários da mesma organização)</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24</a:t>
            </a:fld>
            <a:endParaRPr lang="en-US"/>
          </a:p>
        </p:txBody>
      </p:sp>
    </p:spTree>
    <p:extLst>
      <p:ext uri="{BB962C8B-B14F-4D97-AF65-F5344CB8AC3E}">
        <p14:creationId xmlns:p14="http://schemas.microsoft.com/office/powerpoint/2010/main" val="3115673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5 min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estudos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casos</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encontram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também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em</a:t>
            </a:r>
            <a:r>
              <a:rPr lang="en-GB" sz="1200" kern="1200" dirty="0">
                <a:solidFill>
                  <a:schemeClr val="tx1"/>
                </a:solidFill>
                <a:effectLst/>
                <a:latin typeface="+mn-lt"/>
                <a:ea typeface="+mn-ea"/>
                <a:cs typeface="+mn-cs"/>
              </a:rPr>
              <a:t> Anexo </a:t>
            </a:r>
            <a:r>
              <a:rPr lang="en-GB" sz="1200" kern="1200" dirty="0" err="1">
                <a:solidFill>
                  <a:schemeClr val="tx1"/>
                </a:solidFill>
                <a:effectLst/>
                <a:latin typeface="+mn-lt"/>
                <a:ea typeface="+mn-ea"/>
                <a:cs typeface="+mn-cs"/>
              </a:rPr>
              <a:t>ao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Guia</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Explicação</a:t>
            </a:r>
            <a:r>
              <a:rPr lang="en-US" sz="1200" b="1" kern="1200" dirty="0">
                <a:solidFill>
                  <a:schemeClr val="tx1"/>
                </a:solidFill>
                <a:effectLst/>
                <a:latin typeface="+mn-lt"/>
                <a:ea typeface="+mn-ea"/>
                <a:cs typeface="+mn-cs"/>
              </a:rPr>
              <a:t> do </a:t>
            </a:r>
            <a:r>
              <a:rPr lang="en-US" sz="1200" b="1" kern="1200" dirty="0" err="1">
                <a:solidFill>
                  <a:schemeClr val="tx1"/>
                </a:solidFill>
                <a:effectLst/>
                <a:latin typeface="+mn-lt"/>
                <a:ea typeface="+mn-ea"/>
                <a:cs typeface="+mn-cs"/>
              </a:rPr>
              <a:t>exercício</a:t>
            </a:r>
            <a:r>
              <a:rPr lang="en-US" sz="1200" b="1" kern="1200" dirty="0">
                <a:solidFill>
                  <a:schemeClr val="tx1"/>
                </a:solidFill>
                <a:effectLst/>
                <a:latin typeface="+mn-lt"/>
                <a:ea typeface="+mn-ea"/>
                <a:cs typeface="+mn-cs"/>
              </a:rPr>
              <a:t> entre pares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err="1">
                <a:solidFill>
                  <a:schemeClr val="tx1"/>
                </a:solidFill>
                <a:effectLst/>
                <a:latin typeface="+mn-lt"/>
                <a:ea typeface="+mn-ea"/>
                <a:cs typeface="+mn-cs"/>
              </a:rPr>
              <a:t>Apresentação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estudos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caso</a:t>
            </a:r>
            <a:r>
              <a:rPr lang="en-US" sz="1200" b="0" kern="1200" dirty="0">
                <a:solidFill>
                  <a:schemeClr val="tx1"/>
                </a:solidFill>
                <a:effectLst/>
                <a:latin typeface="+mn-lt"/>
                <a:ea typeface="+mn-ea"/>
                <a:cs typeface="+mn-cs"/>
              </a:rPr>
              <a:t> com o </a:t>
            </a:r>
            <a:r>
              <a:rPr lang="en-US" sz="1200" b="0" kern="1200" dirty="0" err="1">
                <a:solidFill>
                  <a:schemeClr val="tx1"/>
                </a:solidFill>
                <a:effectLst/>
                <a:latin typeface="+mn-lt"/>
                <a:ea typeface="+mn-ea"/>
                <a:cs typeface="+mn-cs"/>
              </a:rPr>
              <a:t>objetivo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identificar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natureza</a:t>
            </a:r>
            <a:r>
              <a:rPr lang="en-US" sz="1200" b="0" kern="1200" dirty="0">
                <a:solidFill>
                  <a:schemeClr val="tx1"/>
                </a:solidFill>
                <a:effectLst/>
                <a:latin typeface="+mn-lt"/>
                <a:ea typeface="+mn-ea"/>
                <a:cs typeface="+mn-cs"/>
              </a:rPr>
              <a:t> da </a:t>
            </a:r>
            <a:r>
              <a:rPr lang="en-US" sz="1200" b="0" kern="1200" dirty="0" err="1">
                <a:solidFill>
                  <a:schemeClr val="tx1"/>
                </a:solidFill>
                <a:effectLst/>
                <a:latin typeface="+mn-lt"/>
                <a:ea typeface="+mn-ea"/>
                <a:cs typeface="+mn-cs"/>
              </a:rPr>
              <a:t>má</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conduta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ou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infração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natureza</a:t>
            </a:r>
            <a:r>
              <a:rPr lang="en-US" sz="1200" b="0" kern="1200" dirty="0">
                <a:solidFill>
                  <a:schemeClr val="tx1"/>
                </a:solidFill>
                <a:effectLst/>
                <a:latin typeface="+mn-lt"/>
                <a:ea typeface="+mn-ea"/>
                <a:cs typeface="+mn-cs"/>
              </a:rPr>
              <a:t> sexual</a:t>
            </a: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Facilitador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ler</a:t>
            </a:r>
            <a:r>
              <a:rPr lang="en-US" sz="1200" b="0" kern="1200" dirty="0">
                <a:solidFill>
                  <a:schemeClr val="tx1"/>
                </a:solidFill>
                <a:effectLst/>
                <a:latin typeface="+mn-lt"/>
                <a:ea typeface="+mn-ea"/>
                <a:cs typeface="+mn-cs"/>
              </a:rPr>
              <a:t> o </a:t>
            </a:r>
            <a:r>
              <a:rPr lang="en-US" sz="1200" b="0" kern="1200" dirty="0" err="1">
                <a:solidFill>
                  <a:schemeClr val="tx1"/>
                </a:solidFill>
                <a:effectLst/>
                <a:latin typeface="+mn-lt"/>
                <a:ea typeface="+mn-ea"/>
                <a:cs typeface="+mn-cs"/>
              </a:rPr>
              <a:t>estudo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caso</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Deixar</a:t>
            </a:r>
            <a:r>
              <a:rPr lang="en-US" sz="1200" b="0" kern="1200" dirty="0">
                <a:solidFill>
                  <a:schemeClr val="tx1"/>
                </a:solidFill>
                <a:effectLst/>
                <a:latin typeface="+mn-lt"/>
                <a:ea typeface="+mn-ea"/>
                <a:cs typeface="+mn-cs"/>
              </a:rPr>
              <a:t> 1 </a:t>
            </a:r>
            <a:r>
              <a:rPr lang="en-US" sz="1200" b="0" kern="1200" dirty="0" err="1">
                <a:solidFill>
                  <a:schemeClr val="tx1"/>
                </a:solidFill>
                <a:effectLst/>
                <a:latin typeface="+mn-lt"/>
                <a:ea typeface="+mn-ea"/>
                <a:cs typeface="+mn-cs"/>
              </a:rPr>
              <a:t>ou</a:t>
            </a:r>
            <a:r>
              <a:rPr lang="en-US" sz="1200" b="0" kern="1200" dirty="0">
                <a:solidFill>
                  <a:schemeClr val="tx1"/>
                </a:solidFill>
                <a:effectLst/>
                <a:latin typeface="+mn-lt"/>
                <a:ea typeface="+mn-ea"/>
                <a:cs typeface="+mn-cs"/>
              </a:rPr>
              <a:t> 2 minutos para </a:t>
            </a:r>
            <a:r>
              <a:rPr lang="en-US" sz="1200" b="0" kern="1200" dirty="0" err="1">
                <a:solidFill>
                  <a:schemeClr val="tx1"/>
                </a:solidFill>
                <a:effectLst/>
                <a:latin typeface="+mn-lt"/>
                <a:ea typeface="+mn-ea"/>
                <a:cs typeface="+mn-cs"/>
              </a:rPr>
              <a:t>discussão</a:t>
            </a:r>
            <a:r>
              <a:rPr lang="en-US" sz="1200" b="0" kern="1200" dirty="0">
                <a:solidFill>
                  <a:schemeClr val="tx1"/>
                </a:solidFill>
                <a:effectLst/>
                <a:latin typeface="+mn-lt"/>
                <a:ea typeface="+mn-ea"/>
                <a:cs typeface="+mn-cs"/>
              </a:rPr>
              <a:t> entre os pares</a:t>
            </a: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Solicitar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voluntários</a:t>
            </a:r>
            <a:r>
              <a:rPr lang="en-US" sz="1200" b="0" kern="1200" dirty="0">
                <a:solidFill>
                  <a:schemeClr val="tx1"/>
                </a:solidFill>
                <a:effectLst/>
                <a:latin typeface="+mn-lt"/>
                <a:ea typeface="+mn-ea"/>
                <a:cs typeface="+mn-cs"/>
              </a:rPr>
              <a:t> para </a:t>
            </a:r>
            <a:r>
              <a:rPr lang="en-US" sz="1200" b="0" kern="1200" dirty="0" err="1">
                <a:solidFill>
                  <a:schemeClr val="tx1"/>
                </a:solidFill>
                <a:effectLst/>
                <a:latin typeface="+mn-lt"/>
                <a:ea typeface="+mn-ea"/>
                <a:cs typeface="+mn-cs"/>
              </a:rPr>
              <a:t>dar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resposta</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Clicar</a:t>
            </a:r>
            <a:r>
              <a:rPr lang="en-US" sz="1200" b="0" kern="1200" dirty="0">
                <a:solidFill>
                  <a:schemeClr val="tx1"/>
                </a:solidFill>
                <a:effectLst/>
                <a:latin typeface="+mn-lt"/>
                <a:ea typeface="+mn-ea"/>
                <a:cs typeface="+mn-cs"/>
              </a:rPr>
              <a:t> no </a:t>
            </a:r>
            <a:r>
              <a:rPr lang="en-US" sz="1200" b="0" kern="1200" dirty="0" err="1">
                <a:solidFill>
                  <a:schemeClr val="tx1"/>
                </a:solidFill>
                <a:effectLst/>
                <a:latin typeface="+mn-lt"/>
                <a:ea typeface="+mn-ea"/>
                <a:cs typeface="+mn-cs"/>
              </a:rPr>
              <a:t>diapositivo</a:t>
            </a:r>
            <a:r>
              <a:rPr lang="en-US" sz="1200" b="0" kern="1200" dirty="0">
                <a:solidFill>
                  <a:schemeClr val="tx1"/>
                </a:solidFill>
                <a:effectLst/>
                <a:latin typeface="+mn-lt"/>
                <a:ea typeface="+mn-ea"/>
                <a:cs typeface="+mn-cs"/>
              </a:rPr>
              <a:t> para </a:t>
            </a:r>
            <a:r>
              <a:rPr lang="en-US" sz="1200" b="0" kern="1200" dirty="0" err="1">
                <a:solidFill>
                  <a:schemeClr val="tx1"/>
                </a:solidFill>
                <a:effectLst/>
                <a:latin typeface="+mn-lt"/>
                <a:ea typeface="+mn-ea"/>
                <a:cs typeface="+mn-cs"/>
              </a:rPr>
              <a:t>relevar</a:t>
            </a:r>
            <a:r>
              <a:rPr lang="en-US" sz="1200" b="0" kern="1200" dirty="0">
                <a:solidFill>
                  <a:schemeClr val="tx1"/>
                </a:solidFill>
                <a:effectLst/>
                <a:latin typeface="+mn-lt"/>
                <a:ea typeface="+mn-ea"/>
                <a:cs typeface="+mn-cs"/>
              </a:rPr>
              <a:t> a </a:t>
            </a:r>
            <a:r>
              <a:rPr lang="en-US" sz="1200" b="0" kern="1200" dirty="0" err="1">
                <a:solidFill>
                  <a:schemeClr val="tx1"/>
                </a:solidFill>
                <a:effectLst/>
                <a:latin typeface="+mn-lt"/>
                <a:ea typeface="+mn-ea"/>
                <a:cs typeface="+mn-cs"/>
              </a:rPr>
              <a:t>resposta</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endParaRPr lang="en-US" sz="1200" b="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Estudo</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Caso</a:t>
            </a:r>
            <a:r>
              <a:rPr lang="en-US" sz="1200" b="1" kern="1200" dirty="0">
                <a:solidFill>
                  <a:schemeClr val="tx1"/>
                </a:solidFill>
                <a:effectLst/>
                <a:latin typeface="+mn-lt"/>
                <a:ea typeface="+mn-ea"/>
                <a:cs typeface="+mn-cs"/>
              </a:rPr>
              <a:t>:</a:t>
            </a:r>
          </a:p>
          <a:p>
            <a:pPr marL="685800" lvl="1" indent="-228600">
              <a:buFont typeface="Arial" panose="020B0604020202020204" pitchFamily="34" charset="0"/>
              <a:buChar char="•"/>
            </a:pPr>
            <a:r>
              <a:rPr lang="pt-PT" sz="1200" b="1" kern="1200" dirty="0">
                <a:solidFill>
                  <a:schemeClr val="tx1"/>
                </a:solidFill>
                <a:effectLst/>
                <a:latin typeface="+mn-lt"/>
                <a:ea typeface="+mn-ea"/>
                <a:cs typeface="+mn-cs"/>
              </a:rPr>
              <a:t>Exploração Sexual</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o Sr. Souza é motorista contratado, abrindo para a oportunidade de demonstrar, mais uma vez, que a proibição de ES não depende do regime de contratação ou da posição ocupada dentro da organização</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 ES independe do consentimento das beneficiárias ou de suposta vantagem que estas teriam (i.e. jantar pago e passeios), uma vez que interessa aqui a exploração da desigualdade existente entre as partes envolvidas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 relação de desigualdade e a exploração da vulnerabilidade económica das beneficiárias, pelo Sr. Souza, pode ser visto pela ligação direta existente entre a manutenção de relações sexuais e o oferecimento de “vantagens”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GB" dirty="0">
              <a:effectLst/>
            </a:endParaRPr>
          </a:p>
          <a:p>
            <a:pPr marL="628650" lvl="1" indent="-171450">
              <a:buFont typeface="Arial" panose="020B0604020202020204" pitchFamily="34" charset="0"/>
              <a:buChar char="•"/>
            </a:pPr>
            <a:r>
              <a:rPr lang="en-GB" b="1" dirty="0" err="1">
                <a:effectLst/>
              </a:rPr>
              <a:t>Assédio</a:t>
            </a:r>
            <a:r>
              <a:rPr lang="en-GB" b="1" dirty="0">
                <a:effectLst/>
              </a:rPr>
              <a:t> sexual</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caso os colegas fiquem incomodados com a conversa e não queriam ouvir sobre a vida sexual do Sr. Souza, por exemplo, há ainda situação de AS</a:t>
            </a:r>
            <a:r>
              <a:rPr lang="en-GB" dirty="0">
                <a:effectLst/>
              </a:rPr>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25</a:t>
            </a:fld>
            <a:endParaRPr lang="en-US"/>
          </a:p>
        </p:txBody>
      </p:sp>
    </p:spTree>
    <p:extLst>
      <p:ext uri="{BB962C8B-B14F-4D97-AF65-F5344CB8AC3E}">
        <p14:creationId xmlns:p14="http://schemas.microsoft.com/office/powerpoint/2010/main" val="1423602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5 min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estudos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casos</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encontram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também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em</a:t>
            </a:r>
            <a:r>
              <a:rPr lang="en-GB" sz="1200" kern="1200" dirty="0">
                <a:solidFill>
                  <a:schemeClr val="tx1"/>
                </a:solidFill>
                <a:effectLst/>
                <a:latin typeface="+mn-lt"/>
                <a:ea typeface="+mn-ea"/>
                <a:cs typeface="+mn-cs"/>
              </a:rPr>
              <a:t> Anexo </a:t>
            </a:r>
            <a:r>
              <a:rPr lang="en-GB" sz="1200" kern="1200" dirty="0" err="1">
                <a:solidFill>
                  <a:schemeClr val="tx1"/>
                </a:solidFill>
                <a:effectLst/>
                <a:latin typeface="+mn-lt"/>
                <a:ea typeface="+mn-ea"/>
                <a:cs typeface="+mn-cs"/>
              </a:rPr>
              <a:t>ao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Guia</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Explicação</a:t>
            </a:r>
            <a:r>
              <a:rPr lang="en-US" sz="1200" b="1" kern="1200" dirty="0">
                <a:solidFill>
                  <a:schemeClr val="tx1"/>
                </a:solidFill>
                <a:effectLst/>
                <a:latin typeface="+mn-lt"/>
                <a:ea typeface="+mn-ea"/>
                <a:cs typeface="+mn-cs"/>
              </a:rPr>
              <a:t> do </a:t>
            </a:r>
            <a:r>
              <a:rPr lang="en-US" sz="1200" b="1" kern="1200" dirty="0" err="1">
                <a:solidFill>
                  <a:schemeClr val="tx1"/>
                </a:solidFill>
                <a:effectLst/>
                <a:latin typeface="+mn-lt"/>
                <a:ea typeface="+mn-ea"/>
                <a:cs typeface="+mn-cs"/>
              </a:rPr>
              <a:t>exercício</a:t>
            </a:r>
            <a:r>
              <a:rPr lang="en-US" sz="1200" b="1" kern="1200" dirty="0">
                <a:solidFill>
                  <a:schemeClr val="tx1"/>
                </a:solidFill>
                <a:effectLst/>
                <a:latin typeface="+mn-lt"/>
                <a:ea typeface="+mn-ea"/>
                <a:cs typeface="+mn-cs"/>
              </a:rPr>
              <a:t> entre pares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err="1">
                <a:solidFill>
                  <a:schemeClr val="tx1"/>
                </a:solidFill>
                <a:effectLst/>
                <a:latin typeface="+mn-lt"/>
                <a:ea typeface="+mn-ea"/>
                <a:cs typeface="+mn-cs"/>
              </a:rPr>
              <a:t>Apresentação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estudos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caso</a:t>
            </a:r>
            <a:r>
              <a:rPr lang="en-US" sz="1200" b="0" kern="1200" dirty="0">
                <a:solidFill>
                  <a:schemeClr val="tx1"/>
                </a:solidFill>
                <a:effectLst/>
                <a:latin typeface="+mn-lt"/>
                <a:ea typeface="+mn-ea"/>
                <a:cs typeface="+mn-cs"/>
              </a:rPr>
              <a:t> com o </a:t>
            </a:r>
            <a:r>
              <a:rPr lang="en-US" sz="1200" b="0" kern="1200" dirty="0" err="1">
                <a:solidFill>
                  <a:schemeClr val="tx1"/>
                </a:solidFill>
                <a:effectLst/>
                <a:latin typeface="+mn-lt"/>
                <a:ea typeface="+mn-ea"/>
                <a:cs typeface="+mn-cs"/>
              </a:rPr>
              <a:t>objetivo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identificar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natureza</a:t>
            </a:r>
            <a:r>
              <a:rPr lang="en-US" sz="1200" b="0" kern="1200" dirty="0">
                <a:solidFill>
                  <a:schemeClr val="tx1"/>
                </a:solidFill>
                <a:effectLst/>
                <a:latin typeface="+mn-lt"/>
                <a:ea typeface="+mn-ea"/>
                <a:cs typeface="+mn-cs"/>
              </a:rPr>
              <a:t> da </a:t>
            </a:r>
            <a:r>
              <a:rPr lang="en-US" sz="1200" b="0" kern="1200" dirty="0" err="1">
                <a:solidFill>
                  <a:schemeClr val="tx1"/>
                </a:solidFill>
                <a:effectLst/>
                <a:latin typeface="+mn-lt"/>
                <a:ea typeface="+mn-ea"/>
                <a:cs typeface="+mn-cs"/>
              </a:rPr>
              <a:t>má</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conduta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ou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infração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natureza</a:t>
            </a:r>
            <a:r>
              <a:rPr lang="en-US" sz="1200" b="0" kern="1200" dirty="0">
                <a:solidFill>
                  <a:schemeClr val="tx1"/>
                </a:solidFill>
                <a:effectLst/>
                <a:latin typeface="+mn-lt"/>
                <a:ea typeface="+mn-ea"/>
                <a:cs typeface="+mn-cs"/>
              </a:rPr>
              <a:t> sexual</a:t>
            </a: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Facilitador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ler</a:t>
            </a:r>
            <a:r>
              <a:rPr lang="en-US" sz="1200" b="0" kern="1200" dirty="0">
                <a:solidFill>
                  <a:schemeClr val="tx1"/>
                </a:solidFill>
                <a:effectLst/>
                <a:latin typeface="+mn-lt"/>
                <a:ea typeface="+mn-ea"/>
                <a:cs typeface="+mn-cs"/>
              </a:rPr>
              <a:t> o </a:t>
            </a:r>
            <a:r>
              <a:rPr lang="en-US" sz="1200" b="0" kern="1200" dirty="0" err="1">
                <a:solidFill>
                  <a:schemeClr val="tx1"/>
                </a:solidFill>
                <a:effectLst/>
                <a:latin typeface="+mn-lt"/>
                <a:ea typeface="+mn-ea"/>
                <a:cs typeface="+mn-cs"/>
              </a:rPr>
              <a:t>estudo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caso</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Deixar</a:t>
            </a:r>
            <a:r>
              <a:rPr lang="en-US" sz="1200" b="0" kern="1200" dirty="0">
                <a:solidFill>
                  <a:schemeClr val="tx1"/>
                </a:solidFill>
                <a:effectLst/>
                <a:latin typeface="+mn-lt"/>
                <a:ea typeface="+mn-ea"/>
                <a:cs typeface="+mn-cs"/>
              </a:rPr>
              <a:t> 1 </a:t>
            </a:r>
            <a:r>
              <a:rPr lang="en-US" sz="1200" b="0" kern="1200" dirty="0" err="1">
                <a:solidFill>
                  <a:schemeClr val="tx1"/>
                </a:solidFill>
                <a:effectLst/>
                <a:latin typeface="+mn-lt"/>
                <a:ea typeface="+mn-ea"/>
                <a:cs typeface="+mn-cs"/>
              </a:rPr>
              <a:t>ou</a:t>
            </a:r>
            <a:r>
              <a:rPr lang="en-US" sz="1200" b="0" kern="1200" dirty="0">
                <a:solidFill>
                  <a:schemeClr val="tx1"/>
                </a:solidFill>
                <a:effectLst/>
                <a:latin typeface="+mn-lt"/>
                <a:ea typeface="+mn-ea"/>
                <a:cs typeface="+mn-cs"/>
              </a:rPr>
              <a:t> 2 minutos para </a:t>
            </a:r>
            <a:r>
              <a:rPr lang="en-US" sz="1200" b="0" kern="1200" dirty="0" err="1">
                <a:solidFill>
                  <a:schemeClr val="tx1"/>
                </a:solidFill>
                <a:effectLst/>
                <a:latin typeface="+mn-lt"/>
                <a:ea typeface="+mn-ea"/>
                <a:cs typeface="+mn-cs"/>
              </a:rPr>
              <a:t>discussão</a:t>
            </a:r>
            <a:r>
              <a:rPr lang="en-US" sz="1200" b="0" kern="1200" dirty="0">
                <a:solidFill>
                  <a:schemeClr val="tx1"/>
                </a:solidFill>
                <a:effectLst/>
                <a:latin typeface="+mn-lt"/>
                <a:ea typeface="+mn-ea"/>
                <a:cs typeface="+mn-cs"/>
              </a:rPr>
              <a:t> entre os pares</a:t>
            </a: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Solicitar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voluntários</a:t>
            </a:r>
            <a:r>
              <a:rPr lang="en-US" sz="1200" b="0" kern="1200" dirty="0">
                <a:solidFill>
                  <a:schemeClr val="tx1"/>
                </a:solidFill>
                <a:effectLst/>
                <a:latin typeface="+mn-lt"/>
                <a:ea typeface="+mn-ea"/>
                <a:cs typeface="+mn-cs"/>
              </a:rPr>
              <a:t> para </a:t>
            </a:r>
            <a:r>
              <a:rPr lang="en-US" sz="1200" b="0" kern="1200" dirty="0" err="1">
                <a:solidFill>
                  <a:schemeClr val="tx1"/>
                </a:solidFill>
                <a:effectLst/>
                <a:latin typeface="+mn-lt"/>
                <a:ea typeface="+mn-ea"/>
                <a:cs typeface="+mn-cs"/>
              </a:rPr>
              <a:t>dar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resposta</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Clicar</a:t>
            </a:r>
            <a:r>
              <a:rPr lang="en-US" sz="1200" b="0" kern="1200" dirty="0">
                <a:solidFill>
                  <a:schemeClr val="tx1"/>
                </a:solidFill>
                <a:effectLst/>
                <a:latin typeface="+mn-lt"/>
                <a:ea typeface="+mn-ea"/>
                <a:cs typeface="+mn-cs"/>
              </a:rPr>
              <a:t> no </a:t>
            </a:r>
            <a:r>
              <a:rPr lang="en-US" sz="1200" b="0" kern="1200" dirty="0" err="1">
                <a:solidFill>
                  <a:schemeClr val="tx1"/>
                </a:solidFill>
                <a:effectLst/>
                <a:latin typeface="+mn-lt"/>
                <a:ea typeface="+mn-ea"/>
                <a:cs typeface="+mn-cs"/>
              </a:rPr>
              <a:t>diapositivo</a:t>
            </a:r>
            <a:r>
              <a:rPr lang="en-US" sz="1200" b="0" kern="1200" dirty="0">
                <a:solidFill>
                  <a:schemeClr val="tx1"/>
                </a:solidFill>
                <a:effectLst/>
                <a:latin typeface="+mn-lt"/>
                <a:ea typeface="+mn-ea"/>
                <a:cs typeface="+mn-cs"/>
              </a:rPr>
              <a:t> para </a:t>
            </a:r>
            <a:r>
              <a:rPr lang="en-US" sz="1200" b="0" kern="1200" dirty="0" err="1">
                <a:solidFill>
                  <a:schemeClr val="tx1"/>
                </a:solidFill>
                <a:effectLst/>
                <a:latin typeface="+mn-lt"/>
                <a:ea typeface="+mn-ea"/>
                <a:cs typeface="+mn-cs"/>
              </a:rPr>
              <a:t>relevar</a:t>
            </a:r>
            <a:r>
              <a:rPr lang="en-US" sz="1200" b="0" kern="1200" dirty="0">
                <a:solidFill>
                  <a:schemeClr val="tx1"/>
                </a:solidFill>
                <a:effectLst/>
                <a:latin typeface="+mn-lt"/>
                <a:ea typeface="+mn-ea"/>
                <a:cs typeface="+mn-cs"/>
              </a:rPr>
              <a:t> a </a:t>
            </a:r>
            <a:r>
              <a:rPr lang="en-US" sz="1200" b="0" kern="1200" dirty="0" err="1">
                <a:solidFill>
                  <a:schemeClr val="tx1"/>
                </a:solidFill>
                <a:effectLst/>
                <a:latin typeface="+mn-lt"/>
                <a:ea typeface="+mn-ea"/>
                <a:cs typeface="+mn-cs"/>
              </a:rPr>
              <a:t>resposta</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endParaRPr lang="en-US" sz="1200" b="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Estudo</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Caso</a:t>
            </a:r>
            <a:r>
              <a:rPr lang="en-US" sz="1200" b="1" kern="1200" dirty="0">
                <a:solidFill>
                  <a:schemeClr val="tx1"/>
                </a:solidFill>
                <a:effectLst/>
                <a:latin typeface="+mn-lt"/>
                <a:ea typeface="+mn-ea"/>
                <a:cs typeface="+mn-cs"/>
              </a:rPr>
              <a:t>:</a:t>
            </a:r>
          </a:p>
          <a:p>
            <a:pPr marL="685800" lvl="1" indent="-228600">
              <a:buFont typeface="Arial" panose="020B0604020202020204" pitchFamily="34" charset="0"/>
              <a:buChar char="•"/>
            </a:pPr>
            <a:r>
              <a:rPr lang="pt-PT" sz="1200" b="1" kern="1200" dirty="0">
                <a:solidFill>
                  <a:schemeClr val="tx1"/>
                </a:solidFill>
                <a:effectLst/>
                <a:latin typeface="+mn-lt"/>
                <a:ea typeface="+mn-ea"/>
                <a:cs typeface="+mn-cs"/>
              </a:rPr>
              <a:t>Abuso Sexual</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 actividade sexual com menores de 18 anos é sempre abuso sexual, independentemente de consentimento e vontade da pessoa</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 comunidade internacional entende que menores de 18 anos são crianças e assim devem ser tratadas, compreendendo-se a sua situação de vulnerabilidade decorrente da idade e da condição de pessoa em formação e em desenvolvimento (i.e. Convenção Sobre os Direitos da Criança, da ONU)</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mesmo que não seja crime – pois já tinha 17 anos – e em Angola não configura um ilícito criminal, é abuso sexual em relação aos padrões das Nações Unidas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o abuso sexual não é compensado/anulado/afastado pelo casamento</a:t>
            </a:r>
            <a:r>
              <a:rPr lang="en-GB" dirty="0">
                <a:effectLst/>
              </a:rPr>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26</a:t>
            </a:fld>
            <a:endParaRPr lang="en-US"/>
          </a:p>
        </p:txBody>
      </p:sp>
    </p:spTree>
    <p:extLst>
      <p:ext uri="{BB962C8B-B14F-4D97-AF65-F5344CB8AC3E}">
        <p14:creationId xmlns:p14="http://schemas.microsoft.com/office/powerpoint/2010/main" val="1041065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5 min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estudos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casos</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encontram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também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em</a:t>
            </a:r>
            <a:r>
              <a:rPr lang="en-GB" sz="1200" kern="1200" dirty="0">
                <a:solidFill>
                  <a:schemeClr val="tx1"/>
                </a:solidFill>
                <a:effectLst/>
                <a:latin typeface="+mn-lt"/>
                <a:ea typeface="+mn-ea"/>
                <a:cs typeface="+mn-cs"/>
              </a:rPr>
              <a:t> Anexo </a:t>
            </a:r>
            <a:r>
              <a:rPr lang="en-GB" sz="1200" kern="1200" dirty="0" err="1">
                <a:solidFill>
                  <a:schemeClr val="tx1"/>
                </a:solidFill>
                <a:effectLst/>
                <a:latin typeface="+mn-lt"/>
                <a:ea typeface="+mn-ea"/>
                <a:cs typeface="+mn-cs"/>
              </a:rPr>
              <a:t>ao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Guia</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Explicação</a:t>
            </a:r>
            <a:r>
              <a:rPr lang="en-US" sz="1200" b="1" kern="1200" dirty="0">
                <a:solidFill>
                  <a:schemeClr val="tx1"/>
                </a:solidFill>
                <a:effectLst/>
                <a:latin typeface="+mn-lt"/>
                <a:ea typeface="+mn-ea"/>
                <a:cs typeface="+mn-cs"/>
              </a:rPr>
              <a:t> do </a:t>
            </a:r>
            <a:r>
              <a:rPr lang="en-US" sz="1200" b="1" kern="1200" dirty="0" err="1">
                <a:solidFill>
                  <a:schemeClr val="tx1"/>
                </a:solidFill>
                <a:effectLst/>
                <a:latin typeface="+mn-lt"/>
                <a:ea typeface="+mn-ea"/>
                <a:cs typeface="+mn-cs"/>
              </a:rPr>
              <a:t>exercício</a:t>
            </a:r>
            <a:r>
              <a:rPr lang="en-US" sz="1200" b="1" kern="1200" dirty="0">
                <a:solidFill>
                  <a:schemeClr val="tx1"/>
                </a:solidFill>
                <a:effectLst/>
                <a:latin typeface="+mn-lt"/>
                <a:ea typeface="+mn-ea"/>
                <a:cs typeface="+mn-cs"/>
              </a:rPr>
              <a:t> entre pares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err="1">
                <a:solidFill>
                  <a:schemeClr val="tx1"/>
                </a:solidFill>
                <a:effectLst/>
                <a:latin typeface="+mn-lt"/>
                <a:ea typeface="+mn-ea"/>
                <a:cs typeface="+mn-cs"/>
              </a:rPr>
              <a:t>Apresentação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estudos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caso</a:t>
            </a:r>
            <a:r>
              <a:rPr lang="en-US" sz="1200" b="0" kern="1200" dirty="0">
                <a:solidFill>
                  <a:schemeClr val="tx1"/>
                </a:solidFill>
                <a:effectLst/>
                <a:latin typeface="+mn-lt"/>
                <a:ea typeface="+mn-ea"/>
                <a:cs typeface="+mn-cs"/>
              </a:rPr>
              <a:t> com o </a:t>
            </a:r>
            <a:r>
              <a:rPr lang="en-US" sz="1200" b="0" kern="1200" dirty="0" err="1">
                <a:solidFill>
                  <a:schemeClr val="tx1"/>
                </a:solidFill>
                <a:effectLst/>
                <a:latin typeface="+mn-lt"/>
                <a:ea typeface="+mn-ea"/>
                <a:cs typeface="+mn-cs"/>
              </a:rPr>
              <a:t>objetivo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identificar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natureza</a:t>
            </a:r>
            <a:r>
              <a:rPr lang="en-US" sz="1200" b="0" kern="1200" dirty="0">
                <a:solidFill>
                  <a:schemeClr val="tx1"/>
                </a:solidFill>
                <a:effectLst/>
                <a:latin typeface="+mn-lt"/>
                <a:ea typeface="+mn-ea"/>
                <a:cs typeface="+mn-cs"/>
              </a:rPr>
              <a:t> da </a:t>
            </a:r>
            <a:r>
              <a:rPr lang="en-US" sz="1200" b="0" kern="1200" dirty="0" err="1">
                <a:solidFill>
                  <a:schemeClr val="tx1"/>
                </a:solidFill>
                <a:effectLst/>
                <a:latin typeface="+mn-lt"/>
                <a:ea typeface="+mn-ea"/>
                <a:cs typeface="+mn-cs"/>
              </a:rPr>
              <a:t>má</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conduta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ou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infração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natureza</a:t>
            </a:r>
            <a:r>
              <a:rPr lang="en-US" sz="1200" b="0" kern="1200" dirty="0">
                <a:solidFill>
                  <a:schemeClr val="tx1"/>
                </a:solidFill>
                <a:effectLst/>
                <a:latin typeface="+mn-lt"/>
                <a:ea typeface="+mn-ea"/>
                <a:cs typeface="+mn-cs"/>
              </a:rPr>
              <a:t> sexual</a:t>
            </a: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Facilitador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ler</a:t>
            </a:r>
            <a:r>
              <a:rPr lang="en-US" sz="1200" b="0" kern="1200" dirty="0">
                <a:solidFill>
                  <a:schemeClr val="tx1"/>
                </a:solidFill>
                <a:effectLst/>
                <a:latin typeface="+mn-lt"/>
                <a:ea typeface="+mn-ea"/>
                <a:cs typeface="+mn-cs"/>
              </a:rPr>
              <a:t> o </a:t>
            </a:r>
            <a:r>
              <a:rPr lang="en-US" sz="1200" b="0" kern="1200" dirty="0" err="1">
                <a:solidFill>
                  <a:schemeClr val="tx1"/>
                </a:solidFill>
                <a:effectLst/>
                <a:latin typeface="+mn-lt"/>
                <a:ea typeface="+mn-ea"/>
                <a:cs typeface="+mn-cs"/>
              </a:rPr>
              <a:t>estudo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caso</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Deixar</a:t>
            </a:r>
            <a:r>
              <a:rPr lang="en-US" sz="1200" b="0" kern="1200" dirty="0">
                <a:solidFill>
                  <a:schemeClr val="tx1"/>
                </a:solidFill>
                <a:effectLst/>
                <a:latin typeface="+mn-lt"/>
                <a:ea typeface="+mn-ea"/>
                <a:cs typeface="+mn-cs"/>
              </a:rPr>
              <a:t> 1 </a:t>
            </a:r>
            <a:r>
              <a:rPr lang="en-US" sz="1200" b="0" kern="1200" dirty="0" err="1">
                <a:solidFill>
                  <a:schemeClr val="tx1"/>
                </a:solidFill>
                <a:effectLst/>
                <a:latin typeface="+mn-lt"/>
                <a:ea typeface="+mn-ea"/>
                <a:cs typeface="+mn-cs"/>
              </a:rPr>
              <a:t>ou</a:t>
            </a:r>
            <a:r>
              <a:rPr lang="en-US" sz="1200" b="0" kern="1200" dirty="0">
                <a:solidFill>
                  <a:schemeClr val="tx1"/>
                </a:solidFill>
                <a:effectLst/>
                <a:latin typeface="+mn-lt"/>
                <a:ea typeface="+mn-ea"/>
                <a:cs typeface="+mn-cs"/>
              </a:rPr>
              <a:t> 2 minutos para </a:t>
            </a:r>
            <a:r>
              <a:rPr lang="en-US" sz="1200" b="0" kern="1200" dirty="0" err="1">
                <a:solidFill>
                  <a:schemeClr val="tx1"/>
                </a:solidFill>
                <a:effectLst/>
                <a:latin typeface="+mn-lt"/>
                <a:ea typeface="+mn-ea"/>
                <a:cs typeface="+mn-cs"/>
              </a:rPr>
              <a:t>discussão</a:t>
            </a:r>
            <a:r>
              <a:rPr lang="en-US" sz="1200" b="0" kern="1200" dirty="0">
                <a:solidFill>
                  <a:schemeClr val="tx1"/>
                </a:solidFill>
                <a:effectLst/>
                <a:latin typeface="+mn-lt"/>
                <a:ea typeface="+mn-ea"/>
                <a:cs typeface="+mn-cs"/>
              </a:rPr>
              <a:t> entre os pares</a:t>
            </a: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Solicitar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voluntários</a:t>
            </a:r>
            <a:r>
              <a:rPr lang="en-US" sz="1200" b="0" kern="1200" dirty="0">
                <a:solidFill>
                  <a:schemeClr val="tx1"/>
                </a:solidFill>
                <a:effectLst/>
                <a:latin typeface="+mn-lt"/>
                <a:ea typeface="+mn-ea"/>
                <a:cs typeface="+mn-cs"/>
              </a:rPr>
              <a:t> para </a:t>
            </a:r>
            <a:r>
              <a:rPr lang="en-US" sz="1200" b="0" kern="1200" dirty="0" err="1">
                <a:solidFill>
                  <a:schemeClr val="tx1"/>
                </a:solidFill>
                <a:effectLst/>
                <a:latin typeface="+mn-lt"/>
                <a:ea typeface="+mn-ea"/>
                <a:cs typeface="+mn-cs"/>
              </a:rPr>
              <a:t>dar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resposta</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Clicar</a:t>
            </a:r>
            <a:r>
              <a:rPr lang="en-US" sz="1200" b="0" kern="1200" dirty="0">
                <a:solidFill>
                  <a:schemeClr val="tx1"/>
                </a:solidFill>
                <a:effectLst/>
                <a:latin typeface="+mn-lt"/>
                <a:ea typeface="+mn-ea"/>
                <a:cs typeface="+mn-cs"/>
              </a:rPr>
              <a:t> no </a:t>
            </a:r>
            <a:r>
              <a:rPr lang="en-US" sz="1200" b="0" kern="1200" dirty="0" err="1">
                <a:solidFill>
                  <a:schemeClr val="tx1"/>
                </a:solidFill>
                <a:effectLst/>
                <a:latin typeface="+mn-lt"/>
                <a:ea typeface="+mn-ea"/>
                <a:cs typeface="+mn-cs"/>
              </a:rPr>
              <a:t>diapositivo</a:t>
            </a:r>
            <a:r>
              <a:rPr lang="en-US" sz="1200" b="0" kern="1200" dirty="0">
                <a:solidFill>
                  <a:schemeClr val="tx1"/>
                </a:solidFill>
                <a:effectLst/>
                <a:latin typeface="+mn-lt"/>
                <a:ea typeface="+mn-ea"/>
                <a:cs typeface="+mn-cs"/>
              </a:rPr>
              <a:t> para </a:t>
            </a:r>
            <a:r>
              <a:rPr lang="en-US" sz="1200" b="0" kern="1200" dirty="0" err="1">
                <a:solidFill>
                  <a:schemeClr val="tx1"/>
                </a:solidFill>
                <a:effectLst/>
                <a:latin typeface="+mn-lt"/>
                <a:ea typeface="+mn-ea"/>
                <a:cs typeface="+mn-cs"/>
              </a:rPr>
              <a:t>relevar</a:t>
            </a:r>
            <a:r>
              <a:rPr lang="en-US" sz="1200" b="0" kern="1200" dirty="0">
                <a:solidFill>
                  <a:schemeClr val="tx1"/>
                </a:solidFill>
                <a:effectLst/>
                <a:latin typeface="+mn-lt"/>
                <a:ea typeface="+mn-ea"/>
                <a:cs typeface="+mn-cs"/>
              </a:rPr>
              <a:t> a </a:t>
            </a:r>
            <a:r>
              <a:rPr lang="en-US" sz="1200" b="0" kern="1200" dirty="0" err="1">
                <a:solidFill>
                  <a:schemeClr val="tx1"/>
                </a:solidFill>
                <a:effectLst/>
                <a:latin typeface="+mn-lt"/>
                <a:ea typeface="+mn-ea"/>
                <a:cs typeface="+mn-cs"/>
              </a:rPr>
              <a:t>resposta</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endParaRPr lang="en-US" sz="1200" b="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Estudo</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Caso</a:t>
            </a:r>
            <a:r>
              <a:rPr lang="en-US" sz="1200" b="1" kern="1200" dirty="0">
                <a:solidFill>
                  <a:schemeClr val="tx1"/>
                </a:solidFill>
                <a:effectLst/>
                <a:latin typeface="+mn-lt"/>
                <a:ea typeface="+mn-ea"/>
                <a:cs typeface="+mn-cs"/>
              </a:rPr>
              <a:t>:</a:t>
            </a:r>
          </a:p>
          <a:p>
            <a:pPr marL="685800" lvl="1" indent="-228600">
              <a:buFont typeface="Arial" panose="020B0604020202020204" pitchFamily="34" charset="0"/>
              <a:buChar char="•"/>
            </a:pPr>
            <a:r>
              <a:rPr lang="pt-PT" sz="1200" b="1" kern="1200" dirty="0">
                <a:solidFill>
                  <a:schemeClr val="tx1"/>
                </a:solidFill>
                <a:effectLst/>
                <a:latin typeface="+mn-lt"/>
                <a:ea typeface="+mn-ea"/>
                <a:cs typeface="+mn-cs"/>
              </a:rPr>
              <a:t>Assédio Sexual</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assédio sexual pode ser executado de várias formas, como com um convite para jantar e, mesmo quando recusado, a insistência por outros meios, que sequer precisa se dar de forma presencial, podendo também ser por mensagem e por imagens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nota-se uma situação de desconforto do estagiário, e assim o seu impacto é negativo</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tentativas de “conquista” pode chegar a compreender um assédio sexual quando que estas resultem em constrangimento ou desconforto, mesmo que a intenção da Sra. Marina era de ter um relacionamento amoroso consensual</a:t>
            </a:r>
            <a:r>
              <a:rPr lang="en-GB" dirty="0">
                <a:effectLst/>
              </a:rPr>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27</a:t>
            </a:fld>
            <a:endParaRPr lang="en-US"/>
          </a:p>
        </p:txBody>
      </p:sp>
    </p:spTree>
    <p:extLst>
      <p:ext uri="{BB962C8B-B14F-4D97-AF65-F5344CB8AC3E}">
        <p14:creationId xmlns:p14="http://schemas.microsoft.com/office/powerpoint/2010/main" val="3378397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5 min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estudos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casos</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encontram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também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em</a:t>
            </a:r>
            <a:r>
              <a:rPr lang="en-GB" sz="1200" kern="1200" dirty="0">
                <a:solidFill>
                  <a:schemeClr val="tx1"/>
                </a:solidFill>
                <a:effectLst/>
                <a:latin typeface="+mn-lt"/>
                <a:ea typeface="+mn-ea"/>
                <a:cs typeface="+mn-cs"/>
              </a:rPr>
              <a:t> Anexo </a:t>
            </a:r>
            <a:r>
              <a:rPr lang="en-GB" sz="1200" kern="1200" dirty="0" err="1">
                <a:solidFill>
                  <a:schemeClr val="tx1"/>
                </a:solidFill>
                <a:effectLst/>
                <a:latin typeface="+mn-lt"/>
                <a:ea typeface="+mn-ea"/>
                <a:cs typeface="+mn-cs"/>
              </a:rPr>
              <a:t>ao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Guia</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Explicação</a:t>
            </a:r>
            <a:r>
              <a:rPr lang="en-US" sz="1200" b="1" kern="1200" dirty="0">
                <a:solidFill>
                  <a:schemeClr val="tx1"/>
                </a:solidFill>
                <a:effectLst/>
                <a:latin typeface="+mn-lt"/>
                <a:ea typeface="+mn-ea"/>
                <a:cs typeface="+mn-cs"/>
              </a:rPr>
              <a:t> do </a:t>
            </a:r>
            <a:r>
              <a:rPr lang="en-US" sz="1200" b="1" kern="1200" dirty="0" err="1">
                <a:solidFill>
                  <a:schemeClr val="tx1"/>
                </a:solidFill>
                <a:effectLst/>
                <a:latin typeface="+mn-lt"/>
                <a:ea typeface="+mn-ea"/>
                <a:cs typeface="+mn-cs"/>
              </a:rPr>
              <a:t>exercício</a:t>
            </a:r>
            <a:r>
              <a:rPr lang="en-US" sz="1200" b="1" kern="1200" dirty="0">
                <a:solidFill>
                  <a:schemeClr val="tx1"/>
                </a:solidFill>
                <a:effectLst/>
                <a:latin typeface="+mn-lt"/>
                <a:ea typeface="+mn-ea"/>
                <a:cs typeface="+mn-cs"/>
              </a:rPr>
              <a:t> entre pares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err="1">
                <a:solidFill>
                  <a:schemeClr val="tx1"/>
                </a:solidFill>
                <a:effectLst/>
                <a:latin typeface="+mn-lt"/>
                <a:ea typeface="+mn-ea"/>
                <a:cs typeface="+mn-cs"/>
              </a:rPr>
              <a:t>Apresentação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estudos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caso</a:t>
            </a:r>
            <a:r>
              <a:rPr lang="en-US" sz="1200" b="0" kern="1200" dirty="0">
                <a:solidFill>
                  <a:schemeClr val="tx1"/>
                </a:solidFill>
                <a:effectLst/>
                <a:latin typeface="+mn-lt"/>
                <a:ea typeface="+mn-ea"/>
                <a:cs typeface="+mn-cs"/>
              </a:rPr>
              <a:t> com o </a:t>
            </a:r>
            <a:r>
              <a:rPr lang="en-US" sz="1200" b="0" kern="1200" dirty="0" err="1">
                <a:solidFill>
                  <a:schemeClr val="tx1"/>
                </a:solidFill>
                <a:effectLst/>
                <a:latin typeface="+mn-lt"/>
                <a:ea typeface="+mn-ea"/>
                <a:cs typeface="+mn-cs"/>
              </a:rPr>
              <a:t>objetivo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identificar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natureza</a:t>
            </a:r>
            <a:r>
              <a:rPr lang="en-US" sz="1200" b="0" kern="1200" dirty="0">
                <a:solidFill>
                  <a:schemeClr val="tx1"/>
                </a:solidFill>
                <a:effectLst/>
                <a:latin typeface="+mn-lt"/>
                <a:ea typeface="+mn-ea"/>
                <a:cs typeface="+mn-cs"/>
              </a:rPr>
              <a:t> da </a:t>
            </a:r>
            <a:r>
              <a:rPr lang="en-US" sz="1200" b="0" kern="1200" dirty="0" err="1">
                <a:solidFill>
                  <a:schemeClr val="tx1"/>
                </a:solidFill>
                <a:effectLst/>
                <a:latin typeface="+mn-lt"/>
                <a:ea typeface="+mn-ea"/>
                <a:cs typeface="+mn-cs"/>
              </a:rPr>
              <a:t>má</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conduta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ou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infração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natureza</a:t>
            </a:r>
            <a:r>
              <a:rPr lang="en-US" sz="1200" b="0" kern="1200" dirty="0">
                <a:solidFill>
                  <a:schemeClr val="tx1"/>
                </a:solidFill>
                <a:effectLst/>
                <a:latin typeface="+mn-lt"/>
                <a:ea typeface="+mn-ea"/>
                <a:cs typeface="+mn-cs"/>
              </a:rPr>
              <a:t> sexual</a:t>
            </a: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Facilitador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ler</a:t>
            </a:r>
            <a:r>
              <a:rPr lang="en-US" sz="1200" b="0" kern="1200" dirty="0">
                <a:solidFill>
                  <a:schemeClr val="tx1"/>
                </a:solidFill>
                <a:effectLst/>
                <a:latin typeface="+mn-lt"/>
                <a:ea typeface="+mn-ea"/>
                <a:cs typeface="+mn-cs"/>
              </a:rPr>
              <a:t> o </a:t>
            </a:r>
            <a:r>
              <a:rPr lang="en-US" sz="1200" b="0" kern="1200" dirty="0" err="1">
                <a:solidFill>
                  <a:schemeClr val="tx1"/>
                </a:solidFill>
                <a:effectLst/>
                <a:latin typeface="+mn-lt"/>
                <a:ea typeface="+mn-ea"/>
                <a:cs typeface="+mn-cs"/>
              </a:rPr>
              <a:t>estudo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caso</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Deixar</a:t>
            </a:r>
            <a:r>
              <a:rPr lang="en-US" sz="1200" b="0" kern="1200" dirty="0">
                <a:solidFill>
                  <a:schemeClr val="tx1"/>
                </a:solidFill>
                <a:effectLst/>
                <a:latin typeface="+mn-lt"/>
                <a:ea typeface="+mn-ea"/>
                <a:cs typeface="+mn-cs"/>
              </a:rPr>
              <a:t> 1 </a:t>
            </a:r>
            <a:r>
              <a:rPr lang="en-US" sz="1200" b="0" kern="1200" dirty="0" err="1">
                <a:solidFill>
                  <a:schemeClr val="tx1"/>
                </a:solidFill>
                <a:effectLst/>
                <a:latin typeface="+mn-lt"/>
                <a:ea typeface="+mn-ea"/>
                <a:cs typeface="+mn-cs"/>
              </a:rPr>
              <a:t>ou</a:t>
            </a:r>
            <a:r>
              <a:rPr lang="en-US" sz="1200" b="0" kern="1200" dirty="0">
                <a:solidFill>
                  <a:schemeClr val="tx1"/>
                </a:solidFill>
                <a:effectLst/>
                <a:latin typeface="+mn-lt"/>
                <a:ea typeface="+mn-ea"/>
                <a:cs typeface="+mn-cs"/>
              </a:rPr>
              <a:t> 2 minutos para </a:t>
            </a:r>
            <a:r>
              <a:rPr lang="en-US" sz="1200" b="0" kern="1200" dirty="0" err="1">
                <a:solidFill>
                  <a:schemeClr val="tx1"/>
                </a:solidFill>
                <a:effectLst/>
                <a:latin typeface="+mn-lt"/>
                <a:ea typeface="+mn-ea"/>
                <a:cs typeface="+mn-cs"/>
              </a:rPr>
              <a:t>discussão</a:t>
            </a:r>
            <a:r>
              <a:rPr lang="en-US" sz="1200" b="0" kern="1200" dirty="0">
                <a:solidFill>
                  <a:schemeClr val="tx1"/>
                </a:solidFill>
                <a:effectLst/>
                <a:latin typeface="+mn-lt"/>
                <a:ea typeface="+mn-ea"/>
                <a:cs typeface="+mn-cs"/>
              </a:rPr>
              <a:t> entre os pares</a:t>
            </a: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Solicitar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voluntários</a:t>
            </a:r>
            <a:r>
              <a:rPr lang="en-US" sz="1200" b="0" kern="1200" dirty="0">
                <a:solidFill>
                  <a:schemeClr val="tx1"/>
                </a:solidFill>
                <a:effectLst/>
                <a:latin typeface="+mn-lt"/>
                <a:ea typeface="+mn-ea"/>
                <a:cs typeface="+mn-cs"/>
              </a:rPr>
              <a:t> para </a:t>
            </a:r>
            <a:r>
              <a:rPr lang="en-US" sz="1200" b="0" kern="1200" dirty="0" err="1">
                <a:solidFill>
                  <a:schemeClr val="tx1"/>
                </a:solidFill>
                <a:effectLst/>
                <a:latin typeface="+mn-lt"/>
                <a:ea typeface="+mn-ea"/>
                <a:cs typeface="+mn-cs"/>
              </a:rPr>
              <a:t>dar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resposta</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b="0" kern="1200" dirty="0" err="1">
                <a:solidFill>
                  <a:schemeClr val="tx1"/>
                </a:solidFill>
                <a:effectLst/>
                <a:latin typeface="+mn-lt"/>
                <a:ea typeface="+mn-ea"/>
                <a:cs typeface="+mn-cs"/>
              </a:rPr>
              <a:t>Clicar</a:t>
            </a:r>
            <a:r>
              <a:rPr lang="en-US" sz="1200" b="0" kern="1200" dirty="0">
                <a:solidFill>
                  <a:schemeClr val="tx1"/>
                </a:solidFill>
                <a:effectLst/>
                <a:latin typeface="+mn-lt"/>
                <a:ea typeface="+mn-ea"/>
                <a:cs typeface="+mn-cs"/>
              </a:rPr>
              <a:t> no </a:t>
            </a:r>
            <a:r>
              <a:rPr lang="en-US" sz="1200" b="0" kern="1200" dirty="0" err="1">
                <a:solidFill>
                  <a:schemeClr val="tx1"/>
                </a:solidFill>
                <a:effectLst/>
                <a:latin typeface="+mn-lt"/>
                <a:ea typeface="+mn-ea"/>
                <a:cs typeface="+mn-cs"/>
              </a:rPr>
              <a:t>diapositivo</a:t>
            </a:r>
            <a:r>
              <a:rPr lang="en-US" sz="1200" b="0" kern="1200" dirty="0">
                <a:solidFill>
                  <a:schemeClr val="tx1"/>
                </a:solidFill>
                <a:effectLst/>
                <a:latin typeface="+mn-lt"/>
                <a:ea typeface="+mn-ea"/>
                <a:cs typeface="+mn-cs"/>
              </a:rPr>
              <a:t> para </a:t>
            </a:r>
            <a:r>
              <a:rPr lang="en-US" sz="1200" b="0" kern="1200" dirty="0" err="1">
                <a:solidFill>
                  <a:schemeClr val="tx1"/>
                </a:solidFill>
                <a:effectLst/>
                <a:latin typeface="+mn-lt"/>
                <a:ea typeface="+mn-ea"/>
                <a:cs typeface="+mn-cs"/>
              </a:rPr>
              <a:t>relevar</a:t>
            </a:r>
            <a:r>
              <a:rPr lang="en-US" sz="1200" b="0" kern="1200" dirty="0">
                <a:solidFill>
                  <a:schemeClr val="tx1"/>
                </a:solidFill>
                <a:effectLst/>
                <a:latin typeface="+mn-lt"/>
                <a:ea typeface="+mn-ea"/>
                <a:cs typeface="+mn-cs"/>
              </a:rPr>
              <a:t> a </a:t>
            </a:r>
            <a:r>
              <a:rPr lang="en-US" sz="1200" b="0" kern="1200" dirty="0" err="1">
                <a:solidFill>
                  <a:schemeClr val="tx1"/>
                </a:solidFill>
                <a:effectLst/>
                <a:latin typeface="+mn-lt"/>
                <a:ea typeface="+mn-ea"/>
                <a:cs typeface="+mn-cs"/>
              </a:rPr>
              <a:t>resposta</a:t>
            </a:r>
            <a:endParaRPr lang="en-US" sz="1200" b="0" kern="1200" dirty="0">
              <a:solidFill>
                <a:schemeClr val="tx1"/>
              </a:solidFill>
              <a:effectLst/>
              <a:latin typeface="+mn-lt"/>
              <a:ea typeface="+mn-ea"/>
              <a:cs typeface="+mn-cs"/>
            </a:endParaRPr>
          </a:p>
          <a:p>
            <a:pPr marL="685800" lvl="1" indent="-228600">
              <a:buFont typeface="Arial" panose="020B0604020202020204" pitchFamily="34" charset="0"/>
              <a:buChar char="•"/>
            </a:pPr>
            <a:endParaRPr lang="en-US" sz="1200" b="0" kern="1200" dirty="0">
              <a:solidFill>
                <a:schemeClr val="tx1"/>
              </a:solidFill>
              <a:effectLst/>
              <a:latin typeface="+mn-lt"/>
              <a:ea typeface="+mn-ea"/>
              <a:cs typeface="+mn-cs"/>
            </a:endParaRPr>
          </a:p>
          <a:p>
            <a:pPr marL="228600" lvl="0" indent="-228600">
              <a:buFont typeface="+mj-lt"/>
              <a:buAutoNum type="arabicPeriod"/>
            </a:pPr>
            <a:r>
              <a:rPr lang="en-US" sz="1200" b="1" kern="1200" dirty="0" err="1">
                <a:solidFill>
                  <a:schemeClr val="tx1"/>
                </a:solidFill>
                <a:effectLst/>
                <a:latin typeface="+mn-lt"/>
                <a:ea typeface="+mn-ea"/>
                <a:cs typeface="+mn-cs"/>
              </a:rPr>
              <a:t>Estudo</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Caso</a:t>
            </a:r>
            <a:r>
              <a:rPr lang="en-US" sz="1200" b="1" kern="1200" dirty="0">
                <a:solidFill>
                  <a:schemeClr val="tx1"/>
                </a:solidFill>
                <a:effectLst/>
                <a:latin typeface="+mn-lt"/>
                <a:ea typeface="+mn-ea"/>
                <a:cs typeface="+mn-cs"/>
              </a:rPr>
              <a:t>:</a:t>
            </a:r>
          </a:p>
          <a:p>
            <a:pPr marL="685800" lvl="1" indent="-228600">
              <a:buFont typeface="Arial" panose="020B0604020202020204" pitchFamily="34" charset="0"/>
              <a:buChar char="•"/>
            </a:pPr>
            <a:r>
              <a:rPr lang="en-US" sz="1200" b="1" kern="1200" dirty="0" err="1">
                <a:solidFill>
                  <a:schemeClr val="tx1"/>
                </a:solidFill>
                <a:effectLst/>
                <a:latin typeface="+mn-lt"/>
                <a:ea typeface="+mn-ea"/>
                <a:cs typeface="+mn-cs"/>
              </a:rPr>
              <a:t>Abuso</a:t>
            </a:r>
            <a:r>
              <a:rPr lang="en-US" sz="1200" b="1" kern="1200" dirty="0">
                <a:solidFill>
                  <a:schemeClr val="tx1"/>
                </a:solidFill>
                <a:effectLst/>
                <a:latin typeface="+mn-lt"/>
                <a:ea typeface="+mn-ea"/>
                <a:cs typeface="+mn-cs"/>
              </a:rPr>
              <a:t> sexual</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Apesar do Sr. Carlos não ter usado da força, considerando que era uma situação específica, sem algum contexto de relacionamento prévio consensual entre estes, entende-se que o contexto da relação cria uma situação de “coação” da beneficiária</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O Sr. Carlos não usou de força física ou ameaça, mas o contexto era um em que poder-se-ia dizer que houve uma certa medida de coação</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Tal ação provavelmente não configuraria um crime de “agressão sexual” como previsto no Código Penal Angolano, mas no âmbito dos padrões da ONU entende-se que tal ação é inquestionavelmente reprovável</a:t>
            </a:r>
            <a:r>
              <a:rPr lang="en-GB"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28</a:t>
            </a:fld>
            <a:endParaRPr lang="en-US"/>
          </a:p>
        </p:txBody>
      </p:sp>
    </p:spTree>
    <p:extLst>
      <p:ext uri="{BB962C8B-B14F-4D97-AF65-F5344CB8AC3E}">
        <p14:creationId xmlns:p14="http://schemas.microsoft.com/office/powerpoint/2010/main" val="603778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5 min</a:t>
            </a:r>
          </a:p>
          <a:p>
            <a:endParaRPr lang="en-US" dirty="0"/>
          </a:p>
          <a:p>
            <a:r>
              <a:rPr lang="en-US" dirty="0"/>
              <a:t>[</a:t>
            </a:r>
            <a:r>
              <a:rPr lang="en-US" dirty="0" err="1"/>
              <a:t>Modificar</a:t>
            </a:r>
            <a:r>
              <a:rPr lang="en-US" dirty="0"/>
              <a:t> as </a:t>
            </a:r>
            <a:r>
              <a:rPr lang="en-US" dirty="0" err="1"/>
              <a:t>imagnes</a:t>
            </a:r>
            <a:r>
              <a:rPr lang="en-US" dirty="0"/>
              <a:t> </a:t>
            </a:r>
            <a:r>
              <a:rPr lang="en-US" dirty="0" err="1"/>
              <a:t>acima</a:t>
            </a:r>
            <a:r>
              <a:rPr lang="en-US" dirty="0"/>
              <a:t> para </a:t>
            </a:r>
            <a:r>
              <a:rPr lang="en-US" dirty="0" err="1"/>
              <a:t>refletir</a:t>
            </a:r>
            <a:r>
              <a:rPr lang="en-US" dirty="0"/>
              <a:t> o local de </a:t>
            </a:r>
            <a:r>
              <a:rPr lang="en-US" dirty="0" err="1"/>
              <a:t>trabalho</a:t>
            </a:r>
            <a:r>
              <a:rPr lang="en-US" dirty="0"/>
              <a:t> da </a:t>
            </a:r>
            <a:r>
              <a:rPr lang="en-US" dirty="0" err="1"/>
              <a:t>organização</a:t>
            </a:r>
            <a:r>
              <a:rPr lang="en-US" dirty="0"/>
              <a:t> e </a:t>
            </a:r>
            <a:r>
              <a:rPr lang="en-US" dirty="0" err="1"/>
              <a:t>uma</a:t>
            </a:r>
            <a:r>
              <a:rPr lang="en-US" dirty="0"/>
              <a:t> </a:t>
            </a:r>
            <a:r>
              <a:rPr lang="en-US" dirty="0" err="1"/>
              <a:t>atividade</a:t>
            </a:r>
            <a:r>
              <a:rPr lang="en-US" dirty="0"/>
              <a:t> </a:t>
            </a:r>
            <a:r>
              <a:rPr lang="en-US" dirty="0" err="1"/>
              <a:t>desempenhada</a:t>
            </a:r>
            <a:r>
              <a:rPr lang="en-US" dirty="0"/>
              <a:t> fora do </a:t>
            </a:r>
            <a:r>
              <a:rPr lang="en-US" dirty="0" err="1"/>
              <a:t>seu</a:t>
            </a:r>
            <a:r>
              <a:rPr lang="en-US" dirty="0"/>
              <a:t> </a:t>
            </a:r>
            <a:r>
              <a:rPr lang="en-US" dirty="0" err="1"/>
              <a:t>escritório</a:t>
            </a:r>
            <a:r>
              <a:rPr lang="en-US" dirty="0"/>
              <a:t>]</a:t>
            </a:r>
          </a:p>
          <a:p>
            <a:endParaRPr lang="en-US" dirty="0"/>
          </a:p>
          <a:p>
            <a:pPr marL="228600" indent="-228600">
              <a:buAutoNum type="arabicPeriod"/>
            </a:pPr>
            <a:r>
              <a:rPr lang="en-US" b="1" dirty="0" err="1"/>
              <a:t>Resumir</a:t>
            </a:r>
            <a:r>
              <a:rPr lang="en-US" b="1" dirty="0"/>
              <a:t> de forma </a:t>
            </a:r>
            <a:r>
              <a:rPr lang="en-US" b="1" dirty="0" err="1"/>
              <a:t>comparada</a:t>
            </a:r>
            <a:r>
              <a:rPr lang="en-US" b="1" dirty="0"/>
              <a:t> os </a:t>
            </a:r>
            <a:r>
              <a:rPr lang="en-US" b="1" dirty="0" err="1"/>
              <a:t>tipos</a:t>
            </a:r>
            <a:r>
              <a:rPr lang="en-US" b="1" dirty="0"/>
              <a:t> de </a:t>
            </a:r>
            <a:r>
              <a:rPr lang="en-US" b="1" dirty="0" err="1"/>
              <a:t>má</a:t>
            </a:r>
            <a:r>
              <a:rPr lang="en-US" b="1" dirty="0"/>
              <a:t> </a:t>
            </a:r>
            <a:r>
              <a:rPr lang="en-US" b="1" dirty="0" err="1"/>
              <a:t>conduta</a:t>
            </a:r>
            <a:r>
              <a:rPr lang="en-US" b="1" dirty="0"/>
              <a:t> e a sua </a:t>
            </a:r>
            <a:r>
              <a:rPr lang="en-US" b="1" dirty="0" err="1"/>
              <a:t>aplicabilidade</a:t>
            </a:r>
            <a:r>
              <a:rPr lang="en-US" b="1" dirty="0"/>
              <a:t> em </a:t>
            </a:r>
            <a:r>
              <a:rPr lang="en-US" b="1" dirty="0" err="1"/>
              <a:t>razão</a:t>
            </a:r>
            <a:r>
              <a:rPr lang="en-US" b="1" dirty="0"/>
              <a:t> do local </a:t>
            </a:r>
            <a:r>
              <a:rPr lang="en-US" b="1" dirty="0" err="1"/>
              <a:t>ou</a:t>
            </a:r>
            <a:r>
              <a:rPr lang="en-US" b="1" dirty="0"/>
              <a:t> da hora</a:t>
            </a:r>
          </a:p>
          <a:p>
            <a:pPr marL="685800" lvl="1" indent="-228600">
              <a:buFont typeface="Arial" panose="020B0604020202020204" pitchFamily="34" charset="0"/>
              <a:buChar char="•"/>
            </a:pPr>
            <a:r>
              <a:rPr lang="en-US" dirty="0" err="1"/>
              <a:t>Esta</a:t>
            </a:r>
            <a:r>
              <a:rPr lang="en-US" dirty="0"/>
              <a:t> </a:t>
            </a:r>
            <a:r>
              <a:rPr lang="en-US" dirty="0" err="1"/>
              <a:t>comparação</a:t>
            </a:r>
            <a:r>
              <a:rPr lang="en-US" dirty="0"/>
              <a:t> tem o </a:t>
            </a:r>
            <a:r>
              <a:rPr lang="en-US" dirty="0" err="1"/>
              <a:t>propósito</a:t>
            </a:r>
            <a:r>
              <a:rPr lang="en-US" dirty="0"/>
              <a:t> de </a:t>
            </a:r>
            <a:r>
              <a:rPr lang="en-US" dirty="0" err="1"/>
              <a:t>apoiar</a:t>
            </a:r>
            <a:r>
              <a:rPr lang="en-US" dirty="0"/>
              <a:t> </a:t>
            </a:r>
            <a:r>
              <a:rPr lang="en-US" dirty="0" err="1"/>
              <a:t>uma</a:t>
            </a:r>
            <a:r>
              <a:rPr lang="en-US" dirty="0"/>
              <a:t> </a:t>
            </a:r>
            <a:r>
              <a:rPr lang="en-US" dirty="0" err="1"/>
              <a:t>compreensão</a:t>
            </a:r>
            <a:r>
              <a:rPr lang="en-US" dirty="0"/>
              <a:t> </a:t>
            </a:r>
            <a:r>
              <a:rPr lang="en-US" dirty="0" err="1"/>
              <a:t>ainda</a:t>
            </a:r>
            <a:r>
              <a:rPr lang="en-US" dirty="0"/>
              <a:t> </a:t>
            </a:r>
            <a:r>
              <a:rPr lang="en-US" dirty="0" err="1"/>
              <a:t>mais</a:t>
            </a:r>
            <a:r>
              <a:rPr lang="en-US" dirty="0"/>
              <a:t> </a:t>
            </a:r>
            <a:r>
              <a:rPr lang="en-US" dirty="0" err="1"/>
              <a:t>eficaz</a:t>
            </a:r>
            <a:r>
              <a:rPr lang="en-US" dirty="0"/>
              <a:t> dos </a:t>
            </a:r>
            <a:r>
              <a:rPr lang="en-US" dirty="0" err="1"/>
              <a:t>conceitos</a:t>
            </a:r>
            <a:r>
              <a:rPr lang="en-US" dirty="0"/>
              <a:t> e do </a:t>
            </a:r>
            <a:r>
              <a:rPr lang="en-US" dirty="0" err="1"/>
              <a:t>âmbito</a:t>
            </a:r>
            <a:r>
              <a:rPr lang="en-US" dirty="0"/>
              <a:t> de </a:t>
            </a:r>
            <a:r>
              <a:rPr lang="en-US" dirty="0" err="1"/>
              <a:t>aplicação</a:t>
            </a:r>
            <a:endParaRPr lang="en-US" dirty="0"/>
          </a:p>
          <a:p>
            <a:pPr marL="685800" lvl="1" indent="-228600">
              <a:buFont typeface="Arial" panose="020B0604020202020204" pitchFamily="34" charset="0"/>
              <a:buChar char="•"/>
            </a:pPr>
            <a:r>
              <a:rPr lang="en-US" dirty="0" err="1"/>
              <a:t>Chamar</a:t>
            </a:r>
            <a:r>
              <a:rPr lang="en-US" dirty="0"/>
              <a:t> a </a:t>
            </a:r>
            <a:r>
              <a:rPr lang="en-US" dirty="0" err="1"/>
              <a:t>atenção</a:t>
            </a:r>
            <a:r>
              <a:rPr lang="en-US" dirty="0"/>
              <a:t> que os </a:t>
            </a:r>
            <a:r>
              <a:rPr lang="en-US" dirty="0" err="1"/>
              <a:t>padrões</a:t>
            </a:r>
            <a:r>
              <a:rPr lang="en-US" dirty="0"/>
              <a:t> das ONU </a:t>
            </a:r>
            <a:r>
              <a:rPr lang="en-US" dirty="0" err="1"/>
              <a:t>são</a:t>
            </a:r>
            <a:r>
              <a:rPr lang="en-US" dirty="0"/>
              <a:t> </a:t>
            </a:r>
            <a:r>
              <a:rPr lang="en-US" dirty="0" err="1"/>
              <a:t>verdadeiramente</a:t>
            </a:r>
            <a:r>
              <a:rPr lang="en-US" dirty="0"/>
              <a:t> altos – e </a:t>
            </a:r>
            <a:r>
              <a:rPr lang="en-US" dirty="0" err="1"/>
              <a:t>assim</a:t>
            </a:r>
            <a:r>
              <a:rPr lang="en-US" dirty="0"/>
              <a:t> se </a:t>
            </a:r>
            <a:r>
              <a:rPr lang="en-US" dirty="0" err="1"/>
              <a:t>exige</a:t>
            </a:r>
            <a:r>
              <a:rPr lang="en-US" dirty="0"/>
              <a:t> </a:t>
            </a:r>
            <a:r>
              <a:rPr lang="en-US" dirty="0" err="1"/>
              <a:t>mais</a:t>
            </a:r>
            <a:r>
              <a:rPr lang="en-US" dirty="0"/>
              <a:t> que </a:t>
            </a:r>
            <a:r>
              <a:rPr lang="en-US" dirty="0" err="1"/>
              <a:t>aquilo</a:t>
            </a:r>
            <a:r>
              <a:rPr lang="en-US" dirty="0"/>
              <a:t> que é </a:t>
            </a:r>
            <a:r>
              <a:rPr lang="en-US" dirty="0" err="1"/>
              <a:t>esperado</a:t>
            </a:r>
            <a:r>
              <a:rPr lang="en-US" dirty="0"/>
              <a:t> para </a:t>
            </a:r>
            <a:r>
              <a:rPr lang="en-US" dirty="0" err="1"/>
              <a:t>indivíduos</a:t>
            </a:r>
            <a:r>
              <a:rPr lang="en-US" dirty="0"/>
              <a:t> </a:t>
            </a:r>
            <a:r>
              <a:rPr lang="en-US" dirty="0" err="1"/>
              <a:t>sem</a:t>
            </a:r>
            <a:r>
              <a:rPr lang="en-US" dirty="0"/>
              <a:t> </a:t>
            </a:r>
            <a:r>
              <a:rPr lang="en-US" dirty="0" err="1"/>
              <a:t>qualquer</a:t>
            </a:r>
            <a:r>
              <a:rPr lang="en-US" dirty="0"/>
              <a:t> </a:t>
            </a:r>
            <a:r>
              <a:rPr lang="en-US" dirty="0" err="1"/>
              <a:t>relação</a:t>
            </a:r>
            <a:r>
              <a:rPr lang="en-US" dirty="0"/>
              <a:t> com a ONU</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A ONU espera o mais alto nível de ética e, assim, devem apresentar um comportamento exemplar</a:t>
            </a:r>
            <a:endParaRPr lang="en-US" dirty="0"/>
          </a:p>
          <a:p>
            <a:pPr marL="685800" lvl="1" indent="-228600">
              <a:buFont typeface="Arial" panose="020B0604020202020204" pitchFamily="34" charset="0"/>
              <a:buChar char="•"/>
            </a:pPr>
            <a:r>
              <a:rPr lang="en-US" u="sng" dirty="0" err="1"/>
              <a:t>Dentro</a:t>
            </a:r>
            <a:r>
              <a:rPr lang="en-US" u="sng" dirty="0"/>
              <a:t> do </a:t>
            </a:r>
            <a:r>
              <a:rPr lang="en-US" u="sng" dirty="0" err="1"/>
              <a:t>Escritório</a:t>
            </a:r>
            <a:r>
              <a:rPr lang="en-US" u="sng" dirty="0"/>
              <a:t>:</a:t>
            </a:r>
          </a:p>
          <a:p>
            <a:pPr marL="1143000" lvl="2" indent="-228600">
              <a:buFont typeface="Arial" panose="020B0604020202020204" pitchFamily="34" charset="0"/>
              <a:buChar char="•"/>
            </a:pPr>
            <a:r>
              <a:rPr lang="en-US" dirty="0" err="1"/>
              <a:t>Todo</a:t>
            </a:r>
            <a:r>
              <a:rPr lang="en-US" dirty="0"/>
              <a:t> </a:t>
            </a:r>
            <a:r>
              <a:rPr lang="en-US" dirty="0" err="1"/>
              <a:t>tipo</a:t>
            </a:r>
            <a:r>
              <a:rPr lang="en-US" dirty="0"/>
              <a:t> de </a:t>
            </a:r>
            <a:r>
              <a:rPr lang="en-US" dirty="0" err="1"/>
              <a:t>ação</a:t>
            </a:r>
            <a:r>
              <a:rPr lang="en-US" dirty="0"/>
              <a:t> </a:t>
            </a:r>
            <a:r>
              <a:rPr lang="en-US" dirty="0" err="1"/>
              <a:t>proibida</a:t>
            </a:r>
            <a:r>
              <a:rPr lang="en-US" dirty="0"/>
              <a:t>: </a:t>
            </a:r>
            <a:r>
              <a:rPr lang="en-US" dirty="0" err="1"/>
              <a:t>exploração</a:t>
            </a:r>
            <a:r>
              <a:rPr lang="en-US" dirty="0"/>
              <a:t> sexual, </a:t>
            </a:r>
            <a:r>
              <a:rPr lang="en-US" dirty="0" err="1"/>
              <a:t>abuso</a:t>
            </a:r>
            <a:r>
              <a:rPr lang="en-US" dirty="0"/>
              <a:t> sexual e </a:t>
            </a:r>
            <a:r>
              <a:rPr lang="en-US" dirty="0" err="1"/>
              <a:t>assédio</a:t>
            </a:r>
            <a:r>
              <a:rPr lang="en-US" dirty="0"/>
              <a:t> sexual</a:t>
            </a:r>
          </a:p>
          <a:p>
            <a:pPr marL="1143000" lvl="2" indent="-228600">
              <a:buFont typeface="Arial" panose="020B0604020202020204" pitchFamily="34" charset="0"/>
              <a:buChar char="•"/>
            </a:pPr>
            <a:r>
              <a:rPr lang="en-US" dirty="0" err="1"/>
              <a:t>Caso</a:t>
            </a:r>
            <a:r>
              <a:rPr lang="en-US" dirty="0"/>
              <a:t> </a:t>
            </a:r>
            <a:r>
              <a:rPr lang="en-US" dirty="0" err="1"/>
              <a:t>aconteça</a:t>
            </a:r>
            <a:r>
              <a:rPr lang="en-US" dirty="0"/>
              <a:t> </a:t>
            </a:r>
            <a:r>
              <a:rPr lang="en-US" dirty="0" err="1"/>
              <a:t>deve</a:t>
            </a:r>
            <a:r>
              <a:rPr lang="en-US" dirty="0"/>
              <a:t> </a:t>
            </a:r>
            <a:r>
              <a:rPr lang="en-US" dirty="0" err="1"/>
              <a:t>trazer</a:t>
            </a:r>
            <a:r>
              <a:rPr lang="en-US" dirty="0"/>
              <a:t> </a:t>
            </a:r>
            <a:r>
              <a:rPr lang="en-US" dirty="0" err="1"/>
              <a:t>consequências</a:t>
            </a:r>
            <a:r>
              <a:rPr lang="en-US" dirty="0"/>
              <a:t> em </a:t>
            </a:r>
            <a:r>
              <a:rPr lang="en-US" dirty="0" err="1"/>
              <a:t>relação</a:t>
            </a:r>
            <a:r>
              <a:rPr lang="en-US" dirty="0"/>
              <a:t> </a:t>
            </a:r>
            <a:r>
              <a:rPr lang="en-US" dirty="0" err="1"/>
              <a:t>ao</a:t>
            </a:r>
            <a:r>
              <a:rPr lang="en-US" dirty="0"/>
              <a:t> </a:t>
            </a:r>
            <a:r>
              <a:rPr lang="en-US" dirty="0" err="1"/>
              <a:t>trabalho</a:t>
            </a:r>
            <a:r>
              <a:rPr lang="en-US" dirty="0"/>
              <a:t> (</a:t>
            </a:r>
            <a:r>
              <a:rPr lang="en-US" dirty="0" err="1"/>
              <a:t>sanção</a:t>
            </a:r>
            <a:r>
              <a:rPr lang="en-US" dirty="0"/>
              <a:t> </a:t>
            </a:r>
            <a:r>
              <a:rPr lang="en-US" dirty="0" err="1"/>
              <a:t>disciplinar</a:t>
            </a:r>
            <a:r>
              <a:rPr lang="en-US" dirty="0"/>
              <a:t>)</a:t>
            </a:r>
          </a:p>
          <a:p>
            <a:pPr marL="685800" lvl="1" indent="-228600">
              <a:buFont typeface="Arial" panose="020B0604020202020204" pitchFamily="34" charset="0"/>
              <a:buChar char="•"/>
            </a:pPr>
            <a:r>
              <a:rPr lang="en-US" u="sng" dirty="0"/>
              <a:t>Durante </a:t>
            </a:r>
            <a:r>
              <a:rPr lang="en-US" u="sng" dirty="0" err="1"/>
              <a:t>qualquer</a:t>
            </a:r>
            <a:r>
              <a:rPr lang="en-US" u="sng" dirty="0"/>
              <a:t> </a:t>
            </a:r>
            <a:r>
              <a:rPr lang="en-US" u="sng" dirty="0" err="1"/>
              <a:t>atividade</a:t>
            </a:r>
            <a:r>
              <a:rPr lang="en-US" u="sng" dirty="0"/>
              <a:t> de </a:t>
            </a:r>
            <a:r>
              <a:rPr lang="en-US" u="sng" dirty="0" err="1"/>
              <a:t>trabalho</a:t>
            </a:r>
            <a:r>
              <a:rPr lang="en-US" u="sng" dirty="0"/>
              <a:t>:</a:t>
            </a:r>
          </a:p>
          <a:p>
            <a:pPr marL="1143000" lvl="2" indent="-228600">
              <a:buFont typeface="Arial" panose="020B0604020202020204" pitchFamily="34" charset="0"/>
              <a:buChar char="•"/>
            </a:pPr>
            <a:r>
              <a:rPr lang="en-US" dirty="0" err="1"/>
              <a:t>Todo</a:t>
            </a:r>
            <a:r>
              <a:rPr lang="en-US" dirty="0"/>
              <a:t> </a:t>
            </a:r>
            <a:r>
              <a:rPr lang="en-US" dirty="0" err="1"/>
              <a:t>tipo</a:t>
            </a:r>
            <a:r>
              <a:rPr lang="en-US" dirty="0"/>
              <a:t> de </a:t>
            </a:r>
            <a:r>
              <a:rPr lang="en-US" dirty="0" err="1"/>
              <a:t>ação</a:t>
            </a:r>
            <a:r>
              <a:rPr lang="en-US" dirty="0"/>
              <a:t> </a:t>
            </a:r>
            <a:r>
              <a:rPr lang="en-US" dirty="0" err="1"/>
              <a:t>proibida</a:t>
            </a:r>
            <a:r>
              <a:rPr lang="en-US" dirty="0"/>
              <a:t>: </a:t>
            </a:r>
            <a:r>
              <a:rPr lang="en-US" dirty="0" err="1"/>
              <a:t>exploração</a:t>
            </a:r>
            <a:r>
              <a:rPr lang="en-US" dirty="0"/>
              <a:t> sexual, </a:t>
            </a:r>
            <a:r>
              <a:rPr lang="en-US" dirty="0" err="1"/>
              <a:t>abuso</a:t>
            </a:r>
            <a:r>
              <a:rPr lang="en-US" dirty="0"/>
              <a:t> sexual e </a:t>
            </a:r>
            <a:r>
              <a:rPr lang="en-US" dirty="0" err="1"/>
              <a:t>assédio</a:t>
            </a:r>
            <a:r>
              <a:rPr lang="en-US" dirty="0"/>
              <a:t> sexual</a:t>
            </a:r>
          </a:p>
          <a:p>
            <a:pPr marL="1143000" lvl="2" indent="-228600">
              <a:buFont typeface="Arial" panose="020B0604020202020204" pitchFamily="34" charset="0"/>
              <a:buChar char="•"/>
            </a:pPr>
            <a:r>
              <a:rPr lang="en-US" dirty="0" err="1"/>
              <a:t>Caso</a:t>
            </a:r>
            <a:r>
              <a:rPr lang="en-US" dirty="0"/>
              <a:t> </a:t>
            </a:r>
            <a:r>
              <a:rPr lang="en-US" dirty="0" err="1"/>
              <a:t>aconteça</a:t>
            </a:r>
            <a:r>
              <a:rPr lang="en-US" dirty="0"/>
              <a:t> </a:t>
            </a:r>
            <a:r>
              <a:rPr lang="en-US" dirty="0" err="1"/>
              <a:t>deve</a:t>
            </a:r>
            <a:r>
              <a:rPr lang="en-US" dirty="0"/>
              <a:t> </a:t>
            </a:r>
            <a:r>
              <a:rPr lang="en-US" dirty="0" err="1"/>
              <a:t>trazer</a:t>
            </a:r>
            <a:r>
              <a:rPr lang="en-US" dirty="0"/>
              <a:t> </a:t>
            </a:r>
            <a:r>
              <a:rPr lang="en-US" dirty="0" err="1"/>
              <a:t>consequências</a:t>
            </a:r>
            <a:r>
              <a:rPr lang="en-US" dirty="0"/>
              <a:t> em </a:t>
            </a:r>
            <a:r>
              <a:rPr lang="en-US" dirty="0" err="1"/>
              <a:t>relação</a:t>
            </a:r>
            <a:r>
              <a:rPr lang="en-US" dirty="0"/>
              <a:t> </a:t>
            </a:r>
            <a:r>
              <a:rPr lang="en-US" dirty="0" err="1"/>
              <a:t>ao</a:t>
            </a:r>
            <a:r>
              <a:rPr lang="en-US" dirty="0"/>
              <a:t> </a:t>
            </a:r>
            <a:r>
              <a:rPr lang="en-US" dirty="0" err="1"/>
              <a:t>trabalho</a:t>
            </a:r>
            <a:r>
              <a:rPr lang="en-US" dirty="0"/>
              <a:t> (</a:t>
            </a:r>
            <a:r>
              <a:rPr lang="en-US" dirty="0" err="1"/>
              <a:t>sanção</a:t>
            </a:r>
            <a:r>
              <a:rPr lang="en-US" dirty="0"/>
              <a:t> </a:t>
            </a:r>
            <a:r>
              <a:rPr lang="en-US" dirty="0" err="1"/>
              <a:t>disciplinar</a:t>
            </a:r>
            <a:r>
              <a:rPr lang="en-US" dirty="0"/>
              <a:t>)</a:t>
            </a:r>
          </a:p>
          <a:p>
            <a:pPr marL="1143000" lvl="2" indent="-228600">
              <a:buFont typeface="Arial" panose="020B0604020202020204" pitchFamily="34" charset="0"/>
              <a:buChar char="•"/>
            </a:pPr>
            <a:r>
              <a:rPr lang="en-US" dirty="0" err="1"/>
              <a:t>Incluem</a:t>
            </a:r>
            <a:r>
              <a:rPr lang="en-US" dirty="0"/>
              <a:t> </a:t>
            </a:r>
            <a:r>
              <a:rPr lang="en-US" dirty="0" err="1"/>
              <a:t>atividades</a:t>
            </a:r>
            <a:r>
              <a:rPr lang="en-US" dirty="0"/>
              <a:t> </a:t>
            </a:r>
            <a:r>
              <a:rPr lang="en-US" dirty="0" err="1"/>
              <a:t>sociais</a:t>
            </a:r>
            <a:r>
              <a:rPr lang="en-US" dirty="0"/>
              <a:t> </a:t>
            </a:r>
            <a:r>
              <a:rPr lang="en-US" dirty="0" err="1"/>
              <a:t>realizadas</a:t>
            </a:r>
            <a:r>
              <a:rPr lang="en-US" dirty="0"/>
              <a:t> com base </a:t>
            </a:r>
            <a:r>
              <a:rPr lang="en-US" dirty="0" err="1"/>
              <a:t>na</a:t>
            </a:r>
            <a:r>
              <a:rPr lang="en-US" dirty="0"/>
              <a:t> </a:t>
            </a:r>
            <a:r>
              <a:rPr lang="en-US" dirty="0" err="1"/>
              <a:t>relação</a:t>
            </a:r>
            <a:r>
              <a:rPr lang="en-US" dirty="0"/>
              <a:t> de </a:t>
            </a:r>
            <a:r>
              <a:rPr lang="en-US" dirty="0" err="1"/>
              <a:t>trabalho</a:t>
            </a:r>
            <a:r>
              <a:rPr lang="en-US" dirty="0"/>
              <a:t> (ex. </a:t>
            </a:r>
            <a:r>
              <a:rPr lang="en-US" dirty="0" err="1"/>
              <a:t>Festas</a:t>
            </a:r>
            <a:r>
              <a:rPr lang="en-US" dirty="0"/>
              <a:t> de Natal, </a:t>
            </a:r>
            <a:r>
              <a:rPr lang="en-US" dirty="0" err="1"/>
              <a:t>etc</a:t>
            </a:r>
            <a:r>
              <a:rPr lang="en-US" dirty="0"/>
              <a:t>)</a:t>
            </a:r>
          </a:p>
          <a:p>
            <a:pPr marL="685800" lvl="1" indent="-228600">
              <a:buFont typeface="Arial" panose="020B0604020202020204" pitchFamily="34" charset="0"/>
              <a:buChar char="•"/>
            </a:pPr>
            <a:r>
              <a:rPr lang="en-US" u="sng" dirty="0" err="1"/>
              <a:t>Sempre</a:t>
            </a:r>
            <a:r>
              <a:rPr lang="en-US" u="sng" dirty="0"/>
              <a:t> (24 horas/7 </a:t>
            </a:r>
            <a:r>
              <a:rPr lang="en-US" u="sng" dirty="0" err="1"/>
              <a:t>dias</a:t>
            </a:r>
            <a:r>
              <a:rPr lang="en-US" u="sng" dirty="0"/>
              <a:t> </a:t>
            </a:r>
            <a:r>
              <a:rPr lang="en-US" u="sng" dirty="0" err="1"/>
              <a:t>por</a:t>
            </a:r>
            <a:r>
              <a:rPr lang="en-US" u="sng" dirty="0"/>
              <a:t> </a:t>
            </a:r>
            <a:r>
              <a:rPr lang="en-US" u="sng" dirty="0" err="1"/>
              <a:t>semana</a:t>
            </a:r>
            <a:r>
              <a:rPr lang="en-US" u="sng" dirty="0"/>
              <a:t>) [</a:t>
            </a:r>
            <a:r>
              <a:rPr lang="en-US" u="sng" dirty="0" err="1"/>
              <a:t>quer</a:t>
            </a:r>
            <a:r>
              <a:rPr lang="en-US" u="sng" dirty="0"/>
              <a:t> </a:t>
            </a:r>
            <a:r>
              <a:rPr lang="en-US" u="sng" dirty="0" err="1"/>
              <a:t>dizer</a:t>
            </a:r>
            <a:r>
              <a:rPr lang="en-US" u="sng" dirty="0"/>
              <a:t> não </a:t>
            </a:r>
            <a:r>
              <a:rPr lang="en-US" u="sng" dirty="0" err="1"/>
              <a:t>precisando</a:t>
            </a:r>
            <a:r>
              <a:rPr lang="en-US" u="sng" dirty="0"/>
              <a:t> </a:t>
            </a:r>
            <a:r>
              <a:rPr lang="en-US" u="sng" dirty="0" err="1"/>
              <a:t>ter</a:t>
            </a:r>
            <a:r>
              <a:rPr lang="en-US" u="sng" dirty="0"/>
              <a:t> </a:t>
            </a:r>
            <a:r>
              <a:rPr lang="en-US" u="sng" dirty="0" err="1"/>
              <a:t>qualquer</a:t>
            </a:r>
            <a:r>
              <a:rPr lang="en-US" u="sng" dirty="0"/>
              <a:t> </a:t>
            </a:r>
            <a:r>
              <a:rPr lang="en-US" u="sng" dirty="0" err="1"/>
              <a:t>relação</a:t>
            </a:r>
            <a:r>
              <a:rPr lang="en-US" u="sng" dirty="0"/>
              <a:t> com o </a:t>
            </a:r>
            <a:r>
              <a:rPr lang="en-US" u="sng" dirty="0" err="1"/>
              <a:t>trabalho</a:t>
            </a:r>
            <a:r>
              <a:rPr lang="en-US" u="sng" dirty="0"/>
              <a:t>/</a:t>
            </a:r>
            <a:r>
              <a:rPr lang="en-US" u="sng" dirty="0" err="1"/>
              <a:t>organização</a:t>
            </a:r>
            <a:r>
              <a:rPr lang="en-US" u="sng" dirty="0"/>
              <a:t>]:</a:t>
            </a:r>
          </a:p>
          <a:p>
            <a:pPr marL="1143000" lvl="2" indent="-228600">
              <a:buFont typeface="Arial" panose="020B0604020202020204" pitchFamily="34" charset="0"/>
              <a:buChar char="•"/>
            </a:pPr>
            <a:r>
              <a:rPr lang="en-US" dirty="0" err="1"/>
              <a:t>Ações</a:t>
            </a:r>
            <a:r>
              <a:rPr lang="en-US" dirty="0"/>
              <a:t> </a:t>
            </a:r>
            <a:r>
              <a:rPr lang="en-US" dirty="0" err="1"/>
              <a:t>proibidas</a:t>
            </a:r>
            <a:r>
              <a:rPr lang="en-US" dirty="0"/>
              <a:t>: </a:t>
            </a:r>
            <a:r>
              <a:rPr lang="en-US" dirty="0" err="1"/>
              <a:t>exploração</a:t>
            </a:r>
            <a:r>
              <a:rPr lang="en-US" dirty="0"/>
              <a:t> sexual e </a:t>
            </a:r>
            <a:r>
              <a:rPr lang="en-US" dirty="0" err="1"/>
              <a:t>abuso</a:t>
            </a:r>
            <a:r>
              <a:rPr lang="en-US" dirty="0"/>
              <a:t> sexual</a:t>
            </a:r>
          </a:p>
          <a:p>
            <a:pPr marL="1143000" lvl="2" indent="-228600">
              <a:buFont typeface="Arial" panose="020B0604020202020204" pitchFamily="34" charset="0"/>
              <a:buChar char="•"/>
            </a:pPr>
            <a:r>
              <a:rPr lang="en-US" dirty="0" err="1"/>
              <a:t>Caso</a:t>
            </a:r>
            <a:r>
              <a:rPr lang="en-US" dirty="0"/>
              <a:t> </a:t>
            </a:r>
            <a:r>
              <a:rPr lang="en-US" dirty="0" err="1"/>
              <a:t>aconteça</a:t>
            </a:r>
            <a:r>
              <a:rPr lang="en-US" dirty="0"/>
              <a:t> </a:t>
            </a:r>
            <a:r>
              <a:rPr lang="en-US" dirty="0" err="1"/>
              <a:t>deve</a:t>
            </a:r>
            <a:r>
              <a:rPr lang="en-US" dirty="0"/>
              <a:t> </a:t>
            </a:r>
            <a:r>
              <a:rPr lang="en-US" dirty="0" err="1"/>
              <a:t>trazer</a:t>
            </a:r>
            <a:r>
              <a:rPr lang="en-US" dirty="0"/>
              <a:t> </a:t>
            </a:r>
            <a:r>
              <a:rPr lang="en-US" dirty="0" err="1"/>
              <a:t>consequências</a:t>
            </a:r>
            <a:r>
              <a:rPr lang="en-US" dirty="0"/>
              <a:t> em </a:t>
            </a:r>
            <a:r>
              <a:rPr lang="en-US" dirty="0" err="1"/>
              <a:t>relação</a:t>
            </a:r>
            <a:r>
              <a:rPr lang="en-US" dirty="0"/>
              <a:t> </a:t>
            </a:r>
            <a:r>
              <a:rPr lang="en-US" dirty="0" err="1"/>
              <a:t>ao</a:t>
            </a:r>
            <a:r>
              <a:rPr lang="en-US" dirty="0"/>
              <a:t> </a:t>
            </a:r>
            <a:r>
              <a:rPr lang="en-US" dirty="0" err="1"/>
              <a:t>trabalho</a:t>
            </a:r>
            <a:r>
              <a:rPr lang="en-US" dirty="0"/>
              <a:t> (</a:t>
            </a:r>
            <a:r>
              <a:rPr lang="en-US" dirty="0" err="1"/>
              <a:t>sanção</a:t>
            </a:r>
            <a:r>
              <a:rPr lang="en-US" dirty="0"/>
              <a:t> </a:t>
            </a:r>
            <a:r>
              <a:rPr lang="en-US" dirty="0" err="1"/>
              <a:t>disciplinar</a:t>
            </a:r>
            <a:r>
              <a:rPr lang="en-US" dirty="0"/>
              <a:t>)</a:t>
            </a:r>
          </a:p>
          <a:p>
            <a:pPr marL="1143000" lvl="2" indent="-2286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29</a:t>
            </a:fld>
            <a:endParaRPr lang="en-US"/>
          </a:p>
        </p:txBody>
      </p:sp>
    </p:spTree>
    <p:extLst>
      <p:ext uri="{BB962C8B-B14F-4D97-AF65-F5344CB8AC3E}">
        <p14:creationId xmlns:p14="http://schemas.microsoft.com/office/powerpoint/2010/main" val="400099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5 min</a:t>
            </a:r>
            <a:endParaRPr lang="en-GB" sz="1200" kern="1200" dirty="0">
              <a:solidFill>
                <a:schemeClr val="tx1"/>
              </a:solidFill>
              <a:effectLst/>
              <a:latin typeface="+mn-lt"/>
              <a:ea typeface="+mn-ea"/>
              <a:cs typeface="+mn-cs"/>
            </a:endParaRPr>
          </a:p>
          <a:p>
            <a:pPr algn="just"/>
            <a:endParaRPr lang="en-US" sz="1000" dirty="0"/>
          </a:p>
          <a:p>
            <a:pPr marL="228600" indent="-228600" algn="just">
              <a:buFont typeface="+mj-lt"/>
              <a:buAutoNum type="arabicPeriod"/>
            </a:pPr>
            <a:r>
              <a:rPr lang="pt-PT" sz="1200" b="1" u="none" kern="1200" dirty="0">
                <a:solidFill>
                  <a:schemeClr val="tx1"/>
                </a:solidFill>
                <a:effectLst/>
                <a:latin typeface="+mn-lt"/>
                <a:ea typeface="+mn-ea"/>
                <a:cs typeface="+mn-cs"/>
              </a:rPr>
              <a:t>Apresente a agenda do dia</a:t>
            </a:r>
          </a:p>
          <a:p>
            <a:pPr marL="628650" lvl="1" indent="-171450">
              <a:buFont typeface="Arial" panose="020B0604020202020204" pitchFamily="34" charset="0"/>
              <a:buChar char="•"/>
            </a:pPr>
            <a:r>
              <a:rPr lang="en-US" sz="1200" kern="1200" dirty="0" err="1">
                <a:solidFill>
                  <a:schemeClr val="tx1"/>
                </a:solidFill>
                <a:effectLst/>
                <a:latin typeface="+mn-lt"/>
                <a:ea typeface="+mn-ea"/>
                <a:cs typeface="+mn-cs"/>
              </a:rPr>
              <a:t>Salientar</a:t>
            </a:r>
            <a:r>
              <a:rPr lang="en-US" sz="1200" kern="1200" dirty="0">
                <a:solidFill>
                  <a:schemeClr val="tx1"/>
                </a:solidFill>
                <a:effectLst/>
                <a:latin typeface="+mn-lt"/>
                <a:ea typeface="+mn-ea"/>
                <a:cs typeface="+mn-cs"/>
              </a:rPr>
              <a:t> as </a:t>
            </a:r>
            <a:r>
              <a:rPr lang="en-US" sz="1200" kern="1200" dirty="0" err="1">
                <a:solidFill>
                  <a:schemeClr val="tx1"/>
                </a:solidFill>
                <a:effectLst/>
                <a:latin typeface="+mn-lt"/>
                <a:ea typeface="+mn-ea"/>
                <a:cs typeface="+mn-cs"/>
              </a:rPr>
              <a:t>pausas</a:t>
            </a:r>
            <a:r>
              <a:rPr lang="en-US" sz="1200" kern="1200" dirty="0">
                <a:solidFill>
                  <a:schemeClr val="tx1"/>
                </a:solidFill>
                <a:effectLst/>
                <a:latin typeface="+mn-lt"/>
                <a:ea typeface="+mn-ea"/>
                <a:cs typeface="+mn-cs"/>
              </a:rPr>
              <a:t> para o </a:t>
            </a:r>
            <a:r>
              <a:rPr lang="en-US" sz="1200" kern="1200" dirty="0" err="1">
                <a:solidFill>
                  <a:schemeClr val="tx1"/>
                </a:solidFill>
                <a:effectLst/>
                <a:latin typeface="+mn-lt"/>
                <a:ea typeface="+mn-ea"/>
                <a:cs typeface="+mn-cs"/>
              </a:rPr>
              <a:t>almoço</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merenda</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descanso</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err="1">
                <a:solidFill>
                  <a:schemeClr val="tx1"/>
                </a:solidFill>
                <a:effectLst/>
                <a:latin typeface="+mn-lt"/>
                <a:ea typeface="+mn-ea"/>
                <a:cs typeface="+mn-cs"/>
              </a:rPr>
              <a:t>Informar</a:t>
            </a:r>
            <a:r>
              <a:rPr lang="en-US" sz="1200" kern="1200" dirty="0">
                <a:solidFill>
                  <a:schemeClr val="tx1"/>
                </a:solidFill>
                <a:effectLst/>
                <a:latin typeface="+mn-lt"/>
                <a:ea typeface="+mn-ea"/>
                <a:cs typeface="+mn-cs"/>
              </a:rPr>
              <a:t> que no total </a:t>
            </a:r>
            <a:r>
              <a:rPr lang="en-US" sz="1200" kern="1200" dirty="0" err="1">
                <a:solidFill>
                  <a:schemeClr val="tx1"/>
                </a:solidFill>
                <a:effectLst/>
                <a:latin typeface="+mn-lt"/>
                <a:ea typeface="+mn-ea"/>
                <a:cs typeface="+mn-cs"/>
              </a:rPr>
              <a:t>são</a:t>
            </a:r>
            <a:r>
              <a:rPr lang="en-US" sz="1200" kern="1200" dirty="0">
                <a:solidFill>
                  <a:schemeClr val="tx1"/>
                </a:solidFill>
                <a:effectLst/>
                <a:latin typeface="+mn-lt"/>
                <a:ea typeface="+mn-ea"/>
                <a:cs typeface="+mn-cs"/>
              </a:rPr>
              <a:t> 5h e 30 minutos de formação (e </a:t>
            </a:r>
            <a:r>
              <a:rPr lang="en-US" sz="1200" kern="1200" dirty="0" err="1">
                <a:solidFill>
                  <a:schemeClr val="tx1"/>
                </a:solidFill>
                <a:effectLst/>
                <a:latin typeface="+mn-lt"/>
                <a:ea typeface="+mn-ea"/>
                <a:cs typeface="+mn-cs"/>
              </a:rPr>
              <a:t>uma</a:t>
            </a:r>
            <a:r>
              <a:rPr lang="en-US" sz="1200" kern="1200" dirty="0">
                <a:solidFill>
                  <a:schemeClr val="tx1"/>
                </a:solidFill>
                <a:effectLst/>
                <a:latin typeface="+mn-lt"/>
                <a:ea typeface="+mn-ea"/>
                <a:cs typeface="+mn-cs"/>
              </a:rPr>
              <a:t> hora de </a:t>
            </a:r>
            <a:r>
              <a:rPr lang="en-US" sz="1200" kern="1200" dirty="0" err="1">
                <a:solidFill>
                  <a:schemeClr val="tx1"/>
                </a:solidFill>
                <a:effectLst/>
                <a:latin typeface="+mn-lt"/>
                <a:ea typeface="+mn-ea"/>
                <a:cs typeface="+mn-cs"/>
              </a:rPr>
              <a:t>almoço</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duas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pausas</a:t>
            </a:r>
            <a:r>
              <a:rPr lang="en-US" sz="1200" kern="1200" dirty="0">
                <a:solidFill>
                  <a:schemeClr val="tx1"/>
                </a:solidFill>
                <a:effectLst/>
                <a:latin typeface="+mn-lt"/>
                <a:ea typeface="+mn-ea"/>
                <a:cs typeface="+mn-cs"/>
              </a:rPr>
              <a:t> de 15 minutos)</a:t>
            </a:r>
          </a:p>
          <a:p>
            <a:pPr marL="228600" indent="-228600" algn="just">
              <a:buFont typeface="+mj-lt"/>
              <a:buAutoNum type="arabicPeriod"/>
            </a:pPr>
            <a:endParaRPr lang="pt-PT" sz="1200" b="1" u="none" kern="1200" dirty="0">
              <a:solidFill>
                <a:schemeClr val="tx1"/>
              </a:solidFill>
              <a:effectLst/>
              <a:latin typeface="+mn-lt"/>
              <a:ea typeface="+mn-ea"/>
              <a:cs typeface="+mn-cs"/>
            </a:endParaRPr>
          </a:p>
          <a:p>
            <a:pPr marL="228600" indent="-228600" algn="just">
              <a:buFont typeface="+mj-lt"/>
              <a:buAutoNum type="arabicPeriod"/>
            </a:pPr>
            <a:r>
              <a:rPr lang="pt-PT" sz="1200" b="1" u="none" kern="1200" dirty="0">
                <a:solidFill>
                  <a:schemeClr val="tx1"/>
                </a:solidFill>
                <a:effectLst/>
                <a:latin typeface="+mn-lt"/>
                <a:ea typeface="+mn-ea"/>
                <a:cs typeface="+mn-cs"/>
              </a:rPr>
              <a:t>Informe sobre as principais metodologias a serem usadas</a:t>
            </a:r>
            <a:endParaRPr lang="pt-PT"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Formação </a:t>
            </a:r>
            <a:r>
              <a:rPr lang="en-US" sz="1200" kern="1200" dirty="0" err="1">
                <a:solidFill>
                  <a:schemeClr val="tx1"/>
                </a:solidFill>
                <a:effectLst/>
                <a:latin typeface="+mn-lt"/>
                <a:ea typeface="+mn-ea"/>
                <a:cs typeface="+mn-cs"/>
              </a:rPr>
              <a:t>usa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métodos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diversos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individuais</a:t>
            </a:r>
            <a:r>
              <a:rPr lang="en-US" sz="1200" kern="1200" dirty="0">
                <a:solidFill>
                  <a:schemeClr val="tx1"/>
                </a:solidFill>
                <a:effectLst/>
                <a:latin typeface="+mn-lt"/>
                <a:ea typeface="+mn-ea"/>
                <a:cs typeface="+mn-cs"/>
              </a:rPr>
              <a:t>, em grupo, </a:t>
            </a:r>
            <a:r>
              <a:rPr lang="en-US" sz="1200" kern="1200" dirty="0" err="1">
                <a:solidFill>
                  <a:schemeClr val="tx1"/>
                </a:solidFill>
                <a:effectLst/>
                <a:latin typeface="+mn-lt"/>
                <a:ea typeface="+mn-ea"/>
                <a:cs typeface="+mn-cs"/>
              </a:rPr>
              <a:t>filmes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exercícios</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discussões</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err="1">
                <a:solidFill>
                  <a:schemeClr val="tx1"/>
                </a:solidFill>
                <a:effectLst/>
                <a:latin typeface="+mn-lt"/>
                <a:ea typeface="+mn-ea"/>
                <a:cs typeface="+mn-cs"/>
              </a:rPr>
              <a:t>Notando</a:t>
            </a:r>
            <a:r>
              <a:rPr lang="en-US" sz="1200" kern="1200" dirty="0">
                <a:solidFill>
                  <a:schemeClr val="tx1"/>
                </a:solidFill>
                <a:effectLst/>
                <a:latin typeface="+mn-lt"/>
                <a:ea typeface="+mn-ea"/>
                <a:cs typeface="+mn-cs"/>
              </a:rPr>
              <a:t> especial o </a:t>
            </a:r>
            <a:r>
              <a:rPr lang="en-US" sz="1200" kern="1200" dirty="0" err="1">
                <a:solidFill>
                  <a:schemeClr val="tx1"/>
                </a:solidFill>
                <a:effectLst/>
                <a:latin typeface="+mn-lt"/>
                <a:ea typeface="+mn-ea"/>
                <a:cs typeface="+mn-cs"/>
              </a:rPr>
              <a:t>uso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filmes</a:t>
            </a:r>
            <a:r>
              <a:rPr lang="en-US" sz="1200" kern="1200" dirty="0">
                <a:solidFill>
                  <a:schemeClr val="tx1"/>
                </a:solidFill>
                <a:effectLst/>
                <a:latin typeface="+mn-lt"/>
                <a:ea typeface="+mn-ea"/>
                <a:cs typeface="+mn-cs"/>
              </a:rPr>
              <a:t> breves, </a:t>
            </a:r>
            <a:r>
              <a:rPr lang="en-US" sz="1200" kern="1200" dirty="0" err="1">
                <a:solidFill>
                  <a:schemeClr val="tx1"/>
                </a:solidFill>
                <a:effectLst/>
                <a:latin typeface="+mn-lt"/>
                <a:ea typeface="+mn-ea"/>
                <a:cs typeface="+mn-cs"/>
              </a:rPr>
              <a:t>estes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podem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sempre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utilizados</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outras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atividades</a:t>
            </a:r>
            <a:r>
              <a:rPr lang="en-US" sz="1200" kern="1200" dirty="0">
                <a:solidFill>
                  <a:schemeClr val="tx1"/>
                </a:solidFill>
                <a:effectLst/>
                <a:latin typeface="+mn-lt"/>
                <a:ea typeface="+mn-ea"/>
                <a:cs typeface="+mn-cs"/>
              </a:rPr>
              <a:t> da </a:t>
            </a:r>
            <a:r>
              <a:rPr lang="en-US" sz="1200" kern="1200" dirty="0" err="1">
                <a:solidFill>
                  <a:schemeClr val="tx1"/>
                </a:solidFill>
                <a:effectLst/>
                <a:latin typeface="+mn-lt"/>
                <a:ea typeface="+mn-ea"/>
                <a:cs typeface="+mn-cs"/>
              </a:rPr>
              <a:t>organização</a:t>
            </a:r>
            <a:endParaRPr lang="en-US" sz="1200" kern="1200" dirty="0">
              <a:solidFill>
                <a:schemeClr val="tx1"/>
              </a:solidFill>
              <a:effectLst/>
              <a:latin typeface="+mn-lt"/>
              <a:ea typeface="+mn-ea"/>
              <a:cs typeface="+mn-cs"/>
            </a:endParaRPr>
          </a:p>
          <a:p>
            <a:pPr algn="just"/>
            <a:endParaRPr lang="en-US" sz="1000" b="1" dirty="0"/>
          </a:p>
          <a:p>
            <a:pPr algn="just"/>
            <a:endParaRPr lang="en-US" sz="1000" b="1" dirty="0"/>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3</a:t>
            </a:fld>
            <a:endParaRPr lang="en-US"/>
          </a:p>
        </p:txBody>
      </p:sp>
    </p:spTree>
    <p:extLst>
      <p:ext uri="{BB962C8B-B14F-4D97-AF65-F5344CB8AC3E}">
        <p14:creationId xmlns:p14="http://schemas.microsoft.com/office/powerpoint/2010/main" val="2893907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4397F9-536F-F542-8C19-0E19425C05AC}" type="slidenum">
              <a:rPr lang="en-US" smtClean="0"/>
              <a:t>30</a:t>
            </a:fld>
            <a:endParaRPr lang="en-US"/>
          </a:p>
        </p:txBody>
      </p:sp>
    </p:spTree>
    <p:extLst>
      <p:ext uri="{BB962C8B-B14F-4D97-AF65-F5344CB8AC3E}">
        <p14:creationId xmlns:p14="http://schemas.microsoft.com/office/powerpoint/2010/main" val="2928083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6 min</a:t>
            </a:r>
          </a:p>
          <a:p>
            <a:endParaRPr lang="en-US" dirty="0"/>
          </a:p>
          <a:p>
            <a:pPr marL="228600" indent="-228600">
              <a:buAutoNum type="arabicPeriod"/>
            </a:pPr>
            <a:r>
              <a:rPr lang="en-US" b="1" dirty="0" err="1"/>
              <a:t>Visualizar</a:t>
            </a:r>
            <a:r>
              <a:rPr lang="en-US" b="1" dirty="0"/>
              <a:t> o </a:t>
            </a:r>
            <a:r>
              <a:rPr lang="en-US" b="1" dirty="0" err="1"/>
              <a:t>filme</a:t>
            </a:r>
            <a:r>
              <a:rPr lang="en-US" b="1" dirty="0"/>
              <a:t> “</a:t>
            </a:r>
            <a:r>
              <a:rPr lang="en-US" b="1" dirty="0" err="1"/>
              <a:t>Consentimento</a:t>
            </a:r>
            <a:r>
              <a:rPr lang="en-US" b="1" dirty="0"/>
              <a:t> é Como </a:t>
            </a:r>
            <a:r>
              <a:rPr lang="en-US" b="1" dirty="0" err="1"/>
              <a:t>uma</a:t>
            </a:r>
            <a:r>
              <a:rPr lang="en-US" b="1" dirty="0"/>
              <a:t> </a:t>
            </a:r>
            <a:r>
              <a:rPr lang="en-US" b="1" dirty="0" err="1"/>
              <a:t>Xícara</a:t>
            </a:r>
            <a:r>
              <a:rPr lang="en-US" b="1" dirty="0"/>
              <a:t> de </a:t>
            </a:r>
            <a:r>
              <a:rPr lang="en-US" b="1" dirty="0" err="1"/>
              <a:t>Chá</a:t>
            </a:r>
            <a:r>
              <a:rPr lang="en-US" b="1" dirty="0"/>
              <a:t>”</a:t>
            </a:r>
          </a:p>
          <a:p>
            <a:pPr marL="685800" lvl="1" indent="-228600">
              <a:buFont typeface="Arial" panose="020B0604020202020204" pitchFamily="34" charset="0"/>
              <a:buChar char="•"/>
            </a:pPr>
            <a:r>
              <a:rPr lang="en-US" dirty="0" err="1"/>
              <a:t>Colocar</a:t>
            </a:r>
            <a:r>
              <a:rPr lang="en-US" dirty="0"/>
              <a:t> o </a:t>
            </a:r>
            <a:r>
              <a:rPr lang="en-US" dirty="0" err="1"/>
              <a:t>filme</a:t>
            </a:r>
            <a:r>
              <a:rPr lang="en-US" dirty="0"/>
              <a:t> em </a:t>
            </a:r>
            <a:r>
              <a:rPr lang="en-US" dirty="0" err="1"/>
              <a:t>questão</a:t>
            </a:r>
            <a:endParaRPr lang="en-US" dirty="0"/>
          </a:p>
          <a:p>
            <a:pPr marL="685800" lvl="1" indent="-228600">
              <a:buFont typeface="Arial" panose="020B0604020202020204" pitchFamily="34" charset="0"/>
              <a:buChar char="•"/>
            </a:pPr>
            <a:r>
              <a:rPr lang="en-US" dirty="0"/>
              <a:t>O </a:t>
            </a:r>
            <a:r>
              <a:rPr lang="en-US" dirty="0" err="1"/>
              <a:t>Facilitador</a:t>
            </a:r>
            <a:r>
              <a:rPr lang="en-US" dirty="0"/>
              <a:t> </a:t>
            </a:r>
            <a:r>
              <a:rPr lang="en-US" dirty="0" err="1"/>
              <a:t>tenta</a:t>
            </a:r>
            <a:r>
              <a:rPr lang="en-US" dirty="0"/>
              <a:t> </a:t>
            </a:r>
            <a:r>
              <a:rPr lang="en-US" dirty="0" err="1"/>
              <a:t>observar</a:t>
            </a:r>
            <a:r>
              <a:rPr lang="en-US" dirty="0"/>
              <a:t> a </a:t>
            </a:r>
            <a:r>
              <a:rPr lang="en-US" dirty="0" err="1"/>
              <a:t>expressão</a:t>
            </a:r>
            <a:r>
              <a:rPr lang="en-US" dirty="0"/>
              <a:t> dos </a:t>
            </a:r>
            <a:r>
              <a:rPr lang="en-US" dirty="0" err="1"/>
              <a:t>participantes</a:t>
            </a:r>
            <a:r>
              <a:rPr lang="en-US" dirty="0"/>
              <a:t> </a:t>
            </a:r>
            <a:r>
              <a:rPr lang="en-US" dirty="0" err="1"/>
              <a:t>enquanto</a:t>
            </a:r>
            <a:r>
              <a:rPr lang="en-US" dirty="0"/>
              <a:t> </a:t>
            </a:r>
            <a:r>
              <a:rPr lang="en-US" dirty="0" err="1"/>
              <a:t>olham</a:t>
            </a:r>
            <a:r>
              <a:rPr lang="en-US" dirty="0"/>
              <a:t> o </a:t>
            </a:r>
            <a:r>
              <a:rPr lang="en-US" dirty="0" err="1"/>
              <a:t>filme</a:t>
            </a:r>
            <a:endParaRPr lang="en-US" dirty="0"/>
          </a:p>
          <a:p>
            <a:pPr marL="685800" lvl="1" indent="-228600">
              <a:buFont typeface="Arial" panose="020B0604020202020204" pitchFamily="34" charset="0"/>
              <a:buChar char="•"/>
            </a:pPr>
            <a:r>
              <a:rPr lang="en-US" dirty="0" err="1"/>
              <a:t>Pode</a:t>
            </a:r>
            <a:r>
              <a:rPr lang="en-US" dirty="0"/>
              <a:t> </a:t>
            </a:r>
            <a:r>
              <a:rPr lang="en-US" dirty="0" err="1"/>
              <a:t>repetir</a:t>
            </a:r>
            <a:r>
              <a:rPr lang="en-US" dirty="0"/>
              <a:t> o </a:t>
            </a:r>
            <a:r>
              <a:rPr lang="en-US" dirty="0" err="1"/>
              <a:t>filme</a:t>
            </a:r>
            <a:r>
              <a:rPr lang="en-US" dirty="0"/>
              <a:t>, </a:t>
            </a:r>
            <a:r>
              <a:rPr lang="en-US" dirty="0" err="1"/>
              <a:t>caso</a:t>
            </a:r>
            <a:r>
              <a:rPr lang="en-US" dirty="0"/>
              <a:t> os </a:t>
            </a:r>
            <a:r>
              <a:rPr lang="en-US" dirty="0" err="1"/>
              <a:t>participantes</a:t>
            </a:r>
            <a:r>
              <a:rPr lang="en-US" dirty="0"/>
              <a:t> </a:t>
            </a:r>
            <a:r>
              <a:rPr lang="en-US" dirty="0" err="1"/>
              <a:t>queiram</a:t>
            </a:r>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31</a:t>
            </a:fld>
            <a:endParaRPr lang="en-US"/>
          </a:p>
        </p:txBody>
      </p:sp>
    </p:spTree>
    <p:extLst>
      <p:ext uri="{BB962C8B-B14F-4D97-AF65-F5344CB8AC3E}">
        <p14:creationId xmlns:p14="http://schemas.microsoft.com/office/powerpoint/2010/main" val="3013679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10 min</a:t>
            </a:r>
          </a:p>
          <a:p>
            <a:endParaRPr lang="en-US" dirty="0"/>
          </a:p>
          <a:p>
            <a:pPr marL="228600" indent="-228600">
              <a:buAutoNum type="arabicPeriod"/>
            </a:pPr>
            <a:r>
              <a:rPr lang="en-US" b="1" dirty="0" err="1"/>
              <a:t>Discussão</a:t>
            </a:r>
            <a:r>
              <a:rPr lang="en-US" b="1" dirty="0"/>
              <a:t> </a:t>
            </a:r>
            <a:r>
              <a:rPr lang="en-US" b="1" dirty="0" err="1"/>
              <a:t>sobre</a:t>
            </a:r>
            <a:r>
              <a:rPr lang="en-US" b="1" dirty="0"/>
              <a:t> o </a:t>
            </a:r>
            <a:r>
              <a:rPr lang="en-US" b="1" dirty="0" err="1"/>
              <a:t>Filme</a:t>
            </a:r>
            <a:endParaRPr lang="en-US" b="1" dirty="0"/>
          </a:p>
          <a:p>
            <a:pPr marL="685800" lvl="1" indent="-228600">
              <a:buFont typeface="Arial" panose="020B0604020202020204" pitchFamily="34" charset="0"/>
              <a:buChar char="•"/>
            </a:pPr>
            <a:r>
              <a:rPr lang="en-US" dirty="0" err="1"/>
              <a:t>Facilitador</a:t>
            </a:r>
            <a:r>
              <a:rPr lang="en-US" dirty="0"/>
              <a:t> </a:t>
            </a:r>
            <a:r>
              <a:rPr lang="en-US" dirty="0" err="1"/>
              <a:t>faz</a:t>
            </a:r>
            <a:r>
              <a:rPr lang="en-US" dirty="0"/>
              <a:t> as </a:t>
            </a:r>
            <a:r>
              <a:rPr lang="en-US" dirty="0" err="1"/>
              <a:t>perguntas</a:t>
            </a:r>
            <a:r>
              <a:rPr lang="en-US" dirty="0"/>
              <a:t> no </a:t>
            </a:r>
            <a:r>
              <a:rPr lang="en-US" dirty="0" err="1"/>
              <a:t>Diapositivo</a:t>
            </a:r>
            <a:r>
              <a:rPr lang="en-US" dirty="0"/>
              <a:t>:</a:t>
            </a:r>
          </a:p>
          <a:p>
            <a:pPr marL="1143000" lvl="2" indent="-228600">
              <a:buFont typeface="Arial" panose="020B0604020202020204" pitchFamily="34" charset="0"/>
              <a:buChar char="•"/>
            </a:pPr>
            <a:r>
              <a:rPr lang="en-US" dirty="0" err="1"/>
              <a:t>Gostou</a:t>
            </a:r>
            <a:r>
              <a:rPr lang="en-US" dirty="0"/>
              <a:t> do video? Por que?</a:t>
            </a:r>
          </a:p>
          <a:p>
            <a:pPr marL="1143000" lvl="2" indent="-228600">
              <a:buFont typeface="Arial" panose="020B0604020202020204" pitchFamily="34" charset="0"/>
              <a:buChar char="•"/>
            </a:pPr>
            <a:r>
              <a:rPr lang="en-US" dirty="0" err="1"/>
              <a:t>Sobre</a:t>
            </a:r>
            <a:r>
              <a:rPr lang="en-US" dirty="0"/>
              <a:t> o que é o video?</a:t>
            </a:r>
          </a:p>
          <a:p>
            <a:pPr marL="1143000" lvl="2" indent="-228600">
              <a:buFont typeface="Arial" panose="020B0604020202020204" pitchFamily="34" charset="0"/>
              <a:buChar char="•"/>
            </a:pPr>
            <a:r>
              <a:rPr lang="en-US" dirty="0"/>
              <a:t>O video </a:t>
            </a:r>
            <a:r>
              <a:rPr lang="en-US" dirty="0" err="1"/>
              <a:t>possui</a:t>
            </a:r>
            <a:r>
              <a:rPr lang="en-US" dirty="0"/>
              <a:t> </a:t>
            </a:r>
            <a:r>
              <a:rPr lang="en-US" dirty="0" err="1"/>
              <a:t>alguma</a:t>
            </a:r>
            <a:r>
              <a:rPr lang="en-US" dirty="0"/>
              <a:t> </a:t>
            </a:r>
            <a:r>
              <a:rPr lang="en-US" dirty="0" err="1"/>
              <a:t>relação</a:t>
            </a:r>
            <a:r>
              <a:rPr lang="en-US" dirty="0"/>
              <a:t> com a </a:t>
            </a:r>
            <a:r>
              <a:rPr lang="en-US" dirty="0" err="1"/>
              <a:t>nossa</a:t>
            </a:r>
            <a:r>
              <a:rPr lang="en-US" dirty="0"/>
              <a:t> formação?</a:t>
            </a:r>
          </a:p>
          <a:p>
            <a:endParaRPr lang="en-US" dirty="0"/>
          </a:p>
          <a:p>
            <a:r>
              <a:rPr lang="en-US" b="1" dirty="0"/>
              <a:t>2. </a:t>
            </a:r>
            <a:r>
              <a:rPr lang="en-US" b="1" dirty="0" err="1"/>
              <a:t>Promover</a:t>
            </a:r>
            <a:r>
              <a:rPr lang="en-US" b="1" dirty="0"/>
              <a:t> um debate que </a:t>
            </a:r>
            <a:r>
              <a:rPr lang="en-US" b="1" dirty="0" err="1"/>
              <a:t>possa</a:t>
            </a:r>
            <a:r>
              <a:rPr lang="en-US" b="1" dirty="0"/>
              <a:t> </a:t>
            </a:r>
            <a:r>
              <a:rPr lang="en-US" b="1" dirty="0" err="1"/>
              <a:t>desconstruir</a:t>
            </a:r>
            <a:r>
              <a:rPr lang="en-US" b="1" dirty="0"/>
              <a:t> </a:t>
            </a:r>
            <a:r>
              <a:rPr lang="en-US" b="1" dirty="0" err="1"/>
              <a:t>questões</a:t>
            </a:r>
            <a:r>
              <a:rPr lang="en-US" b="1" dirty="0"/>
              <a:t> </a:t>
            </a:r>
            <a:r>
              <a:rPr lang="en-US" b="1" dirty="0" err="1"/>
              <a:t>como</a:t>
            </a:r>
            <a:r>
              <a:rPr lang="en-US" b="1" dirty="0"/>
              <a:t> o </a:t>
            </a:r>
            <a:r>
              <a:rPr lang="en-US" b="1" dirty="0" err="1"/>
              <a:t>estupro</a:t>
            </a:r>
            <a:r>
              <a:rPr lang="en-US" b="1" dirty="0"/>
              <a:t> conjugal/</a:t>
            </a:r>
            <a:r>
              <a:rPr lang="en-US" b="1" dirty="0" err="1"/>
              <a:t>relacionamento</a:t>
            </a:r>
            <a:r>
              <a:rPr lang="en-US" b="1" dirty="0"/>
              <a:t> </a:t>
            </a:r>
            <a:r>
              <a:rPr lang="en-US" b="1" dirty="0" err="1"/>
              <a:t>prévio</a:t>
            </a:r>
            <a:r>
              <a:rPr lang="en-US" b="1" dirty="0"/>
              <a:t> e o </a:t>
            </a:r>
            <a:r>
              <a:rPr lang="en-US" b="1" dirty="0" err="1"/>
              <a:t>mito</a:t>
            </a:r>
            <a:r>
              <a:rPr lang="en-US" b="1" dirty="0"/>
              <a:t> da </a:t>
            </a:r>
            <a:r>
              <a:rPr lang="en-US" b="1" dirty="0" err="1"/>
              <a:t>roupa</a:t>
            </a:r>
            <a:endParaRPr lang="en-US" b="1" dirty="0"/>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Ao tratar de consentimento, deixar evidente que este depende de consciência por parte de quem consente e de verbalização</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Não dizer “não” não significa que é um sim, como pode ser visto em algumas situações ilustradas com o chá (pessoa que começa consentindo e depois perde a consciência)</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Consentimento não se presume, seja por meio de gestos, de consentimentos anteriores ou do silêncio (no vídeo, essas situações podem ser vistas, por exemplo, quando a pessoa é “acordada com chá” ou quando o agente insiste em ir atrás da pessoa porque “no sábado quis chá”)</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Por vezes o mais difícil entre os tipos de má conduta refere-se quando uma pessoa é coagida, sem o uso de força física, ou as situações indesejadas (quando a pessoa não tem nem tempo de consentir efetivamente). O vídeo apoia a ter uma clarificação destas situações.</a:t>
            </a:r>
            <a:endParaRPr lang="en-US" dirty="0"/>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32</a:t>
            </a:fld>
            <a:endParaRPr lang="en-US"/>
          </a:p>
        </p:txBody>
      </p:sp>
    </p:spTree>
    <p:extLst>
      <p:ext uri="{BB962C8B-B14F-4D97-AF65-F5344CB8AC3E}">
        <p14:creationId xmlns:p14="http://schemas.microsoft.com/office/powerpoint/2010/main" val="2985879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10 min</a:t>
            </a:r>
          </a:p>
          <a:p>
            <a:endParaRPr lang="en-US" dirty="0"/>
          </a:p>
          <a:p>
            <a:pPr marL="228600" indent="-228600">
              <a:buAutoNum type="arabicPeriod"/>
            </a:pPr>
            <a:r>
              <a:rPr lang="en-US" b="1" dirty="0" err="1"/>
              <a:t>Explicar</a:t>
            </a:r>
            <a:r>
              <a:rPr lang="en-US" b="1" dirty="0"/>
              <a:t> o </a:t>
            </a:r>
            <a:r>
              <a:rPr lang="en-US" b="1" dirty="0" err="1"/>
              <a:t>exercício</a:t>
            </a:r>
            <a:endParaRPr lang="en-US" b="1" dirty="0"/>
          </a:p>
          <a:p>
            <a:pPr marL="685800" lvl="1" indent="-228600">
              <a:buFont typeface="Arial" panose="020B0604020202020204" pitchFamily="34" charset="0"/>
              <a:buChar char="•"/>
            </a:pPr>
            <a:r>
              <a:rPr lang="pt-PT" sz="1200" kern="1200" dirty="0">
                <a:solidFill>
                  <a:schemeClr val="tx1"/>
                </a:solidFill>
                <a:effectLst/>
                <a:latin typeface="+mn-lt"/>
                <a:ea typeface="+mn-ea"/>
                <a:cs typeface="+mn-cs"/>
              </a:rPr>
              <a:t>Serão projetadas diversas fotografias de ambientes e eles deverão identificar as atividades que devem ser realizadas em cada um desses ambientes</a:t>
            </a:r>
          </a:p>
          <a:p>
            <a:pPr marL="685800" lvl="1" indent="-228600">
              <a:buFont typeface="Arial" panose="020B0604020202020204" pitchFamily="34" charset="0"/>
              <a:buChar char="•"/>
            </a:pPr>
            <a:r>
              <a:rPr lang="pt-PT" sz="1200" kern="1200" dirty="0">
                <a:solidFill>
                  <a:schemeClr val="tx1"/>
                </a:solidFill>
                <a:effectLst/>
                <a:latin typeface="+mn-lt"/>
                <a:ea typeface="+mn-ea"/>
                <a:cs typeface="+mn-cs"/>
              </a:rPr>
              <a:t>A resposta é dada por quem achar que tem uma resposta </a:t>
            </a:r>
            <a:r>
              <a:rPr lang="pt-PT" sz="1200" kern="1200" dirty="0" err="1">
                <a:solidFill>
                  <a:schemeClr val="tx1"/>
                </a:solidFill>
                <a:effectLst/>
                <a:latin typeface="+mn-lt"/>
                <a:ea typeface="+mn-ea"/>
                <a:cs typeface="+mn-cs"/>
              </a:rPr>
              <a:t>correcta</a:t>
            </a:r>
            <a:r>
              <a:rPr lang="pt-PT" sz="1200" kern="1200" dirty="0">
                <a:solidFill>
                  <a:schemeClr val="tx1"/>
                </a:solidFill>
                <a:effectLst/>
                <a:latin typeface="+mn-lt"/>
                <a:ea typeface="+mn-ea"/>
                <a:cs typeface="+mn-cs"/>
              </a:rPr>
              <a:t>, tendo que ser rápidos</a:t>
            </a:r>
          </a:p>
          <a:p>
            <a:pPr marL="685800" lvl="1" indent="-228600">
              <a:buFont typeface="Arial" panose="020B0604020202020204" pitchFamily="34" charset="0"/>
              <a:buChar char="•"/>
            </a:pPr>
            <a:r>
              <a:rPr lang="pt-PT" sz="1200" kern="1200" dirty="0">
                <a:solidFill>
                  <a:schemeClr val="tx1"/>
                </a:solidFill>
                <a:effectLst/>
                <a:latin typeface="+mn-lt"/>
                <a:ea typeface="+mn-ea"/>
                <a:cs typeface="+mn-cs"/>
              </a:rPr>
              <a:t>Aqueles que acertem ganham um ponto</a:t>
            </a:r>
          </a:p>
          <a:p>
            <a:pPr marL="685800" lvl="1" indent="-228600">
              <a:buFont typeface="Arial" panose="020B0604020202020204" pitchFamily="34" charset="0"/>
              <a:buChar char="•"/>
            </a:pPr>
            <a:r>
              <a:rPr lang="pt-PT" sz="1200" kern="1200" dirty="0">
                <a:solidFill>
                  <a:schemeClr val="tx1"/>
                </a:solidFill>
                <a:effectLst/>
                <a:latin typeface="+mn-lt"/>
                <a:ea typeface="+mn-ea"/>
                <a:cs typeface="+mn-cs"/>
              </a:rPr>
              <a:t>O jogo é rápido e os participantes podem até gritar se quiserem</a:t>
            </a:r>
          </a:p>
          <a:p>
            <a:endParaRPr lang="en-US" dirty="0"/>
          </a:p>
          <a:p>
            <a:r>
              <a:rPr lang="en-US" b="1" dirty="0"/>
              <a:t>2. </a:t>
            </a:r>
            <a:r>
              <a:rPr lang="en-US" b="1" dirty="0" err="1"/>
              <a:t>Abrir</a:t>
            </a:r>
            <a:r>
              <a:rPr lang="en-US" b="1" dirty="0"/>
              <a:t> o </a:t>
            </a:r>
            <a:r>
              <a:rPr lang="en-US" b="1" dirty="0" err="1"/>
              <a:t>Powerpoint</a:t>
            </a:r>
            <a:r>
              <a:rPr lang="en-US" b="1" dirty="0"/>
              <a:t> em </a:t>
            </a:r>
            <a:r>
              <a:rPr lang="en-US" b="1" dirty="0" err="1"/>
              <a:t>Avulso</a:t>
            </a:r>
            <a:r>
              <a:rPr lang="en-US" b="1" dirty="0"/>
              <a:t> (PPT: </a:t>
            </a:r>
            <a:r>
              <a:rPr lang="en-US" b="1" dirty="0" err="1"/>
              <a:t>Cada</a:t>
            </a:r>
            <a:r>
              <a:rPr lang="en-US" b="1" dirty="0"/>
              <a:t> </a:t>
            </a:r>
            <a:r>
              <a:rPr lang="en-US" b="1" dirty="0" err="1"/>
              <a:t>atividade</a:t>
            </a:r>
            <a:r>
              <a:rPr lang="en-US" b="1" dirty="0"/>
              <a:t> em </a:t>
            </a:r>
            <a:r>
              <a:rPr lang="en-US" b="1" dirty="0" err="1"/>
              <a:t>seu</a:t>
            </a:r>
            <a:r>
              <a:rPr lang="en-US" b="1" dirty="0"/>
              <a:t> </a:t>
            </a:r>
            <a:r>
              <a:rPr lang="en-US" b="1" dirty="0" err="1"/>
              <a:t>lugar</a:t>
            </a:r>
            <a:r>
              <a:rPr lang="en-US" b="1" dirty="0"/>
              <a:t>)</a:t>
            </a:r>
          </a:p>
          <a:p>
            <a:pPr marL="628650" lvl="1" indent="-171450">
              <a:buFont typeface="Arial" panose="020B0604020202020204" pitchFamily="34" charset="0"/>
              <a:buChar char="•"/>
            </a:pPr>
            <a:r>
              <a:rPr lang="en-US" dirty="0"/>
              <a:t>Para </a:t>
            </a:r>
            <a:r>
              <a:rPr lang="en-US" dirty="0" err="1"/>
              <a:t>cada</a:t>
            </a:r>
            <a:r>
              <a:rPr lang="en-US" dirty="0"/>
              <a:t> </a:t>
            </a:r>
            <a:r>
              <a:rPr lang="en-US" dirty="0" err="1"/>
              <a:t>imagem</a:t>
            </a:r>
            <a:r>
              <a:rPr lang="en-US" dirty="0"/>
              <a:t> em </a:t>
            </a:r>
            <a:r>
              <a:rPr lang="en-US" dirty="0" err="1"/>
              <a:t>cada</a:t>
            </a:r>
            <a:r>
              <a:rPr lang="en-US" dirty="0"/>
              <a:t> </a:t>
            </a:r>
            <a:r>
              <a:rPr lang="en-US" dirty="0" err="1"/>
              <a:t>diaspotivo</a:t>
            </a:r>
            <a:r>
              <a:rPr lang="en-US" dirty="0"/>
              <a:t> </a:t>
            </a:r>
            <a:r>
              <a:rPr lang="en-US" dirty="0" err="1"/>
              <a:t>perguntar</a:t>
            </a:r>
            <a:r>
              <a:rPr lang="en-US" dirty="0"/>
              <a:t>: “</a:t>
            </a:r>
            <a:r>
              <a:rPr lang="en-US" dirty="0" err="1"/>
              <a:t>Qual</a:t>
            </a:r>
            <a:r>
              <a:rPr lang="en-US" dirty="0"/>
              <a:t> </a:t>
            </a:r>
            <a:r>
              <a:rPr lang="en-US" dirty="0" err="1"/>
              <a:t>atividade</a:t>
            </a:r>
            <a:r>
              <a:rPr lang="en-US" dirty="0"/>
              <a:t> se </a:t>
            </a:r>
            <a:r>
              <a:rPr lang="en-US" dirty="0" err="1"/>
              <a:t>faz</a:t>
            </a:r>
            <a:r>
              <a:rPr lang="en-US" dirty="0"/>
              <a:t> </a:t>
            </a:r>
            <a:r>
              <a:rPr lang="en-US" dirty="0" err="1"/>
              <a:t>neste</a:t>
            </a:r>
            <a:r>
              <a:rPr lang="en-US" dirty="0"/>
              <a:t> local?”</a:t>
            </a:r>
          </a:p>
          <a:p>
            <a:pPr marL="628650" lvl="1" indent="-171450">
              <a:buFont typeface="Arial" panose="020B0604020202020204" pitchFamily="34" charset="0"/>
              <a:buChar char="•"/>
            </a:pPr>
            <a:r>
              <a:rPr lang="en-US" dirty="0"/>
              <a:t>Os </a:t>
            </a:r>
            <a:r>
              <a:rPr lang="en-US" dirty="0" err="1"/>
              <a:t>locais</a:t>
            </a:r>
            <a:r>
              <a:rPr lang="en-US" dirty="0"/>
              <a:t> com as imagens </a:t>
            </a:r>
            <a:r>
              <a:rPr lang="en-US" dirty="0" err="1"/>
              <a:t>são</a:t>
            </a:r>
            <a:r>
              <a:rPr lang="en-US" dirty="0"/>
              <a:t>: </a:t>
            </a:r>
          </a:p>
          <a:p>
            <a:pPr marL="1085850" lvl="2" indent="-171450">
              <a:buFont typeface="Arial" panose="020B0604020202020204" pitchFamily="34" charset="0"/>
              <a:buChar char="•"/>
            </a:pPr>
            <a:r>
              <a:rPr lang="en-US" dirty="0"/>
              <a:t>(1) Estádio de </a:t>
            </a:r>
            <a:r>
              <a:rPr lang="en-US" dirty="0" err="1"/>
              <a:t>Futebol</a:t>
            </a:r>
            <a:r>
              <a:rPr lang="en-US" dirty="0"/>
              <a:t> – </a:t>
            </a:r>
            <a:r>
              <a:rPr lang="en-US" dirty="0" err="1"/>
              <a:t>jogar</a:t>
            </a:r>
            <a:r>
              <a:rPr lang="en-US" dirty="0"/>
              <a:t> </a:t>
            </a:r>
            <a:r>
              <a:rPr lang="en-US" dirty="0" err="1"/>
              <a:t>futebol</a:t>
            </a:r>
            <a:r>
              <a:rPr lang="en-US" dirty="0"/>
              <a:t>; concertos e </a:t>
            </a:r>
            <a:r>
              <a:rPr lang="en-US" dirty="0" err="1"/>
              <a:t>grandes</a:t>
            </a:r>
            <a:r>
              <a:rPr lang="en-US" dirty="0"/>
              <a:t> </a:t>
            </a:r>
            <a:r>
              <a:rPr lang="en-US" dirty="0" err="1"/>
              <a:t>eventos</a:t>
            </a:r>
            <a:endParaRPr lang="en-US" dirty="0"/>
          </a:p>
          <a:p>
            <a:pPr marL="1085850" lvl="2" indent="-171450">
              <a:buFont typeface="Arial" panose="020B0604020202020204" pitchFamily="34" charset="0"/>
              <a:buChar char="•"/>
            </a:pPr>
            <a:r>
              <a:rPr lang="en-US" dirty="0"/>
              <a:t>(2) Cinemax/Sala de cinema - </a:t>
            </a:r>
            <a:r>
              <a:rPr lang="en-US" dirty="0" err="1"/>
              <a:t>ver</a:t>
            </a:r>
            <a:r>
              <a:rPr lang="en-US" dirty="0"/>
              <a:t> </a:t>
            </a:r>
            <a:r>
              <a:rPr lang="en-US" dirty="0" err="1"/>
              <a:t>filme</a:t>
            </a:r>
            <a:r>
              <a:rPr lang="en-US" dirty="0"/>
              <a:t>; </a:t>
            </a:r>
            <a:r>
              <a:rPr lang="en-US" dirty="0" err="1"/>
              <a:t>sair</a:t>
            </a:r>
            <a:r>
              <a:rPr lang="en-US" dirty="0"/>
              <a:t> com amigos</a:t>
            </a:r>
          </a:p>
          <a:p>
            <a:pPr marL="1085850" lvl="2" indent="-171450">
              <a:buFont typeface="Arial" panose="020B0604020202020204" pitchFamily="34" charset="0"/>
              <a:buChar char="•"/>
            </a:pPr>
            <a:r>
              <a:rPr lang="en-US" dirty="0"/>
              <a:t>(3) Praia de Cabo </a:t>
            </a:r>
            <a:r>
              <a:rPr lang="en-US" dirty="0" err="1"/>
              <a:t>Ledo</a:t>
            </a:r>
            <a:r>
              <a:rPr lang="en-US" dirty="0"/>
              <a:t> – </a:t>
            </a:r>
            <a:r>
              <a:rPr lang="en-US" dirty="0" err="1"/>
              <a:t>banhar</a:t>
            </a:r>
            <a:r>
              <a:rPr lang="en-US" dirty="0"/>
              <a:t>-se </a:t>
            </a:r>
            <a:r>
              <a:rPr lang="en-US" dirty="0" err="1"/>
              <a:t>ao</a:t>
            </a:r>
            <a:r>
              <a:rPr lang="en-US" dirty="0"/>
              <a:t> sol; </a:t>
            </a:r>
            <a:r>
              <a:rPr lang="en-US" dirty="0" err="1"/>
              <a:t>jogar</a:t>
            </a:r>
            <a:r>
              <a:rPr lang="en-US" dirty="0"/>
              <a:t> bola; </a:t>
            </a:r>
            <a:r>
              <a:rPr lang="en-US" dirty="0" err="1"/>
              <a:t>nadar</a:t>
            </a:r>
            <a:r>
              <a:rPr lang="en-US" dirty="0"/>
              <a:t>; relaxer</a:t>
            </a:r>
          </a:p>
          <a:p>
            <a:pPr marL="1085850" lvl="2" indent="-171450">
              <a:buFont typeface="Arial" panose="020B0604020202020204" pitchFamily="34" charset="0"/>
              <a:buChar char="•"/>
            </a:pPr>
            <a:r>
              <a:rPr lang="en-US" dirty="0"/>
              <a:t>(4) Mercado – </a:t>
            </a:r>
            <a:r>
              <a:rPr lang="en-US" dirty="0" err="1"/>
              <a:t>comprar</a:t>
            </a:r>
            <a:r>
              <a:rPr lang="en-US" dirty="0"/>
              <a:t> </a:t>
            </a:r>
            <a:r>
              <a:rPr lang="en-US" dirty="0" err="1"/>
              <a:t>coisas</a:t>
            </a:r>
            <a:r>
              <a:rPr lang="en-US" dirty="0"/>
              <a:t>; vender </a:t>
            </a:r>
            <a:r>
              <a:rPr lang="en-US" dirty="0" err="1"/>
              <a:t>coisas</a:t>
            </a:r>
            <a:endParaRPr lang="en-US" dirty="0"/>
          </a:p>
          <a:p>
            <a:pPr marL="1085850" lvl="2" indent="-171450">
              <a:buFont typeface="Arial" panose="020B0604020202020204" pitchFamily="34" charset="0"/>
              <a:buChar char="•"/>
            </a:pPr>
            <a:r>
              <a:rPr lang="en-US" dirty="0"/>
              <a:t>(5) </a:t>
            </a:r>
            <a:r>
              <a:rPr lang="en-US" dirty="0" err="1"/>
              <a:t>Restaurante</a:t>
            </a:r>
            <a:r>
              <a:rPr lang="en-US" dirty="0"/>
              <a:t> – comer </a:t>
            </a:r>
            <a:r>
              <a:rPr lang="en-US" dirty="0" err="1"/>
              <a:t>uma</a:t>
            </a:r>
            <a:r>
              <a:rPr lang="en-US" dirty="0"/>
              <a:t> </a:t>
            </a:r>
            <a:r>
              <a:rPr lang="en-US" dirty="0" err="1"/>
              <a:t>refeição</a:t>
            </a:r>
            <a:r>
              <a:rPr lang="en-US" dirty="0"/>
              <a:t>; </a:t>
            </a:r>
            <a:r>
              <a:rPr lang="en-US" dirty="0" err="1"/>
              <a:t>bebidas</a:t>
            </a:r>
            <a:endParaRPr lang="en-US" dirty="0"/>
          </a:p>
          <a:p>
            <a:pPr marL="1085850" lvl="2" indent="-171450">
              <a:buFont typeface="Arial" panose="020B0604020202020204" pitchFamily="34" charset="0"/>
              <a:buChar char="•"/>
            </a:pPr>
            <a:r>
              <a:rPr lang="en-US" dirty="0"/>
              <a:t>(6) Escola – </a:t>
            </a:r>
            <a:r>
              <a:rPr lang="en-US" dirty="0" err="1"/>
              <a:t>aprender</a:t>
            </a:r>
            <a:r>
              <a:rPr lang="en-US" dirty="0"/>
              <a:t>; </a:t>
            </a:r>
            <a:r>
              <a:rPr lang="en-US" dirty="0" err="1"/>
              <a:t>ensinar</a:t>
            </a:r>
            <a:endParaRPr lang="en-US" dirty="0"/>
          </a:p>
          <a:p>
            <a:pPr marL="1085850" lvl="2" indent="-171450">
              <a:buFont typeface="Arial" panose="020B0604020202020204" pitchFamily="34" charset="0"/>
              <a:buChar char="•"/>
            </a:pPr>
            <a:r>
              <a:rPr lang="en-US" dirty="0"/>
              <a:t>(7) </a:t>
            </a:r>
            <a:r>
              <a:rPr lang="en-US" dirty="0" err="1"/>
              <a:t>Igreja</a:t>
            </a:r>
            <a:r>
              <a:rPr lang="en-US" dirty="0"/>
              <a:t> – </a:t>
            </a:r>
            <a:r>
              <a:rPr lang="en-US" dirty="0" err="1"/>
              <a:t>rezar</a:t>
            </a:r>
            <a:r>
              <a:rPr lang="en-US" dirty="0"/>
              <a:t>; </a:t>
            </a:r>
            <a:r>
              <a:rPr lang="en-US" dirty="0" err="1"/>
              <a:t>ir</a:t>
            </a:r>
            <a:r>
              <a:rPr lang="en-US" dirty="0"/>
              <a:t> </a:t>
            </a:r>
            <a:r>
              <a:rPr lang="en-US" dirty="0" err="1"/>
              <a:t>à</a:t>
            </a:r>
            <a:r>
              <a:rPr lang="en-US" dirty="0"/>
              <a:t> </a:t>
            </a:r>
            <a:r>
              <a:rPr lang="en-US" dirty="0" err="1"/>
              <a:t>missa</a:t>
            </a:r>
            <a:endParaRPr lang="en-US" dirty="0"/>
          </a:p>
          <a:p>
            <a:pPr marL="1085850" lvl="2" indent="-171450">
              <a:buFont typeface="Arial" panose="020B0604020202020204" pitchFamily="34" charset="0"/>
              <a:buChar char="•"/>
            </a:pPr>
            <a:r>
              <a:rPr lang="en-US" dirty="0"/>
              <a:t>(8) </a:t>
            </a:r>
            <a:r>
              <a:rPr lang="en-US" dirty="0" err="1"/>
              <a:t>Plantação</a:t>
            </a:r>
            <a:r>
              <a:rPr lang="en-US" dirty="0"/>
              <a:t> – cultivar </a:t>
            </a:r>
            <a:r>
              <a:rPr lang="en-US" dirty="0" err="1"/>
              <a:t>vegetais</a:t>
            </a:r>
            <a:r>
              <a:rPr lang="en-US" dirty="0"/>
              <a:t> </a:t>
            </a:r>
            <a:r>
              <a:rPr lang="en-US" dirty="0" err="1"/>
              <a:t>ou</a:t>
            </a:r>
            <a:r>
              <a:rPr lang="en-US" dirty="0"/>
              <a:t> </a:t>
            </a:r>
            <a:r>
              <a:rPr lang="en-US" dirty="0" err="1"/>
              <a:t>alimentos</a:t>
            </a:r>
            <a:endParaRPr lang="en-US" dirty="0"/>
          </a:p>
          <a:p>
            <a:pPr marL="1085850" lvl="2" indent="-171450">
              <a:buFont typeface="Arial" panose="020B0604020202020204" pitchFamily="34" charset="0"/>
              <a:buChar char="•"/>
            </a:pPr>
            <a:r>
              <a:rPr lang="en-US" dirty="0"/>
              <a:t>(9) </a:t>
            </a:r>
            <a:r>
              <a:rPr lang="en-US" dirty="0" err="1"/>
              <a:t>Escritório</a:t>
            </a:r>
            <a:r>
              <a:rPr lang="en-US" dirty="0"/>
              <a:t> de </a:t>
            </a:r>
            <a:r>
              <a:rPr lang="en-US" dirty="0" err="1"/>
              <a:t>Trabalho</a:t>
            </a:r>
            <a:r>
              <a:rPr lang="en-US" dirty="0"/>
              <a:t> – </a:t>
            </a:r>
            <a:r>
              <a:rPr lang="en-US" dirty="0" err="1"/>
              <a:t>trabalhar</a:t>
            </a:r>
            <a:r>
              <a:rPr lang="en-US" dirty="0"/>
              <a:t>! [</a:t>
            </a:r>
            <a:r>
              <a:rPr lang="en-US" dirty="0" err="1"/>
              <a:t>devendo</a:t>
            </a:r>
            <a:r>
              <a:rPr lang="en-US" dirty="0"/>
              <a:t> </a:t>
            </a:r>
            <a:r>
              <a:rPr lang="en-US" dirty="0" err="1"/>
              <a:t>modificar</a:t>
            </a:r>
            <a:r>
              <a:rPr lang="en-US" dirty="0"/>
              <a:t> a </a:t>
            </a:r>
            <a:r>
              <a:rPr lang="en-US" dirty="0" err="1"/>
              <a:t>foto</a:t>
            </a:r>
            <a:r>
              <a:rPr lang="en-US" dirty="0"/>
              <a:t> para </a:t>
            </a:r>
            <a:r>
              <a:rPr lang="en-US" dirty="0" err="1"/>
              <a:t>ser</a:t>
            </a:r>
            <a:r>
              <a:rPr lang="en-US" dirty="0"/>
              <a:t> </a:t>
            </a:r>
            <a:r>
              <a:rPr lang="en-US" dirty="0" err="1"/>
              <a:t>uma</a:t>
            </a:r>
            <a:r>
              <a:rPr lang="en-US" dirty="0"/>
              <a:t> </a:t>
            </a:r>
            <a:r>
              <a:rPr lang="en-US" dirty="0" err="1"/>
              <a:t>foto</a:t>
            </a:r>
            <a:r>
              <a:rPr lang="en-US" dirty="0"/>
              <a:t> do </a:t>
            </a:r>
            <a:r>
              <a:rPr lang="en-US" dirty="0" err="1"/>
              <a:t>escritório</a:t>
            </a:r>
            <a:r>
              <a:rPr lang="en-US" dirty="0"/>
              <a:t> da </a:t>
            </a:r>
            <a:r>
              <a:rPr lang="en-US" dirty="0" err="1"/>
              <a:t>organização</a:t>
            </a:r>
            <a:r>
              <a:rPr lang="en-US" dirty="0"/>
              <a:t>]</a:t>
            </a:r>
          </a:p>
          <a:p>
            <a:endParaRPr lang="en-US" dirty="0"/>
          </a:p>
          <a:p>
            <a:r>
              <a:rPr lang="en-US" b="1" dirty="0"/>
              <a:t>2. </a:t>
            </a:r>
            <a:r>
              <a:rPr lang="en-US" b="1" dirty="0" err="1"/>
              <a:t>Concluir</a:t>
            </a:r>
            <a:r>
              <a:rPr lang="en-US" b="1" dirty="0"/>
              <a:t> o </a:t>
            </a:r>
            <a:r>
              <a:rPr lang="en-US" b="1" dirty="0" err="1"/>
              <a:t>jogo</a:t>
            </a:r>
            <a:endParaRPr lang="en-US" b="1" dirty="0"/>
          </a:p>
          <a:p>
            <a:pPr marL="628650" lvl="1" indent="-171450">
              <a:buFont typeface="Arial" panose="020B0604020202020204" pitchFamily="34" charset="0"/>
              <a:buChar char="•"/>
            </a:pPr>
            <a:r>
              <a:rPr lang="en-US" sz="1200" kern="1200" dirty="0" err="1">
                <a:solidFill>
                  <a:schemeClr val="tx1"/>
                </a:solidFill>
                <a:effectLst/>
                <a:latin typeface="+mn-lt"/>
                <a:ea typeface="+mn-ea"/>
                <a:cs typeface="+mn-cs"/>
              </a:rPr>
              <a:t>Explicar</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cada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atividade</a:t>
            </a:r>
            <a:r>
              <a:rPr lang="en-US" sz="1200" kern="1200" dirty="0">
                <a:solidFill>
                  <a:schemeClr val="tx1"/>
                </a:solidFill>
                <a:effectLst/>
                <a:latin typeface="+mn-lt"/>
                <a:ea typeface="+mn-ea"/>
                <a:cs typeface="+mn-cs"/>
              </a:rPr>
              <a:t> tem o </a:t>
            </a:r>
            <a:r>
              <a:rPr lang="en-US" sz="1200" kern="1200" dirty="0" err="1">
                <a:solidFill>
                  <a:schemeClr val="tx1"/>
                </a:solidFill>
                <a:effectLst/>
                <a:latin typeface="+mn-lt"/>
                <a:ea typeface="+mn-ea"/>
                <a:cs typeface="+mn-cs"/>
              </a:rPr>
              <a:t>seu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ligar</a:t>
            </a:r>
            <a:r>
              <a:rPr lang="en-US" sz="1200" kern="1200" dirty="0">
                <a:solidFill>
                  <a:schemeClr val="tx1"/>
                </a:solidFill>
                <a:effectLst/>
                <a:latin typeface="+mn-lt"/>
                <a:ea typeface="+mn-ea"/>
                <a:cs typeface="+mn-cs"/>
              </a:rPr>
              <a:t>” e no </a:t>
            </a:r>
            <a:r>
              <a:rPr lang="en-US" sz="1200" kern="1200" dirty="0" err="1">
                <a:solidFill>
                  <a:schemeClr val="tx1"/>
                </a:solidFill>
                <a:effectLst/>
                <a:latin typeface="+mn-lt"/>
                <a:ea typeface="+mn-ea"/>
                <a:cs typeface="+mn-cs"/>
              </a:rPr>
              <a:t>escritório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aonde</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trabalha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atividade</a:t>
            </a:r>
            <a:r>
              <a:rPr lang="en-US" sz="1200" kern="1200" dirty="0">
                <a:solidFill>
                  <a:schemeClr val="tx1"/>
                </a:solidFill>
                <a:effectLst/>
                <a:latin typeface="+mn-lt"/>
                <a:ea typeface="+mn-ea"/>
                <a:cs typeface="+mn-cs"/>
              </a:rPr>
              <a:t> é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trabalhar</a:t>
            </a:r>
            <a:r>
              <a:rPr lang="en-US" sz="1200" kern="1200" dirty="0">
                <a:solidFill>
                  <a:schemeClr val="tx1"/>
                </a:solidFill>
                <a:effectLst/>
                <a:latin typeface="+mn-lt"/>
                <a:ea typeface="+mn-ea"/>
                <a:cs typeface="+mn-cs"/>
              </a:rPr>
              <a:t> – e não </a:t>
            </a:r>
            <a:r>
              <a:rPr lang="en-US" sz="1200" kern="1200" dirty="0" err="1">
                <a:solidFill>
                  <a:schemeClr val="tx1"/>
                </a:solidFill>
                <a:effectLst/>
                <a:latin typeface="+mn-lt"/>
                <a:ea typeface="+mn-ea"/>
                <a:cs typeface="+mn-cs"/>
              </a:rPr>
              <a:t>falar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coisas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natureza</a:t>
            </a:r>
            <a:r>
              <a:rPr lang="en-US" sz="1200" kern="1200" dirty="0">
                <a:solidFill>
                  <a:schemeClr val="tx1"/>
                </a:solidFill>
                <a:effectLst/>
                <a:latin typeface="+mn-lt"/>
                <a:ea typeface="+mn-ea"/>
                <a:cs typeface="+mn-cs"/>
              </a:rPr>
              <a:t> sexual, </a:t>
            </a:r>
            <a:r>
              <a:rPr lang="en-US" sz="1200" kern="1200" dirty="0" err="1">
                <a:solidFill>
                  <a:schemeClr val="tx1"/>
                </a:solidFill>
                <a:effectLst/>
                <a:latin typeface="+mn-lt"/>
                <a:ea typeface="+mn-ea"/>
                <a:cs typeface="+mn-cs"/>
              </a:rPr>
              <a:t>ver</a:t>
            </a:r>
            <a:r>
              <a:rPr lang="en-US" sz="1200" kern="1200" dirty="0">
                <a:solidFill>
                  <a:schemeClr val="tx1"/>
                </a:solidFill>
                <a:effectLst/>
                <a:latin typeface="+mn-lt"/>
                <a:ea typeface="+mn-ea"/>
                <a:cs typeface="+mn-cs"/>
              </a:rPr>
              <a:t> imagens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pornografia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tentar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conquistar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muitas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vezes</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colega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etc</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err="1">
                <a:solidFill>
                  <a:schemeClr val="tx1"/>
                </a:solidFill>
                <a:effectLst/>
                <a:latin typeface="+mn-lt"/>
                <a:ea typeface="+mn-ea"/>
                <a:cs typeface="+mn-cs"/>
              </a:rPr>
              <a:t>Espera</a:t>
            </a:r>
            <a:r>
              <a:rPr lang="en-US" sz="1200" kern="1200" dirty="0">
                <a:solidFill>
                  <a:schemeClr val="tx1"/>
                </a:solidFill>
                <a:effectLst/>
                <a:latin typeface="+mn-lt"/>
                <a:ea typeface="+mn-ea"/>
                <a:cs typeface="+mn-cs"/>
              </a:rPr>
              <a:t>-se que </a:t>
            </a:r>
            <a:r>
              <a:rPr lang="en-US" sz="1200" kern="1200" dirty="0" err="1">
                <a:solidFill>
                  <a:schemeClr val="tx1"/>
                </a:solidFill>
                <a:effectLst/>
                <a:latin typeface="+mn-lt"/>
                <a:ea typeface="+mn-ea"/>
                <a:cs typeface="+mn-cs"/>
              </a:rPr>
              <a:t>todos</a:t>
            </a:r>
            <a:r>
              <a:rPr lang="en-US" sz="1200" kern="1200" dirty="0">
                <a:solidFill>
                  <a:schemeClr val="tx1"/>
                </a:solidFill>
                <a:effectLst/>
                <a:latin typeface="+mn-lt"/>
                <a:ea typeface="+mn-ea"/>
                <a:cs typeface="+mn-cs"/>
              </a:rPr>
              <a:t> os </a:t>
            </a:r>
            <a:r>
              <a:rPr lang="en-US" sz="1200" kern="1200" dirty="0" err="1">
                <a:solidFill>
                  <a:schemeClr val="tx1"/>
                </a:solidFill>
                <a:effectLst/>
                <a:latin typeface="+mn-lt"/>
                <a:ea typeface="+mn-ea"/>
                <a:cs typeface="+mn-cs"/>
              </a:rPr>
              <a:t>participantes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acertaram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todas</a:t>
            </a:r>
            <a:r>
              <a:rPr lang="en-US" sz="1200" kern="1200" dirty="0">
                <a:solidFill>
                  <a:schemeClr val="tx1"/>
                </a:solidFill>
                <a:effectLst/>
                <a:latin typeface="+mn-lt"/>
                <a:ea typeface="+mn-ea"/>
                <a:cs typeface="+mn-cs"/>
              </a:rPr>
              <a:t> as </a:t>
            </a:r>
            <a:r>
              <a:rPr lang="en-US" sz="1200" kern="1200" dirty="0" err="1">
                <a:solidFill>
                  <a:schemeClr val="tx1"/>
                </a:solidFill>
                <a:effectLst/>
                <a:latin typeface="+mn-lt"/>
                <a:ea typeface="+mn-ea"/>
                <a:cs typeface="+mn-cs"/>
              </a:rPr>
              <a:t>respostas</a:t>
            </a:r>
            <a:r>
              <a:rPr lang="en-US" sz="1200" kern="1200" dirty="0">
                <a:solidFill>
                  <a:schemeClr val="tx1"/>
                </a:solidFill>
                <a:effectLst/>
                <a:latin typeface="+mn-lt"/>
                <a:ea typeface="+mn-ea"/>
                <a:cs typeface="+mn-cs"/>
              </a:rPr>
              <a:t> – e </a:t>
            </a:r>
            <a:r>
              <a:rPr lang="en-US" sz="1200" kern="1200" dirty="0" err="1">
                <a:solidFill>
                  <a:schemeClr val="tx1"/>
                </a:solidFill>
                <a:effectLst/>
                <a:latin typeface="+mn-lt"/>
                <a:ea typeface="+mn-ea"/>
                <a:cs typeface="+mn-cs"/>
              </a:rPr>
              <a:t>assim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considerar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vencedores</a:t>
            </a:r>
            <a:r>
              <a:rPr lang="en-US" sz="1200" kern="1200" dirty="0">
                <a:solidFill>
                  <a:schemeClr val="tx1"/>
                </a:solidFill>
                <a:effectLst/>
                <a:latin typeface="+mn-lt"/>
                <a:ea typeface="+mn-ea"/>
                <a:cs typeface="+mn-cs"/>
              </a:rPr>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33</a:t>
            </a:fld>
            <a:endParaRPr lang="en-US"/>
          </a:p>
        </p:txBody>
      </p:sp>
    </p:spTree>
    <p:extLst>
      <p:ext uri="{BB962C8B-B14F-4D97-AF65-F5344CB8AC3E}">
        <p14:creationId xmlns:p14="http://schemas.microsoft.com/office/powerpoint/2010/main" val="3376600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10 min.</a:t>
            </a:r>
            <a:endParaRPr lang="en-GB" sz="1200" kern="1200" dirty="0">
              <a:solidFill>
                <a:schemeClr val="tx1"/>
              </a:solidFill>
              <a:effectLst/>
              <a:latin typeface="+mn-lt"/>
              <a:ea typeface="+mn-ea"/>
              <a:cs typeface="+mn-cs"/>
            </a:endParaRPr>
          </a:p>
          <a:p>
            <a:endParaRPr lang="en-US" sz="12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pt-BR" sz="1200" b="1" dirty="0"/>
              <a:t>Reproduza o vídeo clicando no link no </a:t>
            </a:r>
            <a:r>
              <a:rPr lang="pt-BR" sz="1200" b="1" dirty="0" err="1"/>
              <a:t>ecrã</a:t>
            </a:r>
            <a:endParaRPr lang="pt-BR" sz="1200" b="1" dirty="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228600" indent="-228600">
              <a:buFont typeface="+mj-lt"/>
              <a:buAutoNum type="arabicPeriod"/>
              <a:defRPr/>
            </a:pPr>
            <a:r>
              <a:rPr lang="pt-BR" sz="1200" b="1" dirty="0"/>
              <a:t>Permita aos participantes um momento ou dois para reagirem ao vídeo que acabaram de ver</a:t>
            </a:r>
          </a:p>
          <a:p>
            <a:pPr marL="685800" lvl="1" indent="-228600">
              <a:buFont typeface="Arial" panose="020B0604020202020204" pitchFamily="34" charset="0"/>
              <a:buChar char="•"/>
              <a:defRPr/>
            </a:pPr>
            <a:r>
              <a:rPr lang="pt-BR" sz="1200" b="0" dirty="0"/>
              <a:t>No final do vídeo, dê tempo aos participantes para discutirem cada cena, certificando-se de que percebem que a segunda metade mostra alguém a usar o seu poder para parar a EAS e a AS</a:t>
            </a:r>
          </a:p>
          <a:p>
            <a:pPr marL="685800" lvl="1" indent="-228600">
              <a:buFont typeface="Arial" panose="020B0604020202020204" pitchFamily="34" charset="0"/>
              <a:buChar char="•"/>
              <a:defRPr/>
            </a:pPr>
            <a:r>
              <a:rPr lang="pt-PT" sz="1200" kern="1200" dirty="0">
                <a:solidFill>
                  <a:schemeClr val="tx1"/>
                </a:solidFill>
                <a:effectLst/>
                <a:latin typeface="+mn-lt"/>
                <a:ea typeface="+mn-ea"/>
                <a:cs typeface="+mn-cs"/>
              </a:rPr>
              <a:t>Introduzir a importância de se desenvolver mecanismos institucionais de denúncia, da fiscalização mútua pelos funcionários da organização e da efetiva denúncia quando do conhecimento de má conduta sexual por parte de funcionários. Esse vídeo já contextualiza a Sessão 9, voltada para conhecer os mecanismos de denúncia e os procedimentos</a:t>
            </a:r>
            <a:endParaRPr lang="en-GB" sz="1200" b="0" kern="1200" dirty="0">
              <a:solidFill>
                <a:schemeClr val="tx1"/>
              </a:solidFill>
              <a:effectLst/>
              <a:latin typeface="+mn-lt"/>
              <a:ea typeface="+mn-ea"/>
              <a:cs typeface="+mn-cs"/>
            </a:endParaRPr>
          </a:p>
          <a:p>
            <a:pPr marL="685800" lvl="1" indent="-228600">
              <a:buFont typeface="Arial" panose="020B0604020202020204" pitchFamily="34" charset="0"/>
              <a:buChar char="•"/>
              <a:defRPr/>
            </a:pPr>
            <a:r>
              <a:rPr lang="en-GB" sz="1200" b="0" kern="1200" dirty="0" err="1">
                <a:solidFill>
                  <a:schemeClr val="tx1"/>
                </a:solidFill>
                <a:effectLst/>
                <a:latin typeface="+mn-lt"/>
                <a:ea typeface="+mn-ea"/>
                <a:cs typeface="+mn-cs"/>
              </a:rPr>
              <a:t>Perguntar</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aos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participantes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qual</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pensa</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ser</a:t>
            </a:r>
            <a:r>
              <a:rPr lang="en-GB" sz="1200" b="0" kern="1200" dirty="0">
                <a:solidFill>
                  <a:schemeClr val="tx1"/>
                </a:solidFill>
                <a:effectLst/>
                <a:latin typeface="+mn-lt"/>
                <a:ea typeface="+mn-ea"/>
                <a:cs typeface="+mn-cs"/>
              </a:rPr>
              <a:t> a </a:t>
            </a:r>
            <a:r>
              <a:rPr lang="en-GB" sz="1200" b="0" kern="1200" dirty="0" err="1">
                <a:solidFill>
                  <a:schemeClr val="tx1"/>
                </a:solidFill>
                <a:effectLst/>
                <a:latin typeface="+mn-lt"/>
                <a:ea typeface="+mn-ea"/>
                <a:cs typeface="+mn-cs"/>
              </a:rPr>
              <a:t>consequeência</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ou</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impacto</a:t>
            </a:r>
            <a:r>
              <a:rPr lang="en-GB" sz="1200" b="0" kern="1200" dirty="0">
                <a:solidFill>
                  <a:schemeClr val="tx1"/>
                </a:solidFill>
                <a:effectLst/>
                <a:latin typeface="+mn-lt"/>
                <a:ea typeface="+mn-ea"/>
                <a:cs typeface="+mn-cs"/>
              </a:rPr>
              <a:t> para as </a:t>
            </a:r>
            <a:r>
              <a:rPr lang="en-GB" sz="1200" b="0" kern="1200" dirty="0" err="1">
                <a:solidFill>
                  <a:schemeClr val="tx1"/>
                </a:solidFill>
                <a:effectLst/>
                <a:latin typeface="+mn-lt"/>
                <a:ea typeface="+mn-ea"/>
                <a:cs typeface="+mn-cs"/>
              </a:rPr>
              <a:t>vítimas</a:t>
            </a:r>
            <a:r>
              <a:rPr lang="en-GB" sz="1200" b="0" kern="1200" dirty="0">
                <a:solidFill>
                  <a:schemeClr val="tx1"/>
                </a:solidFill>
                <a:effectLst/>
                <a:latin typeface="+mn-lt"/>
                <a:ea typeface="+mn-ea"/>
                <a:cs typeface="+mn-cs"/>
              </a:rPr>
              <a:t>.</a:t>
            </a:r>
          </a:p>
          <a:p>
            <a:pPr marL="685800" lvl="1" indent="-228600">
              <a:buFont typeface="Arial" panose="020B0604020202020204" pitchFamily="34" charset="0"/>
              <a:buChar char="•"/>
              <a:defRPr/>
            </a:pPr>
            <a:endParaRPr lang="en-GB" sz="1200" b="0" kern="1200" dirty="0">
              <a:solidFill>
                <a:schemeClr val="tx1"/>
              </a:solidFill>
              <a:effectLst/>
              <a:latin typeface="+mn-lt"/>
              <a:ea typeface="+mn-ea"/>
              <a:cs typeface="+mn-cs"/>
            </a:endParaRPr>
          </a:p>
          <a:p>
            <a:pPr marL="0" lvl="0" indent="0">
              <a:buFont typeface="Arial" panose="020B0604020202020204" pitchFamily="34" charset="0"/>
              <a:buNone/>
              <a:defRPr/>
            </a:pPr>
            <a:r>
              <a:rPr lang="en-GB" sz="1200" b="1" u="sng" kern="1200" dirty="0" err="1">
                <a:solidFill>
                  <a:schemeClr val="tx1"/>
                </a:solidFill>
                <a:effectLst/>
                <a:latin typeface="+mn-lt"/>
                <a:ea typeface="+mn-ea"/>
                <a:cs typeface="+mn-cs"/>
              </a:rPr>
              <a:t>Impactos</a:t>
            </a:r>
            <a:r>
              <a:rPr lang="en-GB" sz="1200" b="1" u="sng" kern="1200" dirty="0">
                <a:solidFill>
                  <a:schemeClr val="tx1"/>
                </a:solidFill>
                <a:effectLst/>
                <a:latin typeface="+mn-lt"/>
                <a:ea typeface="+mn-ea"/>
                <a:cs typeface="+mn-cs"/>
              </a:rPr>
              <a:t> para as </a:t>
            </a:r>
            <a:r>
              <a:rPr lang="en-GB" sz="1200" b="1" u="sng" kern="1200" dirty="0" err="1">
                <a:solidFill>
                  <a:schemeClr val="tx1"/>
                </a:solidFill>
                <a:effectLst/>
                <a:latin typeface="+mn-lt"/>
                <a:ea typeface="+mn-ea"/>
                <a:cs typeface="+mn-cs"/>
              </a:rPr>
              <a:t>Vítimas</a:t>
            </a:r>
            <a:endParaRPr lang="en-GB"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PT" sz="1200" b="0" kern="1200" dirty="0">
                <a:solidFill>
                  <a:schemeClr val="tx1"/>
                </a:solidFill>
                <a:effectLst/>
                <a:latin typeface="+mn-lt"/>
                <a:ea typeface="+mn-ea"/>
                <a:cs typeface="+mn-cs"/>
              </a:rPr>
              <a:t>A vítima é a pessoa mais </a:t>
            </a:r>
            <a:r>
              <a:rPr lang="pt-PT" sz="1200" b="0" kern="1200" dirty="0" err="1">
                <a:solidFill>
                  <a:schemeClr val="tx1"/>
                </a:solidFill>
                <a:effectLst/>
                <a:latin typeface="+mn-lt"/>
                <a:ea typeface="+mn-ea"/>
                <a:cs typeface="+mn-cs"/>
              </a:rPr>
              <a:t>afectada</a:t>
            </a:r>
            <a:r>
              <a:rPr lang="pt-PT" sz="1200" b="0" kern="1200" dirty="0">
                <a:solidFill>
                  <a:schemeClr val="tx1"/>
                </a:solidFill>
                <a:effectLst/>
                <a:latin typeface="+mn-lt"/>
                <a:ea typeface="+mn-ea"/>
                <a:cs typeface="+mn-cs"/>
              </a:rPr>
              <a:t> pela má conduta, mas familiares próximos, colegas e testemunhas podem, também, ser profundamente </a:t>
            </a:r>
            <a:r>
              <a:rPr lang="pt-PT" sz="1200" b="0" kern="1200" dirty="0" err="1">
                <a:solidFill>
                  <a:schemeClr val="tx1"/>
                </a:solidFill>
                <a:effectLst/>
                <a:latin typeface="+mn-lt"/>
                <a:ea typeface="+mn-ea"/>
                <a:cs typeface="+mn-cs"/>
              </a:rPr>
              <a:t>afectados</a:t>
            </a:r>
            <a:r>
              <a:rPr lang="pt-PT" sz="1200" b="0" kern="1200" dirty="0">
                <a:solidFill>
                  <a:schemeClr val="tx1"/>
                </a:solidFill>
                <a:effectLst/>
                <a:latin typeface="+mn-lt"/>
                <a:ea typeface="+mn-ea"/>
                <a:cs typeface="+mn-cs"/>
              </a:rPr>
              <a:t>.</a:t>
            </a:r>
            <a:endParaRPr lang="pt-BR" sz="1200" b="0" dirty="0"/>
          </a:p>
          <a:p>
            <a:pPr lvl="0"/>
            <a:r>
              <a:rPr lang="pt-PT" sz="1200" b="1" kern="1200" dirty="0">
                <a:solidFill>
                  <a:schemeClr val="tx1"/>
                </a:solidFill>
                <a:effectLst/>
                <a:latin typeface="+mn-lt"/>
                <a:ea typeface="+mn-ea"/>
                <a:cs typeface="+mn-cs"/>
              </a:rPr>
              <a:t>Danos visíveis que podem ser infligidos às vítimas de má conduta sexual.</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Estes incluem danos físicos e sociais visíveis para outras pessoas.</a:t>
            </a:r>
            <a:endParaRPr lang="en-GB" sz="1200" b="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Dor, lesão física, cicatrizes</a:t>
            </a:r>
            <a:endParaRPr lang="en-GB" sz="1200" b="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Gravidez, infertilidade, </a:t>
            </a:r>
            <a:r>
              <a:rPr lang="pt-PT" sz="1200" b="0" kern="1200" dirty="0" err="1">
                <a:solidFill>
                  <a:schemeClr val="tx1"/>
                </a:solidFill>
                <a:effectLst/>
                <a:latin typeface="+mn-lt"/>
                <a:ea typeface="+mn-ea"/>
                <a:cs typeface="+mn-cs"/>
              </a:rPr>
              <a:t>ITSs</a:t>
            </a:r>
            <a:r>
              <a:rPr lang="pt-PT" sz="1200" b="0" kern="1200" dirty="0">
                <a:solidFill>
                  <a:schemeClr val="tx1"/>
                </a:solidFill>
                <a:effectLst/>
                <a:latin typeface="+mn-lt"/>
                <a:ea typeface="+mn-ea"/>
                <a:cs typeface="+mn-cs"/>
              </a:rPr>
              <a:t>, HIV/SIDA</a:t>
            </a:r>
            <a:endParaRPr lang="en-GB" sz="1200" b="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Danos à reputação, perda de emprego</a:t>
            </a:r>
            <a:endParaRPr lang="en-GB" sz="1200" b="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Rejeição social, estigmatização</a:t>
            </a:r>
            <a:endParaRPr lang="en-GB" sz="1200" b="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Etc.</a:t>
            </a:r>
            <a:endParaRPr lang="en-GB" sz="1200" b="0" kern="1200" dirty="0">
              <a:solidFill>
                <a:schemeClr val="tx1"/>
              </a:solidFill>
              <a:effectLst/>
              <a:latin typeface="+mn-lt"/>
              <a:ea typeface="+mn-ea"/>
              <a:cs typeface="+mn-cs"/>
            </a:endParaRPr>
          </a:p>
          <a:p>
            <a:pPr lvl="0"/>
            <a:endParaRPr lang="pt-PT" sz="1200" b="1" kern="1200" dirty="0">
              <a:solidFill>
                <a:schemeClr val="tx1"/>
              </a:solidFill>
              <a:effectLst/>
              <a:latin typeface="+mn-lt"/>
              <a:ea typeface="+mn-ea"/>
              <a:cs typeface="+mn-cs"/>
            </a:endParaRPr>
          </a:p>
          <a:p>
            <a:pPr lvl="0"/>
            <a:r>
              <a:rPr lang="pt-PT" sz="1200" b="1" kern="1200" dirty="0">
                <a:solidFill>
                  <a:schemeClr val="tx1"/>
                </a:solidFill>
                <a:effectLst/>
                <a:latin typeface="+mn-lt"/>
                <a:ea typeface="+mn-ea"/>
                <a:cs typeface="+mn-cs"/>
              </a:rPr>
              <a:t>As vítimas sofrem, também, um conjunto de danos invisíveis.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Muito do sofrimento é dano psicológico ou emocional que pode ser visível ou não para as outras pessoas.</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Os danos invisíveis podem, também, manifestar-se de forma visível.</a:t>
            </a:r>
            <a:endParaRPr lang="en-GB" sz="1200" b="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Sentimento de vergonha, culpa, </a:t>
            </a:r>
            <a:r>
              <a:rPr lang="pt-PT" sz="1200" b="0" kern="1200" dirty="0" err="1">
                <a:solidFill>
                  <a:schemeClr val="tx1"/>
                </a:solidFill>
                <a:effectLst/>
                <a:latin typeface="+mn-lt"/>
                <a:ea typeface="+mn-ea"/>
                <a:cs typeface="+mn-cs"/>
              </a:rPr>
              <a:t>autoculpabilização</a:t>
            </a:r>
            <a:endParaRPr lang="en-GB" sz="1200" b="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Sentimento de isolamento ou de rejeição</a:t>
            </a:r>
            <a:endParaRPr lang="en-GB" sz="1200" b="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Medo, incerteza, ansiedade, angústia</a:t>
            </a:r>
            <a:endParaRPr lang="en-GB" sz="1200" b="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Confusão, depressão, raiva</a:t>
            </a:r>
            <a:endParaRPr lang="en-GB" sz="1200" b="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Sentimento de desconfiança em relação às outras pessoas</a:t>
            </a:r>
            <a:endParaRPr lang="en-GB" sz="1200" b="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Etc.</a:t>
            </a:r>
            <a:endParaRPr lang="en-GB" sz="1200" b="0" kern="1200" dirty="0">
              <a:solidFill>
                <a:schemeClr val="tx1"/>
              </a:solidFill>
              <a:effectLst/>
              <a:latin typeface="+mn-lt"/>
              <a:ea typeface="+mn-ea"/>
              <a:cs typeface="+mn-cs"/>
            </a:endParaRPr>
          </a:p>
          <a:p>
            <a:pPr lvl="0"/>
            <a:endParaRPr lang="pt-PT" sz="1200" b="1" kern="1200" dirty="0">
              <a:solidFill>
                <a:schemeClr val="tx1"/>
              </a:solidFill>
              <a:effectLst/>
              <a:latin typeface="+mn-lt"/>
              <a:ea typeface="+mn-ea"/>
              <a:cs typeface="+mn-cs"/>
            </a:endParaRPr>
          </a:p>
          <a:p>
            <a:pPr lvl="0"/>
            <a:r>
              <a:rPr lang="pt-PT" sz="1200" b="1" kern="1200" dirty="0">
                <a:solidFill>
                  <a:schemeClr val="tx1"/>
                </a:solidFill>
                <a:effectLst/>
                <a:latin typeface="+mn-lt"/>
                <a:ea typeface="+mn-ea"/>
                <a:cs typeface="+mn-cs"/>
              </a:rPr>
              <a:t>Destaque as seguintes mensagens chave: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Estes impactos na vítima foram observados em todas as situações de má conduta sexual, incluindo as de assédio sexual.</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As vítimas podem sofrer impactos diferentes e reagir de forma diferente à experiência de má conduta sexual; não existe impacto "padrão" ou reação à má conduta sexual.</a:t>
            </a:r>
            <a:endParaRPr lang="en-GB"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34</a:t>
            </a:fld>
            <a:endParaRPr lang="en-US"/>
          </a:p>
        </p:txBody>
      </p:sp>
    </p:spTree>
    <p:extLst>
      <p:ext uri="{BB962C8B-B14F-4D97-AF65-F5344CB8AC3E}">
        <p14:creationId xmlns:p14="http://schemas.microsoft.com/office/powerpoint/2010/main" val="2697485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D64397F9-536F-F542-8C19-0E19425C05AC}" type="slidenum">
              <a:rPr lang="en-US" smtClean="0"/>
              <a:t>35</a:t>
            </a:fld>
            <a:endParaRPr lang="en-US"/>
          </a:p>
        </p:txBody>
      </p:sp>
    </p:spTree>
    <p:extLst>
      <p:ext uri="{BB962C8B-B14F-4D97-AF65-F5344CB8AC3E}">
        <p14:creationId xmlns:p14="http://schemas.microsoft.com/office/powerpoint/2010/main" val="381271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10 min.</a:t>
            </a:r>
            <a:endParaRPr lang="en-GB" sz="1200" kern="1200" dirty="0">
              <a:solidFill>
                <a:schemeClr val="tx1"/>
              </a:solidFill>
              <a:effectLst/>
              <a:latin typeface="+mn-lt"/>
              <a:ea typeface="+mn-ea"/>
              <a:cs typeface="+mn-cs"/>
            </a:endParaRPr>
          </a:p>
          <a:p>
            <a:endParaRPr lang="en-US" sz="1200" dirty="0"/>
          </a:p>
          <a:p>
            <a:r>
              <a:rPr lang="en-US" sz="1200" dirty="0"/>
              <a:t>[</a:t>
            </a:r>
            <a:r>
              <a:rPr lang="en-US" sz="1200" dirty="0" err="1"/>
              <a:t>Adicionar</a:t>
            </a:r>
            <a:r>
              <a:rPr lang="en-US" sz="1200" dirty="0"/>
              <a:t> </a:t>
            </a:r>
            <a:r>
              <a:rPr lang="en-US" sz="1200" dirty="0" err="1"/>
              <a:t>informação</a:t>
            </a:r>
            <a:r>
              <a:rPr lang="en-US" sz="1200" dirty="0"/>
              <a:t> </a:t>
            </a:r>
            <a:r>
              <a:rPr lang="en-US" sz="1200" dirty="0" err="1"/>
              <a:t>sobre</a:t>
            </a:r>
            <a:r>
              <a:rPr lang="en-US" sz="1200" dirty="0"/>
              <a:t> </a:t>
            </a:r>
            <a:r>
              <a:rPr lang="en-US" sz="1200" dirty="0" err="1"/>
              <a:t>como</a:t>
            </a:r>
            <a:r>
              <a:rPr lang="en-US" sz="1200" dirty="0"/>
              <a:t> </a:t>
            </a:r>
            <a:r>
              <a:rPr lang="en-US" sz="1200" dirty="0" err="1"/>
              <a:t>denunciar</a:t>
            </a:r>
            <a:r>
              <a:rPr lang="en-US" sz="1200" dirty="0"/>
              <a:t> EAAS </a:t>
            </a:r>
            <a:r>
              <a:rPr lang="en-US" sz="1200" dirty="0" err="1"/>
              <a:t>na</a:t>
            </a:r>
            <a:r>
              <a:rPr lang="en-US" sz="1200" dirty="0"/>
              <a:t> </a:t>
            </a:r>
            <a:r>
              <a:rPr lang="en-US" sz="1200" dirty="0" err="1"/>
              <a:t>organização</a:t>
            </a:r>
            <a:r>
              <a:rPr lang="en-US" sz="1200" dirty="0"/>
              <a:t>]</a:t>
            </a:r>
          </a:p>
          <a:p>
            <a:endParaRPr lang="en-US" sz="1200" dirty="0"/>
          </a:p>
        </p:txBody>
      </p:sp>
      <p:sp>
        <p:nvSpPr>
          <p:cNvPr id="4" name="Slide Number Placeholder 3"/>
          <p:cNvSpPr>
            <a:spLocks noGrp="1"/>
          </p:cNvSpPr>
          <p:nvPr>
            <p:ph type="sldNum" sz="quarter" idx="5"/>
          </p:nvPr>
        </p:nvSpPr>
        <p:spPr/>
        <p:txBody>
          <a:bodyPr/>
          <a:lstStyle/>
          <a:p>
            <a:fld id="{D64397F9-536F-F542-8C19-0E19425C05AC}" type="slidenum">
              <a:rPr lang="en-US" smtClean="0"/>
              <a:t>36</a:t>
            </a:fld>
            <a:endParaRPr lang="en-US"/>
          </a:p>
        </p:txBody>
      </p:sp>
    </p:spTree>
    <p:extLst>
      <p:ext uri="{BB962C8B-B14F-4D97-AF65-F5344CB8AC3E}">
        <p14:creationId xmlns:p14="http://schemas.microsoft.com/office/powerpoint/2010/main" val="3067303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b="0" kern="1200" dirty="0">
                <a:solidFill>
                  <a:schemeClr val="tx1"/>
                </a:solidFill>
                <a:effectLst/>
                <a:latin typeface="+mn-lt"/>
                <a:ea typeface="+mn-ea"/>
                <a:cs typeface="+mn-cs"/>
              </a:rPr>
              <a:t>Duração: 20 min.</a:t>
            </a:r>
            <a:endParaRPr lang="en-GB" sz="1200" b="0" kern="1200" dirty="0">
              <a:solidFill>
                <a:schemeClr val="tx1"/>
              </a:solidFill>
              <a:effectLst/>
              <a:latin typeface="+mn-lt"/>
              <a:ea typeface="+mn-ea"/>
              <a:cs typeface="+mn-cs"/>
            </a:endParaRPr>
          </a:p>
          <a:p>
            <a:pPr lvl="0"/>
            <a:endParaRPr lang="pt-PT" sz="1200" b="1" kern="1200" dirty="0">
              <a:solidFill>
                <a:schemeClr val="tx1"/>
              </a:solidFill>
              <a:effectLst/>
              <a:latin typeface="+mn-lt"/>
              <a:ea typeface="+mn-ea"/>
              <a:cs typeface="+mn-cs"/>
            </a:endParaRPr>
          </a:p>
          <a:p>
            <a:pPr lvl="0"/>
            <a:r>
              <a:rPr lang="pt-PT" sz="1200" b="1" kern="1200" dirty="0">
                <a:solidFill>
                  <a:schemeClr val="tx1"/>
                </a:solidFill>
                <a:effectLst/>
                <a:latin typeface="+mn-lt"/>
                <a:ea typeface="+mn-ea"/>
                <a:cs typeface="+mn-cs"/>
              </a:rPr>
              <a:t>1. Pergunte aos participantes porquê que consideram que a má conduta sexual (incluindo EAS e SH) é </a:t>
            </a:r>
            <a:r>
              <a:rPr lang="pt-PT" sz="1200" b="1" kern="1200" dirty="0" err="1">
                <a:solidFill>
                  <a:schemeClr val="tx1"/>
                </a:solidFill>
                <a:effectLst/>
                <a:latin typeface="+mn-lt"/>
                <a:ea typeface="+mn-ea"/>
                <a:cs typeface="+mn-cs"/>
              </a:rPr>
              <a:t>subdenunciada</a:t>
            </a:r>
            <a:r>
              <a:rPr lang="pt-PT" sz="1200" b="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Permita que os participantes respondam.</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Explique que irão realizar uma actividade para tentar quebrar estas barreiras à denúncia.</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Divida os participantes em grupos por departamento/escritórios da organização. Alguns grupos irão debater as barreiras enfrentadas por </a:t>
            </a:r>
            <a:r>
              <a:rPr lang="pt-PT" sz="1200" b="1" u="sng" kern="1200" dirty="0">
                <a:solidFill>
                  <a:schemeClr val="tx1"/>
                </a:solidFill>
                <a:effectLst/>
                <a:latin typeface="+mn-lt"/>
                <a:ea typeface="+mn-ea"/>
                <a:cs typeface="+mn-cs"/>
              </a:rPr>
              <a:t>beneficiários-vítimas de EAAS</a:t>
            </a:r>
            <a:r>
              <a:rPr lang="pt-PT" sz="1200" b="0" kern="1200" dirty="0">
                <a:solidFill>
                  <a:schemeClr val="tx1"/>
                </a:solidFill>
                <a:effectLst/>
                <a:latin typeface="+mn-lt"/>
                <a:ea typeface="+mn-ea"/>
                <a:cs typeface="+mn-cs"/>
              </a:rPr>
              <a:t> e as soluções que podem ser dadas pela organização e as outras irão debater as barreiras enfrentadas pelos </a:t>
            </a:r>
            <a:r>
              <a:rPr lang="pt-PT" sz="1200" b="1" u="sng" kern="1200" dirty="0">
                <a:solidFill>
                  <a:schemeClr val="tx1"/>
                </a:solidFill>
                <a:effectLst/>
                <a:latin typeface="+mn-lt"/>
                <a:ea typeface="+mn-ea"/>
                <a:cs typeface="+mn-cs"/>
              </a:rPr>
              <a:t>próprios funcionários (como potencial denunciante como testemunha ou tendo conhecimento/suspeita da EAAS) </a:t>
            </a:r>
            <a:r>
              <a:rPr lang="pt-PT" sz="1200" b="0" kern="1200" dirty="0">
                <a:solidFill>
                  <a:schemeClr val="tx1"/>
                </a:solidFill>
                <a:effectLst/>
                <a:latin typeface="+mn-lt"/>
                <a:ea typeface="+mn-ea"/>
                <a:cs typeface="+mn-cs"/>
              </a:rPr>
              <a:t>e as soluções que podem ser dadas pela organização.</a:t>
            </a:r>
            <a:endParaRPr lang="en-GB" sz="1200" b="0" kern="1200" dirty="0">
              <a:solidFill>
                <a:schemeClr val="tx1"/>
              </a:solidFill>
              <a:effectLst/>
              <a:latin typeface="+mn-lt"/>
              <a:ea typeface="+mn-ea"/>
              <a:cs typeface="+mn-cs"/>
            </a:endParaRPr>
          </a:p>
          <a:p>
            <a:pPr lvl="0"/>
            <a:endParaRPr lang="pt-PT" sz="1200" b="1" kern="1200" dirty="0">
              <a:solidFill>
                <a:schemeClr val="tx1"/>
              </a:solidFill>
              <a:effectLst/>
              <a:latin typeface="+mn-lt"/>
              <a:ea typeface="+mn-ea"/>
              <a:cs typeface="+mn-cs"/>
            </a:endParaRPr>
          </a:p>
          <a:p>
            <a:pPr lvl="0"/>
            <a:r>
              <a:rPr lang="pt-PT" sz="1200" b="1" kern="1200" dirty="0">
                <a:solidFill>
                  <a:schemeClr val="tx1"/>
                </a:solidFill>
                <a:effectLst/>
                <a:latin typeface="+mn-lt"/>
                <a:ea typeface="+mn-ea"/>
                <a:cs typeface="+mn-cs"/>
              </a:rPr>
              <a:t>2. Distribua aos grupos o seguinte: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Um conjunto Blocos de Barreira </a:t>
            </a:r>
            <a:r>
              <a:rPr lang="en-US" sz="1200" b="0" kern="1200" dirty="0">
                <a:solidFill>
                  <a:schemeClr val="tx1"/>
                </a:solidFill>
                <a:effectLst/>
                <a:latin typeface="+mn-lt"/>
                <a:ea typeface="+mn-ea"/>
                <a:cs typeface="+mn-cs"/>
              </a:rPr>
              <a:t>para </a:t>
            </a:r>
            <a:r>
              <a:rPr lang="en-US" sz="1200" b="0" kern="1200" dirty="0" err="1">
                <a:solidFill>
                  <a:schemeClr val="tx1"/>
                </a:solidFill>
                <a:effectLst/>
                <a:latin typeface="+mn-lt"/>
                <a:ea typeface="+mn-ea"/>
                <a:cs typeface="+mn-cs"/>
              </a:rPr>
              <a:t>cada</a:t>
            </a:r>
            <a:r>
              <a:rPr lang="en-US" sz="1200" b="0" kern="1200" dirty="0">
                <a:solidFill>
                  <a:schemeClr val="tx1"/>
                </a:solidFill>
                <a:effectLst/>
                <a:latin typeface="+mn-lt"/>
                <a:ea typeface="+mn-ea"/>
                <a:cs typeface="+mn-cs"/>
              </a:rPr>
              <a:t> grupo</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Marcador/Caneta</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err="1">
                <a:solidFill>
                  <a:schemeClr val="tx1"/>
                </a:solidFill>
                <a:effectLst/>
                <a:latin typeface="+mn-lt"/>
                <a:ea typeface="+mn-ea"/>
                <a:cs typeface="+mn-cs"/>
              </a:rPr>
              <a:t>Figuras</a:t>
            </a:r>
            <a:r>
              <a:rPr lang="en-US" sz="1200" b="0" kern="1200" dirty="0">
                <a:solidFill>
                  <a:schemeClr val="tx1"/>
                </a:solidFill>
                <a:effectLst/>
                <a:latin typeface="+mn-lt"/>
                <a:ea typeface="+mn-ea"/>
                <a:cs typeface="+mn-cs"/>
              </a:rPr>
              <a:t> dos </a:t>
            </a:r>
            <a:r>
              <a:rPr lang="en-US" sz="1200" b="0" kern="1200" dirty="0" err="1">
                <a:solidFill>
                  <a:schemeClr val="tx1"/>
                </a:solidFill>
                <a:effectLst/>
                <a:latin typeface="+mn-lt"/>
                <a:ea typeface="+mn-ea"/>
                <a:cs typeface="+mn-cs"/>
              </a:rPr>
              <a:t>Martelos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já</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cortadas</a:t>
            </a:r>
            <a:r>
              <a:rPr lang="en-US" sz="1200" b="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b="0" kern="1200" dirty="0" err="1">
                <a:solidFill>
                  <a:schemeClr val="tx1"/>
                </a:solidFill>
                <a:effectLst/>
                <a:latin typeface="+mn-lt"/>
                <a:ea typeface="+mn-ea"/>
                <a:cs typeface="+mn-cs"/>
              </a:rPr>
              <a:t>Fita</a:t>
            </a:r>
            <a:r>
              <a:rPr lang="en-US" sz="1200" b="0" kern="1200" dirty="0">
                <a:solidFill>
                  <a:schemeClr val="tx1"/>
                </a:solidFill>
                <a:effectLst/>
                <a:latin typeface="+mn-lt"/>
                <a:ea typeface="+mn-ea"/>
                <a:cs typeface="+mn-cs"/>
              </a:rPr>
              <a:t> cola</a:t>
            </a:r>
            <a:endParaRPr lang="en-GB" sz="1200" b="0" kern="1200" dirty="0">
              <a:solidFill>
                <a:schemeClr val="tx1"/>
              </a:solidFill>
              <a:effectLst/>
              <a:latin typeface="+mn-lt"/>
              <a:ea typeface="+mn-ea"/>
              <a:cs typeface="+mn-cs"/>
            </a:endParaRPr>
          </a:p>
          <a:p>
            <a:pPr lvl="0"/>
            <a:endParaRPr lang="pt-PT" sz="1200" b="1" kern="1200" dirty="0">
              <a:solidFill>
                <a:schemeClr val="tx1"/>
              </a:solidFill>
              <a:effectLst/>
              <a:latin typeface="+mn-lt"/>
              <a:ea typeface="+mn-ea"/>
              <a:cs typeface="+mn-cs"/>
            </a:endParaRPr>
          </a:p>
          <a:p>
            <a:pPr lvl="0"/>
            <a:r>
              <a:rPr lang="pt-PT" sz="1200" b="1" kern="1200" dirty="0">
                <a:solidFill>
                  <a:schemeClr val="tx1"/>
                </a:solidFill>
                <a:effectLst/>
                <a:latin typeface="+mn-lt"/>
                <a:ea typeface="+mn-ea"/>
                <a:cs typeface="+mn-cs"/>
              </a:rPr>
              <a:t>3. [CLIQUE] Explique as instruções da actividade aos participantes: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Lembre-se que é uma actividade aplicável a todas as formas de má conduta sexual (EAS e/ou AS).</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Parte 1: Identificação da Barreira (10 minutos)</a:t>
            </a: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Discutir sobre as barreiras da denúncia</a:t>
            </a: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Usar os Blocos de Barreiras que representam os obstáculos que eles acham que podem os desencorajar </a:t>
            </a:r>
            <a:r>
              <a:rPr lang="en-US" sz="1200" b="0" kern="1200" dirty="0">
                <a:solidFill>
                  <a:schemeClr val="tx1"/>
                </a:solidFill>
                <a:effectLst/>
                <a:latin typeface="+mn-lt"/>
                <a:ea typeface="+mn-ea"/>
                <a:cs typeface="+mn-cs"/>
              </a:rPr>
              <a:t>a </a:t>
            </a:r>
            <a:r>
              <a:rPr lang="en-US" sz="1200" b="0" kern="1200" dirty="0" err="1">
                <a:solidFill>
                  <a:schemeClr val="tx1"/>
                </a:solidFill>
                <a:effectLst/>
                <a:latin typeface="+mn-lt"/>
                <a:ea typeface="+mn-ea"/>
                <a:cs typeface="+mn-cs"/>
              </a:rPr>
              <a:t>denúnci</a:t>
            </a:r>
            <a:endParaRPr lang="en-US" sz="1200" b="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Peça aos participantes como grupo que anotem as suas barreiras nos blocos adicionais em branco</a:t>
            </a:r>
            <a:endParaRPr lang="en-GB" sz="1200" b="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Depois de discutido e identificado, construir com os blocos como se uma parede num </a:t>
            </a:r>
            <a:r>
              <a:rPr lang="pt-PT" sz="1200" b="0" kern="1200" dirty="0" err="1">
                <a:solidFill>
                  <a:schemeClr val="tx1"/>
                </a:solidFill>
                <a:effectLst/>
                <a:latin typeface="+mn-lt"/>
                <a:ea typeface="+mn-ea"/>
                <a:cs typeface="+mn-cs"/>
              </a:rPr>
              <a:t>flipchart</a:t>
            </a:r>
            <a:r>
              <a:rPr lang="pt-PT" sz="1200" b="0" kern="1200" dirty="0">
                <a:solidFill>
                  <a:schemeClr val="tx1"/>
                </a:solidFill>
                <a:effectLst/>
                <a:latin typeface="+mn-lt"/>
                <a:ea typeface="+mn-ea"/>
                <a:cs typeface="+mn-cs"/>
              </a:rPr>
              <a:t> ou numa parede real (este pode ser feito sem parar a atividade)</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Parte 2: Identificação das Soluções (10 minutos)</a:t>
            </a: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Grupo deve fazer um </a:t>
            </a:r>
            <a:r>
              <a:rPr lang="pt-PT" sz="1200" b="0" i="1" kern="1200" dirty="0">
                <a:solidFill>
                  <a:schemeClr val="tx1"/>
                </a:solidFill>
                <a:effectLst/>
                <a:latin typeface="+mn-lt"/>
                <a:ea typeface="+mn-ea"/>
                <a:cs typeface="+mn-cs"/>
              </a:rPr>
              <a:t>brainstorming</a:t>
            </a:r>
            <a:r>
              <a:rPr lang="pt-PT" sz="1200" b="0" kern="1200" dirty="0">
                <a:solidFill>
                  <a:schemeClr val="tx1"/>
                </a:solidFill>
                <a:effectLst/>
                <a:latin typeface="+mn-lt"/>
                <a:ea typeface="+mn-ea"/>
                <a:cs typeface="+mn-cs"/>
              </a:rPr>
              <a:t> sobre soluções específicas da organização para as barreiras que </a:t>
            </a:r>
            <a:r>
              <a:rPr lang="en-US" sz="1200" b="0" kern="1200" dirty="0" err="1">
                <a:solidFill>
                  <a:schemeClr val="tx1"/>
                </a:solidFill>
                <a:effectLst/>
                <a:latin typeface="+mn-lt"/>
                <a:ea typeface="+mn-ea"/>
                <a:cs typeface="+mn-cs"/>
              </a:rPr>
              <a:t>colocaram</a:t>
            </a:r>
            <a:r>
              <a:rPr lang="en-US" sz="1200" b="0" kern="1200" dirty="0">
                <a:solidFill>
                  <a:schemeClr val="tx1"/>
                </a:solidFill>
                <a:effectLst/>
                <a:latin typeface="+mn-lt"/>
                <a:ea typeface="+mn-ea"/>
                <a:cs typeface="+mn-cs"/>
              </a:rPr>
              <a:t> no </a:t>
            </a:r>
            <a:r>
              <a:rPr lang="en-US" sz="1200" b="0" kern="1200" dirty="0" err="1">
                <a:solidFill>
                  <a:schemeClr val="tx1"/>
                </a:solidFill>
                <a:effectLst/>
                <a:latin typeface="+mn-lt"/>
                <a:ea typeface="+mn-ea"/>
                <a:cs typeface="+mn-cs"/>
              </a:rPr>
              <a:t>seu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muro</a:t>
            </a:r>
            <a:endParaRPr lang="en-US" sz="1200" b="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b="0" kern="1200" dirty="0" err="1">
                <a:solidFill>
                  <a:schemeClr val="tx1"/>
                </a:solidFill>
                <a:effectLst/>
                <a:latin typeface="+mn-lt"/>
                <a:ea typeface="+mn-ea"/>
                <a:cs typeface="+mn-cs"/>
              </a:rPr>
              <a:t>Escrever</a:t>
            </a:r>
            <a:r>
              <a:rPr lang="en-US" sz="1200" b="0" kern="1200" dirty="0">
                <a:solidFill>
                  <a:schemeClr val="tx1"/>
                </a:solidFill>
                <a:effectLst/>
                <a:latin typeface="+mn-lt"/>
                <a:ea typeface="+mn-ea"/>
                <a:cs typeface="+mn-cs"/>
              </a:rPr>
              <a:t> as </a:t>
            </a:r>
            <a:r>
              <a:rPr lang="en-US" sz="1200" b="0" kern="1200" dirty="0" err="1">
                <a:solidFill>
                  <a:schemeClr val="tx1"/>
                </a:solidFill>
                <a:effectLst/>
                <a:latin typeface="+mn-lt"/>
                <a:ea typeface="+mn-ea"/>
                <a:cs typeface="+mn-cs"/>
              </a:rPr>
              <a:t>soluções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dentro</a:t>
            </a:r>
            <a:r>
              <a:rPr lang="en-US" sz="1200" b="0" kern="1200" dirty="0">
                <a:solidFill>
                  <a:schemeClr val="tx1"/>
                </a:solidFill>
                <a:effectLst/>
                <a:latin typeface="+mn-lt"/>
                <a:ea typeface="+mn-ea"/>
                <a:cs typeface="+mn-cs"/>
              </a:rPr>
              <a:t> do </a:t>
            </a:r>
            <a:r>
              <a:rPr lang="en-US" sz="1200" b="0" kern="1200" dirty="0" err="1">
                <a:solidFill>
                  <a:schemeClr val="tx1"/>
                </a:solidFill>
                <a:effectLst/>
                <a:latin typeface="+mn-lt"/>
                <a:ea typeface="+mn-ea"/>
                <a:cs typeface="+mn-cs"/>
              </a:rPr>
              <a:t>martelo</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err="1">
                <a:solidFill>
                  <a:schemeClr val="tx1"/>
                </a:solidFill>
                <a:effectLst/>
                <a:latin typeface="+mn-lt"/>
                <a:ea typeface="+mn-ea"/>
                <a:cs typeface="+mn-cs"/>
              </a:rPr>
              <a:t>Parte</a:t>
            </a:r>
            <a:r>
              <a:rPr lang="en-US" sz="1200" b="0" kern="1200" dirty="0">
                <a:solidFill>
                  <a:schemeClr val="tx1"/>
                </a:solidFill>
                <a:effectLst/>
                <a:latin typeface="+mn-lt"/>
                <a:ea typeface="+mn-ea"/>
                <a:cs typeface="+mn-cs"/>
              </a:rPr>
              <a:t> 3: </a:t>
            </a:r>
            <a:r>
              <a:rPr lang="en-US" sz="1200" b="0" kern="1200" dirty="0" err="1">
                <a:solidFill>
                  <a:schemeClr val="tx1"/>
                </a:solidFill>
                <a:effectLst/>
                <a:latin typeface="+mn-lt"/>
                <a:ea typeface="+mn-ea"/>
                <a:cs typeface="+mn-cs"/>
              </a:rPr>
              <a:t>Quebrar</a:t>
            </a:r>
            <a:r>
              <a:rPr lang="en-US" sz="1200" b="0" kern="1200" dirty="0">
                <a:solidFill>
                  <a:schemeClr val="tx1"/>
                </a:solidFill>
                <a:effectLst/>
                <a:latin typeface="+mn-lt"/>
                <a:ea typeface="+mn-ea"/>
                <a:cs typeface="+mn-cs"/>
              </a:rPr>
              <a:t> o </a:t>
            </a:r>
            <a:r>
              <a:rPr lang="en-US" sz="1200" b="0" kern="1200" dirty="0" err="1">
                <a:solidFill>
                  <a:schemeClr val="tx1"/>
                </a:solidFill>
                <a:effectLst/>
                <a:latin typeface="+mn-lt"/>
                <a:ea typeface="+mn-ea"/>
                <a:cs typeface="+mn-cs"/>
              </a:rPr>
              <a:t>Muro</a:t>
            </a: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Barreira</a:t>
            </a:r>
            <a:r>
              <a:rPr lang="en-US" sz="1200" b="0" kern="1200" dirty="0">
                <a:solidFill>
                  <a:schemeClr val="tx1"/>
                </a:solidFill>
                <a:effectLst/>
                <a:latin typeface="+mn-lt"/>
                <a:ea typeface="+mn-ea"/>
                <a:cs typeface="+mn-cs"/>
              </a:rPr>
              <a:t> (10 minutos)</a:t>
            </a:r>
            <a:endParaRPr lang="en-GB" sz="1200" b="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Representante do grupo deve se preparar para ler as barreiras e quebrar as barreiras!</a:t>
            </a:r>
          </a:p>
          <a:p>
            <a:pPr marL="1085850" lvl="2" indent="-171450">
              <a:buFont typeface="Arial" panose="020B0604020202020204" pitchFamily="34" charset="0"/>
              <a:buChar char="•"/>
            </a:pPr>
            <a:r>
              <a:rPr lang="pt-PT" sz="1200" b="0" kern="1200" dirty="0">
                <a:solidFill>
                  <a:schemeClr val="tx1"/>
                </a:solidFill>
                <a:effectLst/>
                <a:latin typeface="+mn-lt"/>
                <a:ea typeface="+mn-ea"/>
                <a:cs typeface="+mn-cs"/>
              </a:rPr>
              <a:t>Ao encontrar a solução para a barreira, deve ser “quebrada a barreira”, podendo ou adicionar o Martelo ao muro, ou podem retirar o Bloco de Barreira da parede ou da torre</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Note que, embora alguns grupos </a:t>
            </a:r>
            <a:r>
              <a:rPr lang="pt-PT" sz="1200" b="0" kern="1200" dirty="0" err="1">
                <a:solidFill>
                  <a:schemeClr val="tx1"/>
                </a:solidFill>
                <a:effectLst/>
                <a:latin typeface="+mn-lt"/>
                <a:ea typeface="+mn-ea"/>
                <a:cs typeface="+mn-cs"/>
              </a:rPr>
              <a:t>reflictam</a:t>
            </a:r>
            <a:r>
              <a:rPr lang="pt-PT" sz="1200" b="0" kern="1200" dirty="0">
                <a:solidFill>
                  <a:schemeClr val="tx1"/>
                </a:solidFill>
                <a:effectLst/>
                <a:latin typeface="+mn-lt"/>
                <a:ea typeface="+mn-ea"/>
                <a:cs typeface="+mn-cs"/>
              </a:rPr>
              <a:t> sobre as barreiras como beneficiários e outros grupos como equipa, ambos devem pensar nas soluções como membros da sua organização.</a:t>
            </a:r>
          </a:p>
          <a:p>
            <a:pPr marL="628650" lvl="1" indent="-171450">
              <a:buFont typeface="Arial" panose="020B0604020202020204" pitchFamily="34" charset="0"/>
              <a:buChar char="•"/>
            </a:pPr>
            <a:endParaRPr lang="en-GB" sz="1200" b="0" kern="1200" dirty="0">
              <a:solidFill>
                <a:schemeClr val="tx1"/>
              </a:solidFill>
              <a:effectLst/>
              <a:latin typeface="+mn-lt"/>
              <a:ea typeface="+mn-ea"/>
              <a:cs typeface="+mn-cs"/>
            </a:endParaRPr>
          </a:p>
          <a:p>
            <a:r>
              <a:rPr lang="pt-PT" sz="1200" b="1" kern="1200" dirty="0">
                <a:solidFill>
                  <a:schemeClr val="tx1"/>
                </a:solidFill>
                <a:effectLst/>
                <a:latin typeface="+mn-lt"/>
                <a:ea typeface="+mn-ea"/>
                <a:cs typeface="+mn-cs"/>
              </a:rPr>
              <a:t>6. Termine a actividade, destacando as seguintes mensagens chave: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Como organização parceira, parte da sua função é ajudar os beneficiários a enfrentar as dificuldades de denunciar e ajude-os a sentirem-se capacitados.</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O canal de denúncia </a:t>
            </a:r>
            <a:r>
              <a:rPr lang="pt-PT" sz="1200" b="0" kern="1200" dirty="0" err="1">
                <a:solidFill>
                  <a:schemeClr val="tx1"/>
                </a:solidFill>
                <a:effectLst/>
                <a:latin typeface="+mn-lt"/>
                <a:ea typeface="+mn-ea"/>
                <a:cs typeface="+mn-cs"/>
              </a:rPr>
              <a:t>exacto</a:t>
            </a:r>
            <a:r>
              <a:rPr lang="pt-PT" sz="1200" b="0" kern="1200" dirty="0">
                <a:solidFill>
                  <a:schemeClr val="tx1"/>
                </a:solidFill>
                <a:effectLst/>
                <a:latin typeface="+mn-lt"/>
                <a:ea typeface="+mn-ea"/>
                <a:cs typeface="+mn-cs"/>
              </a:rPr>
              <a:t> é secundário para capacitar as vítimas/beneficiários e aumentar a sua confiança nos canais de denúncia existentes.</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Não importa em que situação, não importa quem está a denunciar, todos temos um papel a desempenhar para quebrar o ciclo e apoiar a vítima.</a:t>
            </a:r>
            <a:endParaRPr lang="en-GB" sz="1200" b="0" kern="1200" dirty="0">
              <a:solidFill>
                <a:schemeClr val="tx1"/>
              </a:solidFill>
              <a:effectLst/>
              <a:latin typeface="+mn-lt"/>
              <a:ea typeface="+mn-ea"/>
              <a:cs typeface="+mn-cs"/>
            </a:endParaRPr>
          </a:p>
          <a:p>
            <a:endParaRPr lang="pt-PT" sz="1200" b="1" kern="1200" dirty="0">
              <a:solidFill>
                <a:schemeClr val="tx1"/>
              </a:solidFill>
              <a:effectLst/>
              <a:latin typeface="+mn-lt"/>
              <a:ea typeface="+mn-ea"/>
              <a:cs typeface="+mn-cs"/>
            </a:endParaRPr>
          </a:p>
          <a:p>
            <a:r>
              <a:rPr lang="pt-PT" sz="1200" b="1" kern="1200" dirty="0">
                <a:solidFill>
                  <a:schemeClr val="tx1"/>
                </a:solidFill>
                <a:effectLst/>
                <a:latin typeface="+mn-lt"/>
                <a:ea typeface="+mn-ea"/>
                <a:cs typeface="+mn-cs"/>
              </a:rPr>
              <a:t>BARREIRAS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Receio que eu/ou alguém que conheço perca o emprego/estatuto/reputação/ privilégios.</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Não acho que a denúncia faça bem ou faça a diferença.</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Não entendo o quê ou a quem devo denunciar.</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Receio que as pessoas descubram que fui eu quem denunciou.</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Outras pessoas que se queixaram não foram levadas a sério, então porquê que acreditariam em mim?</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Não confio no sistema.</a:t>
            </a:r>
            <a:endParaRPr lang="en-GB" sz="1200" b="0" kern="1200" dirty="0">
              <a:solidFill>
                <a:schemeClr val="tx1"/>
              </a:solidFill>
              <a:effectLst/>
              <a:latin typeface="+mn-lt"/>
              <a:ea typeface="+mn-ea"/>
              <a:cs typeface="+mn-cs"/>
            </a:endParaRPr>
          </a:p>
          <a:p>
            <a:pPr marL="457200" lvl="1" indent="0" algn="just">
              <a:buFont typeface="Arial" panose="020B0604020202020204" pitchFamily="34" charset="0"/>
              <a:buNone/>
            </a:pPr>
            <a:endParaRPr lang="en-US" sz="1000" b="0" dirty="0"/>
          </a:p>
          <a:p>
            <a:pPr marL="628650" lvl="1" indent="-171450" algn="just">
              <a:buFont typeface="Arial" panose="020B0604020202020204" pitchFamily="34" charset="0"/>
              <a:buChar char="•"/>
            </a:pPr>
            <a:endParaRPr lang="en-US" sz="1000" b="0" dirty="0"/>
          </a:p>
          <a:p>
            <a:pPr marL="457200" lvl="1" indent="0" algn="just">
              <a:buFont typeface="Arial" panose="020B0604020202020204" pitchFamily="34" charset="0"/>
              <a:buNone/>
            </a:pPr>
            <a:endParaRPr lang="en-US" sz="1000" dirty="0"/>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37</a:t>
            </a:fld>
            <a:endParaRPr lang="en-US"/>
          </a:p>
        </p:txBody>
      </p:sp>
    </p:spTree>
    <p:extLst>
      <p:ext uri="{BB962C8B-B14F-4D97-AF65-F5344CB8AC3E}">
        <p14:creationId xmlns:p14="http://schemas.microsoft.com/office/powerpoint/2010/main" val="1597145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Duração: 10 min.</a:t>
            </a:r>
            <a:endParaRPr lang="en-GB" sz="1200" kern="1200" dirty="0">
              <a:solidFill>
                <a:schemeClr val="tx1"/>
              </a:solidFill>
              <a:effectLst/>
              <a:latin typeface="+mn-lt"/>
              <a:ea typeface="+mn-ea"/>
              <a:cs typeface="+mn-cs"/>
            </a:endParaRPr>
          </a:p>
          <a:p>
            <a:endParaRPr lang="en-US" dirty="0"/>
          </a:p>
          <a:p>
            <a:pPr marL="228600" indent="-228600">
              <a:buAutoNum type="arabicPeriod"/>
            </a:pPr>
            <a:r>
              <a:rPr lang="en-US" b="1" dirty="0" err="1"/>
              <a:t>Perguntar</a:t>
            </a:r>
            <a:r>
              <a:rPr lang="en-US" b="1" dirty="0"/>
              <a:t> </a:t>
            </a:r>
            <a:r>
              <a:rPr lang="en-US" b="1" dirty="0" err="1"/>
              <a:t>aos</a:t>
            </a:r>
            <a:r>
              <a:rPr lang="en-US" b="1" dirty="0"/>
              <a:t> </a:t>
            </a:r>
            <a:r>
              <a:rPr lang="en-US" b="1" dirty="0" err="1"/>
              <a:t>participantes</a:t>
            </a:r>
            <a:r>
              <a:rPr lang="en-US" b="1" dirty="0"/>
              <a:t> </a:t>
            </a:r>
            <a:r>
              <a:rPr lang="en-US" b="1" dirty="0" err="1"/>
              <a:t>sobre</a:t>
            </a:r>
            <a:r>
              <a:rPr lang="en-US" b="1" dirty="0"/>
              <a:t> o que </a:t>
            </a:r>
            <a:r>
              <a:rPr lang="en-US" b="1" dirty="0" err="1"/>
              <a:t>acha</a:t>
            </a:r>
            <a:r>
              <a:rPr lang="en-US" b="1" dirty="0"/>
              <a:t> que </a:t>
            </a:r>
            <a:r>
              <a:rPr lang="en-US" b="1" dirty="0" err="1"/>
              <a:t>acontecerá</a:t>
            </a:r>
            <a:r>
              <a:rPr lang="en-US" b="1" dirty="0"/>
              <a:t> se </a:t>
            </a:r>
            <a:r>
              <a:rPr lang="en-US" b="1" dirty="0" err="1"/>
              <a:t>ocorrerem</a:t>
            </a:r>
            <a:r>
              <a:rPr lang="en-US" b="1" dirty="0"/>
              <a:t> </a:t>
            </a:r>
            <a:r>
              <a:rPr lang="en-US" b="1" dirty="0" err="1"/>
              <a:t>violações</a:t>
            </a:r>
            <a:r>
              <a:rPr lang="en-US" b="1" dirty="0"/>
              <a:t> dos </a:t>
            </a:r>
            <a:r>
              <a:rPr lang="en-US" b="1" dirty="0" err="1"/>
              <a:t>padrões</a:t>
            </a:r>
            <a:r>
              <a:rPr lang="en-US" b="1" dirty="0"/>
              <a:t> e </a:t>
            </a:r>
            <a:r>
              <a:rPr lang="en-US" b="1" dirty="0" err="1"/>
              <a:t>ninguém</a:t>
            </a:r>
            <a:r>
              <a:rPr lang="en-US" b="1" dirty="0"/>
              <a:t> </a:t>
            </a:r>
            <a:r>
              <a:rPr lang="en-US" b="1" dirty="0" err="1"/>
              <a:t>denunciar</a:t>
            </a:r>
            <a:endParaRPr lang="en-US" b="1" dirty="0"/>
          </a:p>
          <a:p>
            <a:pPr marL="685800" lvl="1" indent="-228600">
              <a:buFont typeface="Arial" panose="020B0604020202020204" pitchFamily="34" charset="0"/>
              <a:buChar char="•"/>
            </a:pPr>
            <a:r>
              <a:rPr lang="en-US" b="0" dirty="0"/>
              <a:t>Fazer a </a:t>
            </a:r>
            <a:r>
              <a:rPr lang="en-US" b="0" dirty="0" err="1"/>
              <a:t>pergunta</a:t>
            </a:r>
            <a:r>
              <a:rPr lang="en-US" b="0" dirty="0"/>
              <a:t> em </a:t>
            </a:r>
            <a:r>
              <a:rPr lang="en-US" b="0" dirty="0" err="1"/>
              <a:t>plenária</a:t>
            </a:r>
            <a:endParaRPr lang="en-US" b="0" dirty="0"/>
          </a:p>
          <a:p>
            <a:pPr marL="685800" lvl="1" indent="-228600">
              <a:buFont typeface="Arial" panose="020B0604020202020204" pitchFamily="34" charset="0"/>
              <a:buChar char="•"/>
            </a:pPr>
            <a:r>
              <a:rPr lang="en-US" b="0" dirty="0" err="1"/>
              <a:t>Anotar</a:t>
            </a:r>
            <a:r>
              <a:rPr lang="en-US" b="0" dirty="0"/>
              <a:t> as </a:t>
            </a:r>
            <a:r>
              <a:rPr lang="en-US" b="0" dirty="0" err="1"/>
              <a:t>respostas</a:t>
            </a:r>
            <a:r>
              <a:rPr lang="en-US" b="0" dirty="0"/>
              <a:t> no Flipchart</a:t>
            </a:r>
          </a:p>
          <a:p>
            <a:pPr marL="685800" lvl="1" indent="-228600">
              <a:buAutoNum type="arabicPeriod"/>
            </a:pPr>
            <a:endParaRPr lang="en-US" dirty="0"/>
          </a:p>
          <a:p>
            <a:r>
              <a:rPr lang="en-US" dirty="0" err="1"/>
              <a:t>Exemplos</a:t>
            </a:r>
            <a:r>
              <a:rPr lang="en-US" dirty="0"/>
              <a:t> de </a:t>
            </a:r>
            <a:r>
              <a:rPr lang="en-US" dirty="0" err="1"/>
              <a:t>consequências</a:t>
            </a:r>
            <a:r>
              <a:rPr lang="en-US" dirty="0"/>
              <a:t> </a:t>
            </a:r>
            <a:r>
              <a:rPr lang="en-US" dirty="0" err="1"/>
              <a:t>à</a:t>
            </a:r>
            <a:r>
              <a:rPr lang="en-US" dirty="0"/>
              <a:t> </a:t>
            </a:r>
            <a:r>
              <a:rPr lang="en-US" dirty="0" err="1"/>
              <a:t>organização</a:t>
            </a:r>
            <a:r>
              <a:rPr lang="en-US" dirty="0"/>
              <a:t>:</a:t>
            </a: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Perda da confiança dos doadores na organização</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Funcionários perdem confiança na sua organização</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Falta de confiança nas equipas</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Ambiente de trabalho tóxico</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Funcionários entrarem de atestado médico e, portanto, não poderem distribuir aos seus beneficiários</a:t>
            </a:r>
            <a:endParaRPr lang="en-GB" sz="1200" b="0" kern="1200" dirty="0">
              <a:solidFill>
                <a:schemeClr val="tx1"/>
              </a:solidFill>
              <a:effectLst/>
              <a:latin typeface="+mn-lt"/>
              <a:ea typeface="+mn-ea"/>
              <a:cs typeface="+mn-cs"/>
            </a:endParaRPr>
          </a:p>
          <a:p>
            <a:endParaRPr lang="en-US" dirty="0"/>
          </a:p>
          <a:p>
            <a:r>
              <a:rPr lang="en-US" dirty="0"/>
              <a:t>2. [</a:t>
            </a:r>
            <a:r>
              <a:rPr lang="en-US" b="1" dirty="0"/>
              <a:t>CLIQUE] </a:t>
            </a:r>
            <a:r>
              <a:rPr lang="en-US" b="1" dirty="0" err="1"/>
              <a:t>Explique</a:t>
            </a:r>
            <a:r>
              <a:rPr lang="en-US" b="1" dirty="0"/>
              <a:t> que a </a:t>
            </a:r>
            <a:r>
              <a:rPr lang="en-US" b="1" dirty="0" err="1"/>
              <a:t>denúncia</a:t>
            </a:r>
            <a:r>
              <a:rPr lang="en-US" b="1" dirty="0"/>
              <a:t> não </a:t>
            </a:r>
            <a:r>
              <a:rPr lang="en-US" b="1" dirty="0" err="1"/>
              <a:t>pode</a:t>
            </a:r>
            <a:r>
              <a:rPr lang="en-US" b="1" dirty="0"/>
              <a:t> </a:t>
            </a:r>
            <a:r>
              <a:rPr lang="en-US" b="1" dirty="0" err="1"/>
              <a:t>ser</a:t>
            </a:r>
            <a:r>
              <a:rPr lang="en-US" b="1" dirty="0"/>
              <a:t> </a:t>
            </a:r>
            <a:r>
              <a:rPr lang="en-US" b="1" dirty="0" err="1"/>
              <a:t>interpretada</a:t>
            </a:r>
            <a:r>
              <a:rPr lang="en-US" b="1" dirty="0"/>
              <a:t> </a:t>
            </a:r>
            <a:r>
              <a:rPr lang="en-US" b="1" dirty="0" err="1"/>
              <a:t>como</a:t>
            </a:r>
            <a:r>
              <a:rPr lang="en-US" b="1" dirty="0"/>
              <a:t> </a:t>
            </a:r>
            <a:r>
              <a:rPr lang="en-US" b="1" dirty="0" err="1"/>
              <a:t>traição</a:t>
            </a:r>
            <a:r>
              <a:rPr lang="en-US" b="1" dirty="0"/>
              <a:t> </a:t>
            </a:r>
            <a:r>
              <a:rPr lang="en-US" b="1" dirty="0" err="1"/>
              <a:t>ao</a:t>
            </a:r>
            <a:r>
              <a:rPr lang="en-US" b="1" dirty="0"/>
              <a:t> </a:t>
            </a:r>
            <a:r>
              <a:rPr lang="en-US" b="1" dirty="0" err="1"/>
              <a:t>colega</a:t>
            </a:r>
            <a:endParaRPr lang="en-US" b="1" dirty="0"/>
          </a:p>
          <a:p>
            <a:pPr marL="628650" lvl="1" indent="-171450">
              <a:buFont typeface="Arial" panose="020B0604020202020204" pitchFamily="34" charset="0"/>
              <a:buChar char="•"/>
            </a:pPr>
            <a:r>
              <a:rPr lang="en-US" dirty="0"/>
              <a:t>Na realidade a não </a:t>
            </a:r>
            <a:r>
              <a:rPr lang="en-US" dirty="0" err="1"/>
              <a:t>denúncia</a:t>
            </a:r>
            <a:r>
              <a:rPr lang="en-US" dirty="0"/>
              <a:t> é </a:t>
            </a:r>
            <a:r>
              <a:rPr lang="en-US" dirty="0" err="1"/>
              <a:t>uma</a:t>
            </a:r>
            <a:r>
              <a:rPr lang="en-US" dirty="0"/>
              <a:t> </a:t>
            </a:r>
            <a:r>
              <a:rPr lang="en-US" dirty="0" err="1"/>
              <a:t>traição</a:t>
            </a:r>
            <a:r>
              <a:rPr lang="en-US" dirty="0"/>
              <a:t> para com a </a:t>
            </a:r>
            <a:r>
              <a:rPr lang="en-US" dirty="0" err="1"/>
              <a:t>organização</a:t>
            </a:r>
            <a:r>
              <a:rPr lang="en-US" dirty="0"/>
              <a:t>, </a:t>
            </a:r>
            <a:r>
              <a:rPr lang="en-US" dirty="0" err="1"/>
              <a:t>pois</a:t>
            </a:r>
            <a:r>
              <a:rPr lang="en-US" dirty="0"/>
              <a:t> o </a:t>
            </a:r>
            <a:r>
              <a:rPr lang="en-US" dirty="0" err="1"/>
              <a:t>impacto</a:t>
            </a:r>
            <a:r>
              <a:rPr lang="en-US" dirty="0"/>
              <a:t> é real para a </a:t>
            </a:r>
            <a:r>
              <a:rPr lang="en-US" dirty="0" err="1"/>
              <a:t>organização</a:t>
            </a:r>
            <a:endParaRPr lang="en-US" dirty="0"/>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b="1" dirty="0"/>
              <a:t>3. [CLIQUE] </a:t>
            </a:r>
            <a:r>
              <a:rPr lang="en-US" b="1" dirty="0" err="1"/>
              <a:t>Violência</a:t>
            </a:r>
            <a:r>
              <a:rPr lang="en-US" b="1" dirty="0"/>
              <a:t> é </a:t>
            </a:r>
            <a:r>
              <a:rPr lang="en-US" b="1" dirty="0" err="1"/>
              <a:t>sempre</a:t>
            </a:r>
            <a:r>
              <a:rPr lang="en-US" b="1" dirty="0"/>
              <a:t> </a:t>
            </a:r>
            <a:r>
              <a:rPr lang="en-US" b="1" dirty="0" err="1"/>
              <a:t>violência</a:t>
            </a:r>
            <a:r>
              <a:rPr lang="en-US" b="1" dirty="0"/>
              <a:t>, e não um </a:t>
            </a:r>
            <a:r>
              <a:rPr lang="en-US" b="1" dirty="0" err="1"/>
              <a:t>problema</a:t>
            </a:r>
            <a:r>
              <a:rPr lang="en-US" b="1" dirty="0"/>
              <a:t> particular</a:t>
            </a:r>
          </a:p>
          <a:p>
            <a:pPr marL="628650" lvl="1" indent="-171450">
              <a:buFont typeface="Arial" panose="020B0604020202020204" pitchFamily="34" charset="0"/>
              <a:buChar char="•"/>
            </a:pPr>
            <a:r>
              <a:rPr lang="en-US" dirty="0"/>
              <a:t>Não se </a:t>
            </a:r>
            <a:r>
              <a:rPr lang="en-US" dirty="0" err="1"/>
              <a:t>está</a:t>
            </a:r>
            <a:r>
              <a:rPr lang="en-US" dirty="0"/>
              <a:t> </a:t>
            </a:r>
            <a:r>
              <a:rPr lang="en-US" dirty="0" err="1"/>
              <a:t>falando</a:t>
            </a:r>
            <a:r>
              <a:rPr lang="en-US" dirty="0"/>
              <a:t> de </a:t>
            </a:r>
            <a:r>
              <a:rPr lang="en-US" dirty="0" err="1"/>
              <a:t>problemas</a:t>
            </a:r>
            <a:r>
              <a:rPr lang="en-US" dirty="0"/>
              <a:t> </a:t>
            </a:r>
            <a:r>
              <a:rPr lang="en-US" dirty="0" err="1"/>
              <a:t>relacionados</a:t>
            </a:r>
            <a:r>
              <a:rPr lang="en-US" dirty="0"/>
              <a:t> </a:t>
            </a:r>
            <a:r>
              <a:rPr lang="en-US" dirty="0" err="1"/>
              <a:t>ao</a:t>
            </a:r>
            <a:r>
              <a:rPr lang="en-US" dirty="0"/>
              <a:t> sentiment das </a:t>
            </a:r>
            <a:r>
              <a:rPr lang="en-US" dirty="0" err="1"/>
              <a:t>pessoas</a:t>
            </a:r>
            <a:r>
              <a:rPr lang="en-US" dirty="0"/>
              <a:t>; mas sim </a:t>
            </a:r>
            <a:r>
              <a:rPr lang="en-US" dirty="0" err="1"/>
              <a:t>à</a:t>
            </a:r>
            <a:r>
              <a:rPr lang="en-US" dirty="0"/>
              <a:t> </a:t>
            </a:r>
            <a:r>
              <a:rPr lang="en-US" dirty="0" err="1"/>
              <a:t>violência</a:t>
            </a:r>
            <a:endParaRPr lang="en-US" dirty="0"/>
          </a:p>
          <a:p>
            <a:pPr marL="628650" lvl="1" indent="-171450">
              <a:buFont typeface="Arial" panose="020B0604020202020204" pitchFamily="34" charset="0"/>
              <a:buChar char="•"/>
            </a:pPr>
            <a:r>
              <a:rPr lang="en-US" dirty="0"/>
              <a:t>EAAS </a:t>
            </a:r>
            <a:r>
              <a:rPr lang="en-US" dirty="0" err="1"/>
              <a:t>são</a:t>
            </a:r>
            <a:r>
              <a:rPr lang="en-US" dirty="0"/>
              <a:t> </a:t>
            </a:r>
            <a:r>
              <a:rPr lang="en-US" dirty="0" err="1"/>
              <a:t>formas</a:t>
            </a:r>
            <a:r>
              <a:rPr lang="en-US" dirty="0"/>
              <a:t> de </a:t>
            </a:r>
            <a:r>
              <a:rPr lang="en-US" dirty="0" err="1"/>
              <a:t>violência</a:t>
            </a:r>
            <a:r>
              <a:rPr lang="en-US" dirty="0"/>
              <a:t> que se </a:t>
            </a:r>
            <a:r>
              <a:rPr lang="en-US" dirty="0" err="1"/>
              <a:t>utilizam</a:t>
            </a:r>
            <a:r>
              <a:rPr lang="en-US" dirty="0"/>
              <a:t> da </a:t>
            </a:r>
            <a:r>
              <a:rPr lang="en-US" dirty="0" err="1"/>
              <a:t>posição</a:t>
            </a:r>
            <a:r>
              <a:rPr lang="en-US" dirty="0"/>
              <a:t> de </a:t>
            </a:r>
            <a:r>
              <a:rPr lang="en-US" dirty="0" err="1"/>
              <a:t>vulnerabilidade</a:t>
            </a:r>
            <a:r>
              <a:rPr lang="en-US" dirty="0"/>
              <a:t> da vítima</a:t>
            </a:r>
          </a:p>
        </p:txBody>
      </p:sp>
      <p:sp>
        <p:nvSpPr>
          <p:cNvPr id="4" name="Slide Number Placeholder 3"/>
          <p:cNvSpPr>
            <a:spLocks noGrp="1"/>
          </p:cNvSpPr>
          <p:nvPr>
            <p:ph type="sldNum" sz="quarter" idx="5"/>
          </p:nvPr>
        </p:nvSpPr>
        <p:spPr/>
        <p:txBody>
          <a:bodyPr/>
          <a:lstStyle/>
          <a:p>
            <a:fld id="{D64397F9-536F-F542-8C19-0E19425C05AC}" type="slidenum">
              <a:rPr lang="en-US" smtClean="0"/>
              <a:t>38</a:t>
            </a:fld>
            <a:endParaRPr lang="en-US"/>
          </a:p>
        </p:txBody>
      </p:sp>
    </p:spTree>
    <p:extLst>
      <p:ext uri="{BB962C8B-B14F-4D97-AF65-F5344CB8AC3E}">
        <p14:creationId xmlns:p14="http://schemas.microsoft.com/office/powerpoint/2010/main" val="3811259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a:xfrm>
            <a:off x="1026994" y="3466924"/>
            <a:ext cx="4746009" cy="5321476"/>
          </a:xfrm>
          <a:prstGeom prst="rect">
            <a:avLst/>
          </a:prstGeom>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b="0" kern="1200" dirty="0">
                <a:solidFill>
                  <a:schemeClr val="tx1"/>
                </a:solidFill>
                <a:effectLst/>
                <a:latin typeface="+mn-lt"/>
                <a:ea typeface="+mn-ea"/>
                <a:cs typeface="+mn-cs"/>
              </a:rPr>
              <a:t>Duração: 5 min.</a:t>
            </a:r>
            <a:endParaRPr lang="en-GB" sz="1200" b="0" kern="1200" dirty="0">
              <a:solidFill>
                <a:schemeClr val="tx1"/>
              </a:solidFill>
              <a:effectLst/>
              <a:latin typeface="+mn-lt"/>
              <a:ea typeface="+mn-ea"/>
              <a:cs typeface="+mn-cs"/>
            </a:endParaRPr>
          </a:p>
          <a:p>
            <a:pPr lvl="0"/>
            <a:endParaRPr lang="pt-PT" sz="1200" b="1" kern="1200" dirty="0">
              <a:solidFill>
                <a:schemeClr val="tx1"/>
              </a:solidFill>
              <a:effectLst/>
              <a:latin typeface="+mn-lt"/>
              <a:ea typeface="+mn-ea"/>
              <a:cs typeface="+mn-cs"/>
            </a:endParaRPr>
          </a:p>
          <a:p>
            <a:pPr marL="228600" lvl="0" indent="-228600">
              <a:buFont typeface="+mj-lt"/>
              <a:buAutoNum type="arabicPeriod"/>
            </a:pPr>
            <a:r>
              <a:rPr lang="pt-PT" sz="1200" b="1" kern="1200" dirty="0">
                <a:solidFill>
                  <a:schemeClr val="tx1"/>
                </a:solidFill>
                <a:effectLst/>
                <a:latin typeface="+mn-lt"/>
                <a:ea typeface="+mn-ea"/>
                <a:cs typeface="+mn-cs"/>
              </a:rPr>
              <a:t>Explique que, quando se trata de EAAS é exigido várias ações de níveis diversos</a:t>
            </a:r>
          </a:p>
          <a:p>
            <a:pPr marL="685800" lvl="1" indent="-228600">
              <a:buFont typeface="Arial" panose="020B0604020202020204" pitchFamily="34" charset="0"/>
              <a:buChar char="•"/>
            </a:pPr>
            <a:r>
              <a:rPr lang="pt-PT" sz="1200" b="0" kern="1200" dirty="0" err="1">
                <a:solidFill>
                  <a:schemeClr val="tx1"/>
                </a:solidFill>
                <a:effectLst/>
                <a:latin typeface="+mn-lt"/>
                <a:ea typeface="+mn-ea"/>
                <a:cs typeface="+mn-cs"/>
              </a:rPr>
              <a:t>Açõers</a:t>
            </a:r>
            <a:r>
              <a:rPr lang="pt-PT" sz="1200" b="0" kern="1200" dirty="0">
                <a:solidFill>
                  <a:schemeClr val="tx1"/>
                </a:solidFill>
                <a:effectLst/>
                <a:latin typeface="+mn-lt"/>
                <a:ea typeface="+mn-ea"/>
                <a:cs typeface="+mn-cs"/>
              </a:rPr>
              <a:t> que envolvem a instituição e os indivíduos</a:t>
            </a:r>
          </a:p>
          <a:p>
            <a:pPr marL="685800" lvl="1" indent="-228600">
              <a:buFont typeface="Arial" panose="020B0604020202020204" pitchFamily="34" charset="0"/>
              <a:buChar char="•"/>
            </a:pPr>
            <a:r>
              <a:rPr lang="pt-PT" sz="1200" b="0" kern="1200" dirty="0">
                <a:solidFill>
                  <a:schemeClr val="tx1"/>
                </a:solidFill>
                <a:effectLst/>
                <a:latin typeface="+mn-lt"/>
                <a:ea typeface="+mn-ea"/>
                <a:cs typeface="+mn-cs"/>
              </a:rPr>
              <a:t>Precisam ser realizadas para ter sucesso e assegurar um sistema efetivo de prevenção e resposta efetiva a EAAS</a:t>
            </a:r>
          </a:p>
          <a:p>
            <a:pPr marL="228600" lvl="0" indent="-228600">
              <a:buFont typeface="+mj-lt"/>
              <a:buAutoNum type="arabicPeriod"/>
            </a:pPr>
            <a:endParaRPr lang="en-GB" sz="1200" kern="1200" dirty="0">
              <a:solidFill>
                <a:schemeClr val="tx1"/>
              </a:solidFill>
              <a:effectLst/>
              <a:latin typeface="+mn-lt"/>
              <a:ea typeface="+mn-ea"/>
              <a:cs typeface="+mn-cs"/>
            </a:endParaRPr>
          </a:p>
          <a:p>
            <a:pPr marL="228600" lvl="0" indent="-228600">
              <a:buFont typeface="+mj-lt"/>
              <a:buAutoNum type="arabicPeriod"/>
            </a:pPr>
            <a:r>
              <a:rPr lang="pt-PT" sz="1200" b="1" kern="1200" dirty="0">
                <a:solidFill>
                  <a:schemeClr val="tx1"/>
                </a:solidFill>
                <a:effectLst/>
                <a:latin typeface="+mn-lt"/>
                <a:ea typeface="+mn-ea"/>
                <a:cs typeface="+mn-cs"/>
              </a:rPr>
              <a:t>[CLIQUE] Conhecimento de todos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err="1">
                <a:solidFill>
                  <a:schemeClr val="tx1"/>
                </a:solidFill>
                <a:effectLst/>
                <a:latin typeface="+mn-lt"/>
                <a:ea typeface="+mn-ea"/>
                <a:cs typeface="+mn-cs"/>
              </a:rPr>
              <a:t>Assegurar</a:t>
            </a:r>
            <a:r>
              <a:rPr lang="en-US" sz="1200" b="0" kern="1200" dirty="0">
                <a:solidFill>
                  <a:schemeClr val="tx1"/>
                </a:solidFill>
                <a:effectLst/>
                <a:latin typeface="+mn-lt"/>
                <a:ea typeface="+mn-ea"/>
                <a:cs typeface="+mn-cs"/>
              </a:rPr>
              <a:t> que </a:t>
            </a:r>
            <a:r>
              <a:rPr lang="en-US" sz="1200" b="0" kern="1200" dirty="0" err="1">
                <a:solidFill>
                  <a:schemeClr val="tx1"/>
                </a:solidFill>
                <a:effectLst/>
                <a:latin typeface="+mn-lt"/>
                <a:ea typeface="+mn-ea"/>
                <a:cs typeface="+mn-cs"/>
              </a:rPr>
              <a:t>todos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saibam</a:t>
            </a:r>
            <a:r>
              <a:rPr lang="en-US" sz="1200" b="0" kern="1200" dirty="0">
                <a:solidFill>
                  <a:schemeClr val="tx1"/>
                </a:solidFill>
                <a:effectLst/>
                <a:latin typeface="+mn-lt"/>
                <a:ea typeface="+mn-ea"/>
                <a:cs typeface="+mn-cs"/>
              </a:rPr>
              <a:t> a </a:t>
            </a:r>
            <a:r>
              <a:rPr lang="en-US" sz="1200" b="0" kern="1200" dirty="0" err="1">
                <a:solidFill>
                  <a:schemeClr val="tx1"/>
                </a:solidFill>
                <a:effectLst/>
                <a:latin typeface="+mn-lt"/>
                <a:ea typeface="+mn-ea"/>
                <a:cs typeface="+mn-cs"/>
              </a:rPr>
              <a:t>conduta</a:t>
            </a:r>
            <a:r>
              <a:rPr lang="en-US" sz="1200" b="0" kern="1200" dirty="0">
                <a:solidFill>
                  <a:schemeClr val="tx1"/>
                </a:solidFill>
                <a:effectLst/>
                <a:latin typeface="+mn-lt"/>
                <a:ea typeface="+mn-ea"/>
                <a:cs typeface="+mn-cs"/>
              </a:rPr>
              <a:t> que é </a:t>
            </a:r>
            <a:r>
              <a:rPr lang="en-US" sz="1200" b="0" kern="1200" dirty="0" err="1">
                <a:solidFill>
                  <a:schemeClr val="tx1"/>
                </a:solidFill>
                <a:effectLst/>
                <a:latin typeface="+mn-lt"/>
                <a:ea typeface="+mn-ea"/>
                <a:cs typeface="+mn-cs"/>
              </a:rPr>
              <a:t>permitida</a:t>
            </a:r>
            <a:r>
              <a:rPr lang="en-US" sz="1200" b="0" kern="1200" dirty="0">
                <a:solidFill>
                  <a:schemeClr val="tx1"/>
                </a:solidFill>
                <a:effectLst/>
                <a:latin typeface="+mn-lt"/>
                <a:ea typeface="+mn-ea"/>
                <a:cs typeface="+mn-cs"/>
              </a:rPr>
              <a:t> e </a:t>
            </a:r>
            <a:r>
              <a:rPr lang="en-US" sz="1200" b="0" kern="1200" dirty="0" err="1">
                <a:solidFill>
                  <a:schemeClr val="tx1"/>
                </a:solidFill>
                <a:effectLst/>
                <a:latin typeface="+mn-lt"/>
                <a:ea typeface="+mn-ea"/>
                <a:cs typeface="+mn-cs"/>
              </a:rPr>
              <a:t>proibida</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err="1">
                <a:solidFill>
                  <a:schemeClr val="tx1"/>
                </a:solidFill>
                <a:effectLst/>
                <a:latin typeface="+mn-lt"/>
                <a:ea typeface="+mn-ea"/>
                <a:cs typeface="+mn-cs"/>
              </a:rPr>
              <a:t>Assegurar</a:t>
            </a:r>
            <a:r>
              <a:rPr lang="en-US" sz="1200" b="0" kern="1200" dirty="0">
                <a:solidFill>
                  <a:schemeClr val="tx1"/>
                </a:solidFill>
                <a:effectLst/>
                <a:latin typeface="+mn-lt"/>
                <a:ea typeface="+mn-ea"/>
                <a:cs typeface="+mn-cs"/>
              </a:rPr>
              <a:t> que </a:t>
            </a:r>
            <a:r>
              <a:rPr lang="en-US" sz="1200" b="0" kern="1200" dirty="0" err="1">
                <a:solidFill>
                  <a:schemeClr val="tx1"/>
                </a:solidFill>
                <a:effectLst/>
                <a:latin typeface="+mn-lt"/>
                <a:ea typeface="+mn-ea"/>
                <a:cs typeface="+mn-cs"/>
              </a:rPr>
              <a:t>todos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entendam</a:t>
            </a:r>
            <a:r>
              <a:rPr lang="en-US" sz="1200" b="0" kern="1200" dirty="0">
                <a:solidFill>
                  <a:schemeClr val="tx1"/>
                </a:solidFill>
                <a:effectLst/>
                <a:latin typeface="+mn-lt"/>
                <a:ea typeface="+mn-ea"/>
                <a:cs typeface="+mn-cs"/>
              </a:rPr>
              <a:t> o </a:t>
            </a:r>
            <a:r>
              <a:rPr lang="en-US" sz="1200" b="0" kern="1200" dirty="0" err="1">
                <a:solidFill>
                  <a:schemeClr val="tx1"/>
                </a:solidFill>
                <a:effectLst/>
                <a:latin typeface="+mn-lt"/>
                <a:ea typeface="+mn-ea"/>
                <a:cs typeface="+mn-cs"/>
              </a:rPr>
              <a:t>comportamento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esperado</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err="1">
                <a:solidFill>
                  <a:schemeClr val="tx1"/>
                </a:solidFill>
                <a:effectLst/>
                <a:latin typeface="+mn-lt"/>
                <a:ea typeface="+mn-ea"/>
                <a:cs typeface="+mn-cs"/>
              </a:rPr>
              <a:t>Conhecimento</a:t>
            </a:r>
            <a:r>
              <a:rPr lang="en-US" sz="1200" b="0" kern="1200" dirty="0">
                <a:solidFill>
                  <a:schemeClr val="tx1"/>
                </a:solidFill>
                <a:effectLst/>
                <a:latin typeface="+mn-lt"/>
                <a:ea typeface="+mn-ea"/>
                <a:cs typeface="+mn-cs"/>
              </a:rPr>
              <a:t> das </a:t>
            </a:r>
            <a:r>
              <a:rPr lang="en-US" sz="1200" b="0" kern="1200" dirty="0" err="1">
                <a:solidFill>
                  <a:schemeClr val="tx1"/>
                </a:solidFill>
                <a:effectLst/>
                <a:latin typeface="+mn-lt"/>
                <a:ea typeface="+mn-ea"/>
                <a:cs typeface="+mn-cs"/>
              </a:rPr>
              <a:t>consequências</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violação</a:t>
            </a:r>
            <a:r>
              <a:rPr lang="en-US" sz="1200" b="0" kern="1200" dirty="0">
                <a:solidFill>
                  <a:schemeClr val="tx1"/>
                </a:solidFill>
                <a:effectLst/>
                <a:latin typeface="+mn-lt"/>
                <a:ea typeface="+mn-ea"/>
                <a:cs typeface="+mn-cs"/>
              </a:rPr>
              <a:t> das </a:t>
            </a:r>
            <a:r>
              <a:rPr lang="en-US" sz="1200" b="0" kern="1200" dirty="0" err="1">
                <a:solidFill>
                  <a:schemeClr val="tx1"/>
                </a:solidFill>
                <a:effectLst/>
                <a:latin typeface="+mn-lt"/>
                <a:ea typeface="+mn-ea"/>
                <a:cs typeface="+mn-cs"/>
              </a:rPr>
              <a:t>regras</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conduta</a:t>
            </a:r>
            <a:endParaRPr lang="pt-PT" sz="1200" b="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GB" sz="1200" b="0" kern="1200" dirty="0">
              <a:solidFill>
                <a:schemeClr val="tx1"/>
              </a:solidFill>
              <a:effectLst/>
              <a:latin typeface="+mn-lt"/>
              <a:ea typeface="+mn-ea"/>
              <a:cs typeface="+mn-cs"/>
            </a:endParaRPr>
          </a:p>
          <a:p>
            <a:pPr marL="228600" lvl="0" indent="-228600">
              <a:buFont typeface="+mj-lt"/>
              <a:buAutoNum type="arabicPeriod"/>
            </a:pPr>
            <a:r>
              <a:rPr lang="pt-PT" sz="1200" b="1" kern="1200" dirty="0">
                <a:solidFill>
                  <a:schemeClr val="tx1"/>
                </a:solidFill>
                <a:effectLst/>
                <a:latin typeface="+mn-lt"/>
                <a:ea typeface="+mn-ea"/>
                <a:cs typeface="+mn-cs"/>
              </a:rPr>
              <a:t>[CLIQUE] </a:t>
            </a:r>
            <a:r>
              <a:rPr lang="en-US" sz="1200" b="1" kern="1200" dirty="0" err="1">
                <a:solidFill>
                  <a:schemeClr val="tx1"/>
                </a:solidFill>
                <a:effectLst/>
                <a:latin typeface="+mn-lt"/>
                <a:ea typeface="+mn-ea"/>
                <a:cs typeface="+mn-cs"/>
              </a:rPr>
              <a:t>Dever</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denunciar</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é responsabilidade de cada pessoa denunciar as suspeitas ou preocupações de EAS, utilizando os mecanismos de denúncia disponíveis.</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b="0" kern="1200" dirty="0">
                <a:solidFill>
                  <a:schemeClr val="tx1"/>
                </a:solidFill>
                <a:effectLst/>
                <a:latin typeface="+mn-lt"/>
                <a:ea typeface="+mn-ea"/>
                <a:cs typeface="+mn-cs"/>
              </a:rPr>
              <a:t>Eles devem denunciar a EAS se o alegado agressor for funcionário da sua organização ou funcionário da Nações Unidas (de qualquer agência).</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GB" sz="1200" b="0" kern="1200" dirty="0">
              <a:solidFill>
                <a:schemeClr val="tx1"/>
              </a:solidFill>
              <a:effectLst/>
              <a:latin typeface="+mn-lt"/>
              <a:ea typeface="+mn-ea"/>
              <a:cs typeface="+mn-cs"/>
            </a:endParaRPr>
          </a:p>
          <a:p>
            <a:pPr marL="228600" lvl="0" indent="-228600">
              <a:buFont typeface="+mj-lt"/>
              <a:buAutoNum type="arabicPeriod"/>
            </a:pPr>
            <a:r>
              <a:rPr lang="pt-PT" sz="1200" b="1" kern="1200" dirty="0">
                <a:solidFill>
                  <a:schemeClr val="tx1"/>
                </a:solidFill>
                <a:effectLst/>
                <a:latin typeface="+mn-lt"/>
                <a:ea typeface="+mn-ea"/>
                <a:cs typeface="+mn-cs"/>
              </a:rPr>
              <a:t>[CLIQUE] </a:t>
            </a:r>
            <a:r>
              <a:rPr lang="en-US" sz="1200" b="1" kern="1200" dirty="0" err="1">
                <a:solidFill>
                  <a:schemeClr val="tx1"/>
                </a:solidFill>
                <a:effectLst/>
                <a:latin typeface="+mn-lt"/>
                <a:ea typeface="+mn-ea"/>
                <a:cs typeface="+mn-cs"/>
              </a:rPr>
              <a:t>Dever</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receber</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serieamente</a:t>
            </a:r>
            <a:r>
              <a:rPr lang="en-US" sz="1200" b="1" kern="1200" dirty="0">
                <a:solidFill>
                  <a:schemeClr val="tx1"/>
                </a:solidFill>
                <a:effectLst/>
                <a:latin typeface="+mn-lt"/>
                <a:ea typeface="+mn-ea"/>
                <a:cs typeface="+mn-cs"/>
              </a:rPr>
              <a:t> a </a:t>
            </a:r>
            <a:r>
              <a:rPr lang="en-US" sz="1200" b="1" kern="1200" dirty="0" err="1">
                <a:solidFill>
                  <a:schemeClr val="tx1"/>
                </a:solidFill>
                <a:effectLst/>
                <a:latin typeface="+mn-lt"/>
                <a:ea typeface="+mn-ea"/>
                <a:cs typeface="+mn-cs"/>
              </a:rPr>
              <a:t>denúncia</a:t>
            </a:r>
            <a:r>
              <a:rPr lang="en-US" sz="1200" b="1" kern="1200" dirty="0">
                <a:solidFill>
                  <a:schemeClr val="tx1"/>
                </a:solidFill>
                <a:effectLst/>
                <a:latin typeface="+mn-lt"/>
                <a:ea typeface="+mn-ea"/>
                <a:cs typeface="+mn-cs"/>
              </a:rPr>
              <a:t> e </a:t>
            </a:r>
            <a:r>
              <a:rPr lang="en-US" sz="1200" b="1" kern="1200" dirty="0" err="1">
                <a:solidFill>
                  <a:schemeClr val="tx1"/>
                </a:solidFill>
                <a:effectLst/>
                <a:latin typeface="+mn-lt"/>
                <a:ea typeface="+mn-ea"/>
                <a:cs typeface="+mn-cs"/>
              </a:rPr>
              <a:t>dar</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seguimento</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A </a:t>
            </a:r>
            <a:r>
              <a:rPr lang="en-US" sz="1200" b="0" kern="1200" dirty="0" err="1">
                <a:solidFill>
                  <a:schemeClr val="tx1"/>
                </a:solidFill>
                <a:effectLst/>
                <a:latin typeface="+mn-lt"/>
                <a:ea typeface="+mn-ea"/>
                <a:cs typeface="+mn-cs"/>
              </a:rPr>
              <a:t>instituição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deve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dar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seguimento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às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denúncias</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err="1">
                <a:solidFill>
                  <a:schemeClr val="tx1"/>
                </a:solidFill>
                <a:effectLst/>
                <a:latin typeface="+mn-lt"/>
                <a:ea typeface="+mn-ea"/>
                <a:cs typeface="+mn-cs"/>
              </a:rPr>
              <a:t>Promover</a:t>
            </a:r>
            <a:r>
              <a:rPr lang="en-US" sz="1200" b="0" kern="1200" dirty="0">
                <a:solidFill>
                  <a:schemeClr val="tx1"/>
                </a:solidFill>
                <a:effectLst/>
                <a:latin typeface="+mn-lt"/>
                <a:ea typeface="+mn-ea"/>
                <a:cs typeface="+mn-cs"/>
              </a:rPr>
              <a:t> um </a:t>
            </a:r>
            <a:r>
              <a:rPr lang="en-US" sz="1200" b="0" kern="1200" dirty="0" err="1">
                <a:solidFill>
                  <a:schemeClr val="tx1"/>
                </a:solidFill>
                <a:effectLst/>
                <a:latin typeface="+mn-lt"/>
                <a:ea typeface="+mn-ea"/>
                <a:cs typeface="+mn-cs"/>
              </a:rPr>
              <a:t>processo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averiguação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acordo</a:t>
            </a:r>
            <a:r>
              <a:rPr lang="en-US" sz="1200" b="0" kern="1200" dirty="0">
                <a:solidFill>
                  <a:schemeClr val="tx1"/>
                </a:solidFill>
                <a:effectLst/>
                <a:latin typeface="+mn-lt"/>
                <a:ea typeface="+mn-ea"/>
                <a:cs typeface="+mn-cs"/>
              </a:rPr>
              <a:t> com o </a:t>
            </a:r>
            <a:r>
              <a:rPr lang="en-US" sz="1200" b="0" kern="1200" dirty="0" err="1">
                <a:solidFill>
                  <a:schemeClr val="tx1"/>
                </a:solidFill>
                <a:effectLst/>
                <a:latin typeface="+mn-lt"/>
                <a:ea typeface="+mn-ea"/>
                <a:cs typeface="+mn-cs"/>
              </a:rPr>
              <a:t>sistema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interno</a:t>
            </a:r>
            <a:r>
              <a:rPr lang="en-US" sz="1200" b="0" kern="1200" dirty="0">
                <a:solidFill>
                  <a:schemeClr val="tx1"/>
                </a:solidFill>
                <a:effectLst/>
                <a:latin typeface="+mn-lt"/>
                <a:ea typeface="+mn-ea"/>
                <a:cs typeface="+mn-cs"/>
              </a:rPr>
              <a:t> e a Lei </a:t>
            </a:r>
            <a:r>
              <a:rPr lang="en-US" sz="1200" b="0" kern="1200" dirty="0" err="1">
                <a:solidFill>
                  <a:schemeClr val="tx1"/>
                </a:solidFill>
                <a:effectLst/>
                <a:latin typeface="+mn-lt"/>
                <a:ea typeface="+mn-ea"/>
                <a:cs typeface="+mn-cs"/>
              </a:rPr>
              <a:t>Geral</a:t>
            </a:r>
            <a:r>
              <a:rPr lang="en-US" sz="1200" b="0" kern="1200" dirty="0">
                <a:solidFill>
                  <a:schemeClr val="tx1"/>
                </a:solidFill>
                <a:effectLst/>
                <a:latin typeface="+mn-lt"/>
                <a:ea typeface="+mn-ea"/>
                <a:cs typeface="+mn-cs"/>
              </a:rPr>
              <a:t> do </a:t>
            </a:r>
            <a:r>
              <a:rPr lang="en-US" sz="1200" b="0" kern="1200" dirty="0" err="1">
                <a:solidFill>
                  <a:schemeClr val="tx1"/>
                </a:solidFill>
                <a:effectLst/>
                <a:latin typeface="+mn-lt"/>
                <a:ea typeface="+mn-ea"/>
                <a:cs typeface="+mn-cs"/>
              </a:rPr>
              <a:t>Trabalho</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err="1">
                <a:solidFill>
                  <a:schemeClr val="tx1"/>
                </a:solidFill>
                <a:effectLst/>
                <a:latin typeface="+mn-lt"/>
                <a:ea typeface="+mn-ea"/>
                <a:cs typeface="+mn-cs"/>
              </a:rPr>
              <a:t>Assegurar</a:t>
            </a:r>
            <a:r>
              <a:rPr lang="en-US" sz="1200" b="0" kern="1200" dirty="0">
                <a:solidFill>
                  <a:schemeClr val="tx1"/>
                </a:solidFill>
                <a:effectLst/>
                <a:latin typeface="+mn-lt"/>
                <a:ea typeface="+mn-ea"/>
                <a:cs typeface="+mn-cs"/>
              </a:rPr>
              <a:t> o </a:t>
            </a:r>
            <a:r>
              <a:rPr lang="en-US" sz="1200" b="0" kern="1200" dirty="0" err="1">
                <a:solidFill>
                  <a:schemeClr val="tx1"/>
                </a:solidFill>
                <a:effectLst/>
                <a:latin typeface="+mn-lt"/>
                <a:ea typeface="+mn-ea"/>
                <a:cs typeface="+mn-cs"/>
              </a:rPr>
              <a:t>processo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seja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confidencial</a:t>
            </a:r>
            <a:r>
              <a:rPr lang="en-US" sz="1200" b="0" kern="1200" dirty="0">
                <a:solidFill>
                  <a:schemeClr val="tx1"/>
                </a:solidFill>
                <a:effectLst/>
                <a:latin typeface="+mn-lt"/>
                <a:ea typeface="+mn-ea"/>
                <a:cs typeface="+mn-cs"/>
              </a:rPr>
              <a:t> e </a:t>
            </a:r>
            <a:r>
              <a:rPr lang="en-US" sz="1200" b="0" kern="1200" dirty="0" err="1">
                <a:solidFill>
                  <a:schemeClr val="tx1"/>
                </a:solidFill>
                <a:effectLst/>
                <a:latin typeface="+mn-lt"/>
                <a:ea typeface="+mn-ea"/>
                <a:cs typeface="+mn-cs"/>
              </a:rPr>
              <a:t>respeite</a:t>
            </a:r>
            <a:r>
              <a:rPr lang="en-US" sz="1200" b="0" kern="1200" dirty="0">
                <a:solidFill>
                  <a:schemeClr val="tx1"/>
                </a:solidFill>
                <a:effectLst/>
                <a:latin typeface="+mn-lt"/>
                <a:ea typeface="+mn-ea"/>
                <a:cs typeface="+mn-cs"/>
              </a:rPr>
              <a:t> qua </a:t>
            </a:r>
            <a:r>
              <a:rPr lang="en-US" sz="1200" b="0" kern="1200" dirty="0" err="1">
                <a:solidFill>
                  <a:schemeClr val="tx1"/>
                </a:solidFill>
                <a:effectLst/>
                <a:latin typeface="+mn-lt"/>
                <a:ea typeface="+mn-ea"/>
                <a:cs typeface="+mn-cs"/>
              </a:rPr>
              <a:t>vitima</a:t>
            </a:r>
            <a:endParaRPr lang="pt-PT" sz="1200" b="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pt-PT" sz="1200" b="0" kern="1200" dirty="0">
              <a:solidFill>
                <a:schemeClr val="tx1"/>
              </a:solidFill>
              <a:effectLst/>
              <a:latin typeface="+mn-lt"/>
              <a:ea typeface="+mn-ea"/>
              <a:cs typeface="+mn-cs"/>
            </a:endParaRPr>
          </a:p>
          <a:p>
            <a:pPr marL="228600" lvl="0" indent="-228600">
              <a:buFont typeface="+mj-lt"/>
              <a:buAutoNum type="arabicPeriod"/>
            </a:pPr>
            <a:r>
              <a:rPr lang="pt-PT" sz="1200" b="1" kern="1200" dirty="0">
                <a:solidFill>
                  <a:schemeClr val="tx1"/>
                </a:solidFill>
                <a:effectLst/>
                <a:latin typeface="+mn-lt"/>
                <a:ea typeface="+mn-ea"/>
                <a:cs typeface="+mn-cs"/>
              </a:rPr>
              <a:t>[CLIQUE] </a:t>
            </a:r>
            <a:r>
              <a:rPr lang="en-US" sz="1200" b="1" kern="1200" dirty="0" err="1">
                <a:solidFill>
                  <a:schemeClr val="tx1"/>
                </a:solidFill>
                <a:effectLst/>
                <a:latin typeface="+mn-lt"/>
                <a:ea typeface="+mn-ea"/>
                <a:cs typeface="+mn-cs"/>
              </a:rPr>
              <a:t>Dever</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sancionar</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quando</a:t>
            </a:r>
            <a:r>
              <a:rPr lang="en-US" sz="1200" b="1" kern="1200" dirty="0">
                <a:solidFill>
                  <a:schemeClr val="tx1"/>
                </a:solidFill>
                <a:effectLst/>
                <a:latin typeface="+mn-lt"/>
                <a:ea typeface="+mn-ea"/>
                <a:cs typeface="+mn-cs"/>
              </a:rPr>
              <a:t> da </a:t>
            </a:r>
            <a:r>
              <a:rPr lang="en-US" sz="1200" b="1" kern="1200" dirty="0" err="1">
                <a:solidFill>
                  <a:schemeClr val="tx1"/>
                </a:solidFill>
                <a:effectLst/>
                <a:latin typeface="+mn-lt"/>
                <a:ea typeface="+mn-ea"/>
                <a:cs typeface="+mn-cs"/>
              </a:rPr>
              <a:t>má</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conduta</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A </a:t>
            </a:r>
            <a:r>
              <a:rPr lang="en-US" sz="1200" b="0" kern="1200" dirty="0" err="1">
                <a:solidFill>
                  <a:schemeClr val="tx1"/>
                </a:solidFill>
                <a:effectLst/>
                <a:latin typeface="+mn-lt"/>
                <a:ea typeface="+mn-ea"/>
                <a:cs typeface="+mn-cs"/>
              </a:rPr>
              <a:t>instituição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deve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sancionar</a:t>
            </a:r>
            <a:r>
              <a:rPr lang="en-US" sz="1200" b="0" kern="1200" dirty="0">
                <a:solidFill>
                  <a:schemeClr val="tx1"/>
                </a:solidFill>
                <a:effectLst/>
                <a:latin typeface="+mn-lt"/>
                <a:ea typeface="+mn-ea"/>
                <a:cs typeface="+mn-cs"/>
              </a:rPr>
              <a:t> o </a:t>
            </a:r>
            <a:r>
              <a:rPr lang="en-US" sz="1200" b="0" kern="1200" dirty="0" err="1">
                <a:solidFill>
                  <a:schemeClr val="tx1"/>
                </a:solidFill>
                <a:effectLst/>
                <a:latin typeface="+mn-lt"/>
                <a:ea typeface="+mn-ea"/>
                <a:cs typeface="+mn-cs"/>
              </a:rPr>
              <a:t>seu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funcionário</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EAAS </a:t>
            </a:r>
            <a:r>
              <a:rPr lang="en-US" sz="1200" b="0" kern="1200" dirty="0" err="1">
                <a:solidFill>
                  <a:schemeClr val="tx1"/>
                </a:solidFill>
                <a:effectLst/>
                <a:latin typeface="+mn-lt"/>
                <a:ea typeface="+mn-ea"/>
                <a:cs typeface="+mn-cs"/>
              </a:rPr>
              <a:t>são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condutas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sérias</a:t>
            </a:r>
            <a:r>
              <a:rPr lang="en-US" sz="1200" b="0" kern="1200" dirty="0">
                <a:solidFill>
                  <a:schemeClr val="tx1"/>
                </a:solidFill>
                <a:effectLst/>
                <a:latin typeface="+mn-lt"/>
                <a:ea typeface="+mn-ea"/>
                <a:cs typeface="+mn-cs"/>
              </a:rPr>
              <a:t> e o </a:t>
            </a:r>
            <a:r>
              <a:rPr lang="en-US" sz="1200" b="0" kern="1200" dirty="0" err="1">
                <a:solidFill>
                  <a:schemeClr val="tx1"/>
                </a:solidFill>
                <a:effectLst/>
                <a:latin typeface="+mn-lt"/>
                <a:ea typeface="+mn-ea"/>
                <a:cs typeface="+mn-cs"/>
              </a:rPr>
              <a:t>castigo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ou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sanção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deve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ser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também</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sério</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pt-PT" sz="1200" b="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pt-PT" sz="1200" b="1" kern="1200" dirty="0">
                <a:solidFill>
                  <a:schemeClr val="tx1"/>
                </a:solidFill>
                <a:effectLst/>
                <a:latin typeface="+mn-lt"/>
                <a:ea typeface="+mn-ea"/>
                <a:cs typeface="+mn-cs"/>
              </a:rPr>
              <a:t>Concluir que o combate ao EAAS depende tanto de </a:t>
            </a:r>
            <a:r>
              <a:rPr lang="pt-PT" sz="1200" b="1" u="sng" kern="1200" dirty="0">
                <a:solidFill>
                  <a:schemeClr val="tx1"/>
                </a:solidFill>
                <a:effectLst/>
                <a:latin typeface="+mn-lt"/>
                <a:ea typeface="+mn-ea"/>
                <a:cs typeface="+mn-cs"/>
              </a:rPr>
              <a:t>condutas preventivas </a:t>
            </a:r>
            <a:r>
              <a:rPr lang="pt-PT" sz="1200" b="1" kern="1200" dirty="0">
                <a:solidFill>
                  <a:schemeClr val="tx1"/>
                </a:solidFill>
                <a:effectLst/>
                <a:latin typeface="+mn-lt"/>
                <a:ea typeface="+mn-ea"/>
                <a:cs typeface="+mn-cs"/>
              </a:rPr>
              <a:t>(o funcionário que, conhecendo as regras de conduta, revê o seu comportamento e evita reproduzir violências) quanto </a:t>
            </a:r>
            <a:r>
              <a:rPr lang="pt-PT" sz="1200" b="1" u="sng" kern="1200" dirty="0">
                <a:solidFill>
                  <a:schemeClr val="tx1"/>
                </a:solidFill>
                <a:effectLst/>
                <a:latin typeface="+mn-lt"/>
                <a:ea typeface="+mn-ea"/>
                <a:cs typeface="+mn-cs"/>
              </a:rPr>
              <a:t>punitivas</a:t>
            </a:r>
            <a:r>
              <a:rPr lang="pt-PT" sz="1200" b="1" kern="1200" dirty="0">
                <a:solidFill>
                  <a:schemeClr val="tx1"/>
                </a:solidFill>
                <a:effectLst/>
                <a:latin typeface="+mn-lt"/>
                <a:ea typeface="+mn-ea"/>
                <a:cs typeface="+mn-cs"/>
              </a:rPr>
              <a:t> (baseada na fiscalização, denúncia e sanção)</a:t>
            </a:r>
            <a:endParaRPr lang="en-GB" sz="1200" b="1" kern="1200" dirty="0">
              <a:solidFill>
                <a:schemeClr val="tx1"/>
              </a:solidFill>
              <a:effectLst/>
              <a:latin typeface="+mn-lt"/>
              <a:ea typeface="+mn-ea"/>
              <a:cs typeface="+mn-cs"/>
            </a:endParaRPr>
          </a:p>
          <a:p>
            <a:pPr marL="228600" lvl="0" indent="-228600">
              <a:buFont typeface="+mj-lt"/>
              <a:buAutoNum type="arabicPeriod"/>
            </a:pPr>
            <a:endParaRPr lang="pt-PT" sz="1200" b="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a:xfrm>
            <a:off x="3884613" y="8685213"/>
            <a:ext cx="2971800" cy="458787"/>
          </a:xfrm>
          <a:prstGeom prst="rect">
            <a:avLst/>
          </a:prstGeom>
        </p:spPr>
        <p:txBody>
          <a:bodyPr/>
          <a:lstStyle/>
          <a:p>
            <a:fld id="{FA0F50D1-371A-6F4D-9A53-62A1718E28EA}" type="slidenum">
              <a:rPr lang="fr-FR"/>
              <a:t>39</a:t>
            </a:fld>
            <a:endParaRPr lang="fr-FR"/>
          </a:p>
        </p:txBody>
      </p:sp>
      <p:sp>
        <p:nvSpPr>
          <p:cNvPr id="6" name="Rectangle 5">
            <a:extLst>
              <a:ext uri="{FF2B5EF4-FFF2-40B4-BE49-F238E27FC236}">
                <a16:creationId xmlns:a16="http://schemas.microsoft.com/office/drawing/2014/main" id="{B54B31BE-3064-1949-A79A-4BDCEA7AEE20}"/>
              </a:ext>
            </a:extLst>
          </p:cNvPr>
          <p:cNvSpPr/>
          <p:nvPr/>
        </p:nvSpPr>
        <p:spPr>
          <a:xfrm>
            <a:off x="185528" y="173782"/>
            <a:ext cx="6482558" cy="303295"/>
          </a:xfrm>
          <a:prstGeom prst="rect">
            <a:avLst/>
          </a:prstGeom>
          <a:solidFill>
            <a:srgbClr val="02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spc="300"/>
          </a:p>
        </p:txBody>
      </p:sp>
      <p:pic>
        <p:nvPicPr>
          <p:cNvPr id="7" name="Image 6">
            <a:extLst>
              <a:ext uri="{FF2B5EF4-FFF2-40B4-BE49-F238E27FC236}">
                <a16:creationId xmlns:a16="http://schemas.microsoft.com/office/drawing/2014/main" id="{1E362D38-BA00-6544-A6CC-4DD9EEF83E2B}"/>
              </a:ext>
            </a:extLst>
          </p:cNvPr>
          <p:cNvPicPr>
            <a:picLocks noChangeAspect="1"/>
          </p:cNvPicPr>
          <p:nvPr/>
        </p:nvPicPr>
        <p:blipFill>
          <a:blip r:embed="rId3"/>
          <a:stretch>
            <a:fillRect/>
          </a:stretch>
        </p:blipFill>
        <p:spPr>
          <a:xfrm>
            <a:off x="5791200" y="-13252"/>
            <a:ext cx="964717" cy="682012"/>
          </a:xfrm>
          <a:prstGeom prst="rect">
            <a:avLst/>
          </a:prstGeom>
        </p:spPr>
      </p:pic>
      <p:sp>
        <p:nvSpPr>
          <p:cNvPr id="8" name="TextBox 5">
            <a:extLst>
              <a:ext uri="{FF2B5EF4-FFF2-40B4-BE49-F238E27FC236}">
                <a16:creationId xmlns:a16="http://schemas.microsoft.com/office/drawing/2014/main" id="{41DDC826-1316-6145-977F-119AB953D0BF}"/>
              </a:ext>
            </a:extLst>
          </p:cNvPr>
          <p:cNvSpPr txBox="1"/>
          <p:nvPr/>
        </p:nvSpPr>
        <p:spPr>
          <a:xfrm>
            <a:off x="185531" y="142770"/>
            <a:ext cx="4346712" cy="325345"/>
          </a:xfrm>
          <a:prstGeom prst="rect">
            <a:avLst/>
          </a:prstGeom>
          <a:noFill/>
        </p:spPr>
        <p:txBody>
          <a:bodyPr wrap="square" rtlCol="0">
            <a:spAutoFit/>
          </a:bodyPr>
          <a:lstStyle/>
          <a:p>
            <a:pPr>
              <a:lnSpc>
                <a:spcPts val="2000"/>
              </a:lnSpc>
            </a:pPr>
            <a:r>
              <a:rPr lang="en-US" sz="1200" b="1">
                <a:solidFill>
                  <a:schemeClr val="bg1"/>
                </a:solidFill>
                <a:latin typeface="Corbel" panose="020B0503020204020204" pitchFamily="34" charset="0"/>
                <a:ea typeface="Roboto" panose="02000000000000000000" pitchFamily="2" charset="0"/>
                <a:cs typeface="Gill Sans" panose="020B0502020104020203" pitchFamily="34" charset="-79"/>
              </a:rPr>
              <a:t>SAYING NO TO SEXUAL MISCONDUCT | FACILITATOR’S GUIDE</a:t>
            </a:r>
          </a:p>
        </p:txBody>
      </p:sp>
      <p:sp>
        <p:nvSpPr>
          <p:cNvPr id="9" name="Rectangle 8">
            <a:extLst>
              <a:ext uri="{FF2B5EF4-FFF2-40B4-BE49-F238E27FC236}">
                <a16:creationId xmlns:a16="http://schemas.microsoft.com/office/drawing/2014/main" id="{62E7D80B-CED3-B345-9EA5-21DA8ADD78EC}"/>
              </a:ext>
            </a:extLst>
          </p:cNvPr>
          <p:cNvSpPr/>
          <p:nvPr/>
        </p:nvSpPr>
        <p:spPr>
          <a:xfrm>
            <a:off x="192154" y="702365"/>
            <a:ext cx="6482558" cy="26371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spc="300"/>
          </a:p>
        </p:txBody>
      </p:sp>
      <p:sp>
        <p:nvSpPr>
          <p:cNvPr id="2" name="Espace réservé de l'image des diapositives 1"/>
          <p:cNvSpPr>
            <a:spLocks noGrp="1" noRot="1" noChangeAspect="1"/>
          </p:cNvSpPr>
          <p:nvPr>
            <p:ph type="sldImg"/>
          </p:nvPr>
        </p:nvSpPr>
        <p:spPr>
          <a:xfrm>
            <a:off x="1558925" y="708025"/>
            <a:ext cx="3778250" cy="2616200"/>
          </a:xfrm>
          <a:prstGeom prst="rect">
            <a:avLst/>
          </a:prstGeom>
        </p:spPr>
      </p:sp>
    </p:spTree>
    <p:extLst>
      <p:ext uri="{BB962C8B-B14F-4D97-AF65-F5344CB8AC3E}">
        <p14:creationId xmlns:p14="http://schemas.microsoft.com/office/powerpoint/2010/main" val="334074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pPr algn="just"/>
            <a:r>
              <a:rPr lang="pt-PT" sz="1200" kern="1200" dirty="0">
                <a:solidFill>
                  <a:schemeClr val="tx1"/>
                </a:solidFill>
                <a:effectLst/>
                <a:latin typeface="+mn-lt"/>
                <a:ea typeface="+mn-ea"/>
                <a:cs typeface="+mn-cs"/>
              </a:rPr>
              <a:t>Duração: 5 min</a:t>
            </a:r>
          </a:p>
          <a:p>
            <a:pPr algn="just"/>
            <a:endParaRPr lang="en-US" sz="1000" dirty="0"/>
          </a:p>
          <a:p>
            <a:pPr algn="just"/>
            <a:r>
              <a:rPr lang="pt-PT" sz="1200" b="1" u="sng" kern="1200" dirty="0">
                <a:solidFill>
                  <a:schemeClr val="tx1"/>
                </a:solidFill>
                <a:effectLst/>
                <a:latin typeface="+mn-lt"/>
                <a:ea typeface="+mn-ea"/>
                <a:cs typeface="+mn-cs"/>
              </a:rPr>
              <a:t>Orientações</a:t>
            </a:r>
            <a:r>
              <a:rPr lang="pt-PT" sz="1200" b="1" kern="1200" dirty="0">
                <a:solidFill>
                  <a:schemeClr val="tx1"/>
                </a:solidFill>
                <a:effectLst/>
                <a:latin typeface="+mn-lt"/>
                <a:ea typeface="+mn-ea"/>
                <a:cs typeface="+mn-cs"/>
              </a:rPr>
              <a:t>: </a:t>
            </a:r>
            <a:r>
              <a:rPr lang="en-US" sz="1000" b="1" u="none" dirty="0"/>
              <a:t>“</a:t>
            </a:r>
            <a:r>
              <a:rPr lang="pt-PT" sz="1200" kern="1200" dirty="0">
                <a:solidFill>
                  <a:schemeClr val="tx1"/>
                </a:solidFill>
                <a:effectLst/>
                <a:latin typeface="+mn-lt"/>
                <a:ea typeface="+mn-ea"/>
                <a:cs typeface="+mn-cs"/>
              </a:rPr>
              <a:t>Os temas, histórias e vocabulário utilizados na presente formação podem ser difíceis de se ouvir. Para alguns de vocês, esta formação pode provocar desgaste emocional. Se durante esta formação passar por momentos difíceis, entenda que tal reação é normal e esperada. Estamos aqui para prestar qualquer apoio. Também pode, a qualquer momento, contactar com os canais de apoio adequados da sua organização</a:t>
            </a:r>
            <a:r>
              <a:rPr lang="en-US" sz="1000" dirty="0"/>
              <a:t>.”</a:t>
            </a:r>
          </a:p>
          <a:p>
            <a:pPr algn="just"/>
            <a:endParaRPr lang="en-US" sz="1000" dirty="0"/>
          </a:p>
          <a:p>
            <a:pPr algn="just"/>
            <a:endParaRPr lang="en-US" sz="1000" dirty="0"/>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pt-PT" sz="1200" b="1" kern="1200" dirty="0">
                <a:solidFill>
                  <a:schemeClr val="tx1"/>
                </a:solidFill>
                <a:effectLst/>
                <a:latin typeface="+mn-lt"/>
                <a:ea typeface="+mn-ea"/>
                <a:cs typeface="+mn-cs"/>
              </a:rPr>
              <a:t>Chame a atenção aos participantes sobre os assuntos difíceis que serão explorados durante o dia</a:t>
            </a:r>
            <a:endParaRPr lang="en-US" sz="1000" b="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Informe, de forma clara, que partes desta formação podem desencadear memórias ou emoções difíceis.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Demonstrar um sentimento de solidariedade e de empatia, expressando-se a todos que: (i) é esperado estas questões serem um gatilho para traumas ocorridos; (</a:t>
            </a:r>
            <a:r>
              <a:rPr lang="pt-PT" sz="1200" kern="1200" dirty="0" err="1">
                <a:solidFill>
                  <a:schemeClr val="tx1"/>
                </a:solidFill>
                <a:effectLst/>
                <a:latin typeface="+mn-lt"/>
                <a:ea typeface="+mn-ea"/>
                <a:cs typeface="+mn-cs"/>
              </a:rPr>
              <a:t>ii</a:t>
            </a:r>
            <a:r>
              <a:rPr lang="pt-PT" sz="1200" kern="1200" dirty="0">
                <a:solidFill>
                  <a:schemeClr val="tx1"/>
                </a:solidFill>
                <a:effectLst/>
                <a:latin typeface="+mn-lt"/>
                <a:ea typeface="+mn-ea"/>
                <a:cs typeface="+mn-cs"/>
              </a:rPr>
              <a:t>) qualquer pessoa que tenha vivenciado ou testemunhado violência sexual não está só, tendo como apoio o Formador e os participantes, assim como serviços de apoio a seu alcance.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Reconheça que isso é necessário para se ir às origens (ou a raíz) da situação de má conduta sexual.</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Se houver </a:t>
            </a:r>
            <a:r>
              <a:rPr lang="pt-PT" sz="1200" kern="1200" dirty="0" err="1">
                <a:solidFill>
                  <a:schemeClr val="tx1"/>
                </a:solidFill>
                <a:effectLst/>
                <a:latin typeface="+mn-lt"/>
                <a:ea typeface="+mn-ea"/>
                <a:cs typeface="+mn-cs"/>
              </a:rPr>
              <a:t>actividades</a:t>
            </a:r>
            <a:r>
              <a:rPr lang="pt-PT" sz="1200" kern="1200" dirty="0">
                <a:solidFill>
                  <a:schemeClr val="tx1"/>
                </a:solidFill>
                <a:effectLst/>
                <a:latin typeface="+mn-lt"/>
                <a:ea typeface="+mn-ea"/>
                <a:cs typeface="+mn-cs"/>
              </a:rPr>
              <a:t>, de vídeo ou de debate, particularmente difícil, podem sair da sala por um momento.</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Caso sintam necessidade, também podem abordar os canais de apoio da sua organização (ou, se não existirem, podem contactar os seus Recursos Humanos).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Informe que a lista de contatos para referência dentro e fora da organização está na sua mesa, que podem utilizar para procurar apoio adicional, caso necessitem.</a:t>
            </a:r>
            <a:endParaRPr lang="en-GB" sz="1200" kern="1200" dirty="0">
              <a:solidFill>
                <a:schemeClr val="tx1"/>
              </a:solidFill>
              <a:effectLst/>
              <a:latin typeface="+mn-lt"/>
              <a:ea typeface="+mn-ea"/>
              <a:cs typeface="+mn-cs"/>
            </a:endParaRPr>
          </a:p>
          <a:p>
            <a:pPr marL="628650" lvl="1" indent="-171450" algn="just">
              <a:buFont typeface="Arial" panose="020B0604020202020204" pitchFamily="34" charset="0"/>
              <a:buChar char="•"/>
            </a:pPr>
            <a:endParaRPr lang="en-US" sz="1000" dirty="0"/>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pt-PT" sz="1000" b="1" kern="1200" dirty="0">
                <a:solidFill>
                  <a:schemeClr val="tx1"/>
                </a:solidFill>
                <a:effectLst/>
                <a:latin typeface="+mn-lt"/>
                <a:ea typeface="+mn-ea"/>
                <a:cs typeface="+mn-cs"/>
              </a:rPr>
              <a:t>2. Explique aos participantes que, durante a formação, ouvirão exemplos de eventos negativos que envolvem trabalhadores da ajuda humanitária. Embora todos se baseiem em eventos que realmente aconteceram, estamos cientes que não representam as pessoas que prestam serviços de ajuda humanitária.</a:t>
            </a:r>
            <a:endParaRPr lang="en-GB" sz="1000" kern="1200" dirty="0">
              <a:solidFill>
                <a:schemeClr val="tx1"/>
              </a:solidFill>
              <a:effectLst/>
              <a:latin typeface="+mn-lt"/>
              <a:ea typeface="+mn-ea"/>
              <a:cs typeface="+mn-cs"/>
            </a:endParaRPr>
          </a:p>
          <a:p>
            <a:pPr marL="228600" indent="-228600" algn="just">
              <a:buFont typeface="+mj-lt"/>
              <a:buAutoNum type="arabicPeriod"/>
            </a:pPr>
            <a:endParaRPr lang="en-US" sz="1000" b="1" dirty="0"/>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pt-PT" sz="1200" b="1" kern="1200" dirty="0">
                <a:solidFill>
                  <a:schemeClr val="tx1"/>
                </a:solidFill>
                <a:effectLst/>
                <a:latin typeface="+mn-lt"/>
                <a:ea typeface="+mn-ea"/>
                <a:cs typeface="+mn-cs"/>
              </a:rPr>
              <a:t>3. Explique aos participantes que a informação partilhada durante esta formação permanece na sala. Ou seja, informação pessoal ou histórias partilhadas aqui não devem ser repetidas lá fora.</a:t>
            </a:r>
            <a:endParaRPr lang="en-GB" sz="1200" kern="1200" dirty="0">
              <a:solidFill>
                <a:schemeClr val="tx1"/>
              </a:solidFill>
              <a:effectLst/>
              <a:latin typeface="+mn-lt"/>
              <a:ea typeface="+mn-ea"/>
              <a:cs typeface="+mn-cs"/>
            </a:endParaRPr>
          </a:p>
          <a:p>
            <a:pPr marL="228600" indent="-228600" algn="just">
              <a:buFont typeface="+mj-lt"/>
              <a:buAutoNum type="arabicPeriod"/>
            </a:pPr>
            <a:endParaRPr lang="en-US" sz="1000" b="1" dirty="0"/>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pt-PT" sz="1200" b="1" kern="1200" dirty="0">
                <a:solidFill>
                  <a:schemeClr val="tx1"/>
                </a:solidFill>
                <a:effectLst/>
                <a:latin typeface="+mn-lt"/>
                <a:ea typeface="+mn-ea"/>
                <a:cs typeface="+mn-cs"/>
              </a:rPr>
              <a:t>4. Lembre aos participantes que não somos todos “maus”, mas fingir que não existe má conduta sexual é um mau serviço para nós, para os nossos parceiros e, principalmente, para os nossos beneficiários.</a:t>
            </a:r>
            <a:endParaRPr lang="en-GB" sz="1200" kern="1200" dirty="0">
              <a:solidFill>
                <a:schemeClr val="tx1"/>
              </a:solidFill>
              <a:effectLst/>
              <a:latin typeface="+mn-lt"/>
              <a:ea typeface="+mn-ea"/>
              <a:cs typeface="+mn-cs"/>
            </a:endParaRPr>
          </a:p>
          <a:p>
            <a:pPr algn="just"/>
            <a:endParaRPr lang="en-US" sz="1000" b="1" dirty="0"/>
          </a:p>
          <a:p>
            <a:pPr algn="just"/>
            <a:endParaRPr lang="en-US" sz="1000" b="1" dirty="0"/>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4</a:t>
            </a:fld>
            <a:endParaRPr lang="en-US"/>
          </a:p>
        </p:txBody>
      </p:sp>
    </p:spTree>
    <p:extLst>
      <p:ext uri="{BB962C8B-B14F-4D97-AF65-F5344CB8AC3E}">
        <p14:creationId xmlns:p14="http://schemas.microsoft.com/office/powerpoint/2010/main" val="2966535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b="0" kern="1200" dirty="0">
                <a:solidFill>
                  <a:schemeClr val="tx1"/>
                </a:solidFill>
                <a:effectLst/>
                <a:latin typeface="+mn-lt"/>
                <a:ea typeface="+mn-ea"/>
                <a:cs typeface="+mn-cs"/>
              </a:rPr>
              <a:t>Duração: 2-5 min.</a:t>
            </a:r>
            <a:endParaRPr lang="en-GB" sz="1200" b="0" kern="1200" dirty="0">
              <a:solidFill>
                <a:schemeClr val="tx1"/>
              </a:solidFill>
              <a:effectLst/>
              <a:latin typeface="+mn-lt"/>
              <a:ea typeface="+mn-ea"/>
              <a:cs typeface="+mn-cs"/>
            </a:endParaRPr>
          </a:p>
          <a:p>
            <a:pPr lvl="0"/>
            <a:endParaRPr lang="pt-PT" sz="1200" b="1" kern="1200" dirty="0">
              <a:solidFill>
                <a:schemeClr val="tx1"/>
              </a:solidFill>
              <a:effectLst/>
              <a:latin typeface="+mn-lt"/>
              <a:ea typeface="+mn-ea"/>
              <a:cs typeface="+mn-cs"/>
            </a:endParaRPr>
          </a:p>
          <a:p>
            <a:pPr marL="228600" lvl="0" indent="-228600">
              <a:buFont typeface="+mj-lt"/>
              <a:buAutoNum type="arabicPeriod"/>
            </a:pPr>
            <a:r>
              <a:rPr lang="pt-PT" sz="1200" b="1" kern="1200" dirty="0">
                <a:solidFill>
                  <a:schemeClr val="tx1"/>
                </a:solidFill>
                <a:effectLst/>
                <a:latin typeface="+mn-lt"/>
                <a:ea typeface="+mn-ea"/>
                <a:cs typeface="+mn-cs"/>
              </a:rPr>
              <a:t>Explicar que como parte da política interna da organização, é esperado padrões mais altos de integridade</a:t>
            </a:r>
          </a:p>
          <a:p>
            <a:pPr marL="685800" lvl="1" indent="-228600">
              <a:buFont typeface="Arial" panose="020B0604020202020204" pitchFamily="34" charset="0"/>
              <a:buChar char="•"/>
            </a:pPr>
            <a:r>
              <a:rPr lang="pt-PT" sz="1200" b="0" kern="1200" dirty="0">
                <a:solidFill>
                  <a:schemeClr val="tx1"/>
                </a:solidFill>
                <a:effectLst/>
                <a:latin typeface="+mn-lt"/>
                <a:ea typeface="+mn-ea"/>
                <a:cs typeface="+mn-cs"/>
              </a:rPr>
              <a:t>Os funcionários devem ser pessoas exemplares</a:t>
            </a:r>
          </a:p>
          <a:p>
            <a:pPr marL="685800" lvl="1" indent="-228600">
              <a:buFont typeface="Arial" panose="020B0604020202020204" pitchFamily="34" charset="0"/>
              <a:buChar char="•"/>
            </a:pPr>
            <a:r>
              <a:rPr lang="pt-PT" sz="1200" b="0" kern="1200" dirty="0">
                <a:solidFill>
                  <a:schemeClr val="tx1"/>
                </a:solidFill>
                <a:effectLst/>
                <a:latin typeface="+mn-lt"/>
                <a:ea typeface="+mn-ea"/>
                <a:cs typeface="+mn-cs"/>
              </a:rPr>
              <a:t>“</a:t>
            </a:r>
            <a:r>
              <a:rPr lang="pt-PT" sz="1200" b="0" kern="1200" dirty="0" err="1">
                <a:solidFill>
                  <a:schemeClr val="tx1"/>
                </a:solidFill>
                <a:effectLst/>
                <a:latin typeface="+mn-lt"/>
                <a:ea typeface="+mn-ea"/>
                <a:cs typeface="+mn-cs"/>
              </a:rPr>
              <a:t>Walk</a:t>
            </a:r>
            <a:r>
              <a:rPr lang="pt-PT" sz="1200" b="0" kern="1200" dirty="0">
                <a:solidFill>
                  <a:schemeClr val="tx1"/>
                </a:solidFill>
                <a:effectLst/>
                <a:latin typeface="+mn-lt"/>
                <a:ea typeface="+mn-ea"/>
                <a:cs typeface="+mn-cs"/>
              </a:rPr>
              <a:t> </a:t>
            </a:r>
            <a:r>
              <a:rPr lang="pt-PT" sz="1200" b="0" kern="1200" dirty="0" err="1">
                <a:solidFill>
                  <a:schemeClr val="tx1"/>
                </a:solidFill>
                <a:effectLst/>
                <a:latin typeface="+mn-lt"/>
                <a:ea typeface="+mn-ea"/>
                <a:cs typeface="+mn-cs"/>
              </a:rPr>
              <a:t>the</a:t>
            </a:r>
            <a:r>
              <a:rPr lang="pt-PT" sz="1200" b="0" kern="1200" dirty="0">
                <a:solidFill>
                  <a:schemeClr val="tx1"/>
                </a:solidFill>
                <a:effectLst/>
                <a:latin typeface="+mn-lt"/>
                <a:ea typeface="+mn-ea"/>
                <a:cs typeface="+mn-cs"/>
              </a:rPr>
              <a:t> </a:t>
            </a:r>
            <a:r>
              <a:rPr lang="pt-PT" sz="1200" b="0" kern="1200" dirty="0" err="1">
                <a:solidFill>
                  <a:schemeClr val="tx1"/>
                </a:solidFill>
                <a:effectLst/>
                <a:latin typeface="+mn-lt"/>
                <a:ea typeface="+mn-ea"/>
                <a:cs typeface="+mn-cs"/>
              </a:rPr>
              <a:t>Talk</a:t>
            </a:r>
            <a:r>
              <a:rPr lang="pt-PT" sz="1200" b="0" kern="1200" dirty="0">
                <a:solidFill>
                  <a:schemeClr val="tx1"/>
                </a:solidFill>
                <a:effectLst/>
                <a:latin typeface="+mn-lt"/>
                <a:ea typeface="+mn-ea"/>
                <a:cs typeface="+mn-cs"/>
              </a:rPr>
              <a:t>” – ou fazer aquilo que se diz</a:t>
            </a:r>
          </a:p>
          <a:p>
            <a:pPr marL="685800" lvl="1" indent="-228600">
              <a:buFont typeface="Arial" panose="020B0604020202020204" pitchFamily="34" charset="0"/>
              <a:buChar char="•"/>
            </a:pPr>
            <a:r>
              <a:rPr lang="pt-PT" sz="1200" b="0" kern="1200" dirty="0">
                <a:solidFill>
                  <a:schemeClr val="tx1"/>
                </a:solidFill>
                <a:effectLst/>
                <a:latin typeface="+mn-lt"/>
                <a:ea typeface="+mn-ea"/>
                <a:cs typeface="+mn-cs"/>
              </a:rPr>
              <a:t>Os padrões esperados são maiores que padrões gerais de comportamentos </a:t>
            </a:r>
          </a:p>
          <a:p>
            <a:pPr marL="685800" lvl="1" indent="-228600">
              <a:buFont typeface="Arial" panose="020B0604020202020204" pitchFamily="34" charset="0"/>
              <a:buChar char="•"/>
            </a:pPr>
            <a:r>
              <a:rPr lang="pt-PT" sz="1200" b="0" kern="1200" dirty="0">
                <a:solidFill>
                  <a:schemeClr val="tx1"/>
                </a:solidFill>
                <a:effectLst/>
                <a:latin typeface="+mn-lt"/>
                <a:ea typeface="+mn-ea"/>
                <a:cs typeface="+mn-cs"/>
              </a:rPr>
              <a:t>A organização deve sempre pautar por ser um modelo exemplar na comunidade – liderar pelo exemplo</a:t>
            </a:r>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40</a:t>
            </a:fld>
            <a:endParaRPr lang="en-US"/>
          </a:p>
        </p:txBody>
      </p:sp>
    </p:spTree>
    <p:extLst>
      <p:ext uri="{BB962C8B-B14F-4D97-AF65-F5344CB8AC3E}">
        <p14:creationId xmlns:p14="http://schemas.microsoft.com/office/powerpoint/2010/main" val="1850944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b="0" kern="1200" dirty="0">
                <a:solidFill>
                  <a:schemeClr val="tx1"/>
                </a:solidFill>
                <a:effectLst/>
                <a:latin typeface="+mn-lt"/>
                <a:ea typeface="+mn-ea"/>
                <a:cs typeface="+mn-cs"/>
              </a:rPr>
              <a:t>Duração: 5 - 10 min.</a:t>
            </a:r>
            <a:endParaRPr lang="en-GB" sz="1200" b="0" kern="1200" dirty="0">
              <a:solidFill>
                <a:schemeClr val="tx1"/>
              </a:solidFill>
              <a:effectLst/>
              <a:latin typeface="+mn-lt"/>
              <a:ea typeface="+mn-ea"/>
              <a:cs typeface="+mn-cs"/>
            </a:endParaRPr>
          </a:p>
          <a:p>
            <a:pPr lvl="0"/>
            <a:endParaRPr lang="pt-PT" sz="1200" b="1" kern="1200" dirty="0">
              <a:solidFill>
                <a:schemeClr val="tx1"/>
              </a:solidFill>
              <a:effectLst/>
              <a:latin typeface="+mn-lt"/>
              <a:ea typeface="+mn-ea"/>
              <a:cs typeface="+mn-cs"/>
            </a:endParaRPr>
          </a:p>
          <a:p>
            <a:pPr marL="228600" lvl="0" indent="-228600">
              <a:buFont typeface="+mj-lt"/>
              <a:buAutoNum type="arabicPeriod"/>
            </a:pPr>
            <a:r>
              <a:rPr lang="pt-PT" sz="1200" b="1" kern="1200" dirty="0">
                <a:solidFill>
                  <a:schemeClr val="tx1"/>
                </a:solidFill>
                <a:effectLst/>
                <a:latin typeface="+mn-lt"/>
                <a:ea typeface="+mn-ea"/>
                <a:cs typeface="+mn-cs"/>
              </a:rPr>
              <a:t>Distribuir o formulário de avaliação</a:t>
            </a:r>
          </a:p>
          <a:p>
            <a:endParaRPr lang="en-US" dirty="0"/>
          </a:p>
          <a:p>
            <a:r>
              <a:rPr lang="en-US" b="1" dirty="0"/>
              <a:t>2. </a:t>
            </a:r>
            <a:r>
              <a:rPr lang="en-US" b="1" dirty="0" err="1"/>
              <a:t>Solicitar</a:t>
            </a:r>
            <a:r>
              <a:rPr lang="en-US" b="1" dirty="0"/>
              <a:t> o </a:t>
            </a:r>
            <a:r>
              <a:rPr lang="en-US" b="1" dirty="0" err="1"/>
              <a:t>preenchimento</a:t>
            </a:r>
            <a:r>
              <a:rPr lang="en-US" b="1" dirty="0"/>
              <a:t> do </a:t>
            </a:r>
            <a:r>
              <a:rPr lang="en-US" b="1" dirty="0" err="1"/>
              <a:t>formulário</a:t>
            </a:r>
            <a:endParaRPr lang="en-US" b="1" dirty="0"/>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Solicitar aos participantes o preenchimento de uma folha de avaliação da formação, que consiste em perguntas de múltipla escolha e espaços para manifestações de opinião ao participante.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Explicar que a avaliação pode ser preenchida de forma anônima e que serve somente para adaptar futuras edições da formação, melhorando-a para atender às necessidades específicas da organização</a:t>
            </a:r>
            <a:r>
              <a:rPr lang="en-GB" dirty="0">
                <a:effectLst/>
              </a:rPr>
              <a:t> </a:t>
            </a:r>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41</a:t>
            </a:fld>
            <a:endParaRPr lang="en-US"/>
          </a:p>
        </p:txBody>
      </p:sp>
    </p:spTree>
    <p:extLst>
      <p:ext uri="{BB962C8B-B14F-4D97-AF65-F5344CB8AC3E}">
        <p14:creationId xmlns:p14="http://schemas.microsoft.com/office/powerpoint/2010/main" val="10948066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r>
              <a:rPr lang="pt-PT" sz="1200" b="0" kern="1200" dirty="0">
                <a:solidFill>
                  <a:schemeClr val="tx1"/>
                </a:solidFill>
                <a:effectLst/>
                <a:latin typeface="+mn-lt"/>
                <a:ea typeface="+mn-ea"/>
                <a:cs typeface="+mn-cs"/>
              </a:rPr>
              <a:t>Duração: 5 - 10 min.</a:t>
            </a:r>
            <a:endParaRPr lang="en-GB" sz="1200" b="0" kern="1200" dirty="0">
              <a:solidFill>
                <a:schemeClr val="tx1"/>
              </a:solidFill>
              <a:effectLst/>
              <a:latin typeface="+mn-lt"/>
              <a:ea typeface="+mn-ea"/>
              <a:cs typeface="+mn-cs"/>
            </a:endParaRPr>
          </a:p>
          <a:p>
            <a:pPr lvl="0"/>
            <a:endParaRPr lang="pt-PT" sz="1200" b="1" kern="1200" dirty="0">
              <a:solidFill>
                <a:schemeClr val="tx1"/>
              </a:solidFill>
              <a:effectLst/>
              <a:latin typeface="+mn-lt"/>
              <a:ea typeface="+mn-ea"/>
              <a:cs typeface="+mn-cs"/>
            </a:endParaRPr>
          </a:p>
          <a:p>
            <a:pPr marL="228600" lvl="0" indent="-228600">
              <a:buFont typeface="+mj-lt"/>
              <a:buAutoNum type="arabicPeriod"/>
            </a:pPr>
            <a:r>
              <a:rPr lang="pt-PT" sz="1200" b="1" kern="1200" dirty="0">
                <a:solidFill>
                  <a:schemeClr val="tx1"/>
                </a:solidFill>
                <a:effectLst/>
                <a:latin typeface="+mn-lt"/>
                <a:ea typeface="+mn-ea"/>
                <a:cs typeface="+mn-cs"/>
              </a:rPr>
              <a:t>Agradecer a atenção aos participantes</a:t>
            </a:r>
          </a:p>
          <a:p>
            <a:pPr marL="228600" lvl="0" indent="-228600">
              <a:buFont typeface="+mj-lt"/>
              <a:buAutoNum type="arabicPeriod"/>
            </a:pPr>
            <a:endParaRPr lang="pt-PT" sz="1200" b="1" kern="1200" dirty="0">
              <a:solidFill>
                <a:schemeClr val="tx1"/>
              </a:solidFill>
              <a:effectLst/>
              <a:latin typeface="+mn-lt"/>
              <a:ea typeface="+mn-ea"/>
              <a:cs typeface="+mn-cs"/>
            </a:endParaRPr>
          </a:p>
          <a:p>
            <a:pPr marL="228600" lvl="0" indent="-228600">
              <a:buFont typeface="+mj-lt"/>
              <a:buAutoNum type="arabicPeriod"/>
            </a:pPr>
            <a:r>
              <a:rPr lang="pt-PT" sz="1200" b="1" kern="1200" dirty="0">
                <a:solidFill>
                  <a:schemeClr val="tx1"/>
                </a:solidFill>
                <a:effectLst/>
                <a:latin typeface="+mn-lt"/>
                <a:ea typeface="+mn-ea"/>
                <a:cs typeface="+mn-cs"/>
              </a:rPr>
              <a:t>Felicitar aos participantes pela conclusão da formação</a:t>
            </a:r>
          </a:p>
          <a:p>
            <a:pPr marL="685800" lvl="1" indent="-228600">
              <a:buFont typeface="Arial" panose="020B0604020202020204" pitchFamily="34" charset="0"/>
              <a:buChar char="•"/>
            </a:pPr>
            <a:r>
              <a:rPr lang="pt-PT" sz="1200" b="0" kern="1200" dirty="0">
                <a:solidFill>
                  <a:schemeClr val="tx1"/>
                </a:solidFill>
                <a:effectLst/>
                <a:latin typeface="+mn-lt"/>
                <a:ea typeface="+mn-ea"/>
                <a:cs typeface="+mn-cs"/>
              </a:rPr>
              <a:t>Reconhecendo que não é fácil uma formação desta natureza</a:t>
            </a:r>
          </a:p>
          <a:p>
            <a:pPr marL="685800" lvl="1" indent="-228600">
              <a:buFont typeface="Arial" panose="020B0604020202020204" pitchFamily="34" charset="0"/>
              <a:buChar char="•"/>
            </a:pPr>
            <a:r>
              <a:rPr lang="pt-PT" sz="1200" b="0" kern="1200" dirty="0" err="1">
                <a:solidFill>
                  <a:schemeClr val="tx1"/>
                </a:solidFill>
                <a:effectLst/>
                <a:latin typeface="+mn-lt"/>
                <a:ea typeface="+mn-ea"/>
                <a:cs typeface="+mn-cs"/>
              </a:rPr>
              <a:t>Parabenizar</a:t>
            </a:r>
            <a:r>
              <a:rPr lang="pt-PT" sz="1200" b="0" kern="1200" dirty="0">
                <a:solidFill>
                  <a:schemeClr val="tx1"/>
                </a:solidFill>
                <a:effectLst/>
                <a:latin typeface="+mn-lt"/>
                <a:ea typeface="+mn-ea"/>
                <a:cs typeface="+mn-cs"/>
              </a:rPr>
              <a:t> a abertura para aprender coisas novas e discutir abertamente as questões</a:t>
            </a:r>
          </a:p>
          <a:p>
            <a:endParaRPr lang="en-US" dirty="0"/>
          </a:p>
          <a:p>
            <a:r>
              <a:rPr lang="en-US" b="1" dirty="0"/>
              <a:t>2. </a:t>
            </a:r>
            <a:r>
              <a:rPr lang="en-US" b="1" dirty="0" err="1"/>
              <a:t>Solicitar</a:t>
            </a:r>
            <a:r>
              <a:rPr lang="en-US" b="1" dirty="0"/>
              <a:t> o </a:t>
            </a:r>
            <a:r>
              <a:rPr lang="en-US" b="1" dirty="0" err="1"/>
              <a:t>Oficial</a:t>
            </a:r>
            <a:r>
              <a:rPr lang="en-US" b="1" dirty="0"/>
              <a:t> </a:t>
            </a:r>
            <a:r>
              <a:rPr lang="en-US" b="1" dirty="0" err="1"/>
              <a:t>mais</a:t>
            </a:r>
            <a:r>
              <a:rPr lang="en-US" b="1" dirty="0"/>
              <a:t> alto da </a:t>
            </a:r>
            <a:r>
              <a:rPr lang="en-US" b="1" dirty="0" err="1"/>
              <a:t>organização</a:t>
            </a:r>
            <a:r>
              <a:rPr lang="en-US" b="1" dirty="0"/>
              <a:t> para </a:t>
            </a:r>
            <a:r>
              <a:rPr lang="en-US" b="1" dirty="0" err="1"/>
              <a:t>encerrar</a:t>
            </a:r>
            <a:r>
              <a:rPr lang="en-US" b="1" dirty="0"/>
              <a:t> a formação</a:t>
            </a:r>
            <a:endParaRPr lang="en-US" sz="1000" dirty="0"/>
          </a:p>
          <a:p>
            <a:pPr marL="628650" lvl="1" indent="-171450">
              <a:buFont typeface="Arial" panose="020B0604020202020204" pitchFamily="34" charset="0"/>
              <a:buChar char="•"/>
            </a:pPr>
            <a:r>
              <a:rPr lang="pt-PT" sz="1000" kern="1200" dirty="0">
                <a:solidFill>
                  <a:schemeClr val="tx1"/>
                </a:solidFill>
                <a:effectLst/>
                <a:latin typeface="+mn-lt"/>
                <a:ea typeface="+mn-ea"/>
                <a:cs typeface="+mn-cs"/>
              </a:rPr>
              <a:t>Deve haver o envolvimento de uma pessoa de alto nível dentro da organização (de preferência, quem presidiu a abertura da formação), a qual deverá verbalizar o compromisso institucional da organização com a PEAAS</a:t>
            </a:r>
          </a:p>
          <a:p>
            <a:pPr marL="628650" lvl="1" indent="-171450">
              <a:buFont typeface="Arial" panose="020B0604020202020204" pitchFamily="34" charset="0"/>
              <a:buChar char="•"/>
            </a:pPr>
            <a:r>
              <a:rPr lang="pt-PT" sz="1000" kern="1200" dirty="0">
                <a:solidFill>
                  <a:schemeClr val="tx1"/>
                </a:solidFill>
                <a:effectLst/>
                <a:latin typeface="+mn-lt"/>
                <a:ea typeface="+mn-ea"/>
                <a:cs typeface="+mn-cs"/>
              </a:rPr>
              <a:t>Esta mesma pessoa deve ter assistido a toda a formação, de forma a demonstrar esse compromisso institucional.</a:t>
            </a:r>
            <a:endParaRPr lang="en-GB" sz="1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000" kern="1200" dirty="0" err="1">
                <a:solidFill>
                  <a:schemeClr val="tx1"/>
                </a:solidFill>
                <a:effectLst/>
                <a:latin typeface="+mn-lt"/>
                <a:ea typeface="+mn-ea"/>
                <a:cs typeface="+mn-cs"/>
              </a:rPr>
              <a:t>Palvaras</a:t>
            </a:r>
            <a:r>
              <a:rPr lang="en-GB" sz="1000" kern="1200" dirty="0">
                <a:solidFill>
                  <a:schemeClr val="tx1"/>
                </a:solidFill>
                <a:effectLst/>
                <a:latin typeface="+mn-lt"/>
                <a:ea typeface="+mn-ea"/>
                <a:cs typeface="+mn-cs"/>
              </a:rPr>
              <a:t> de </a:t>
            </a:r>
            <a:r>
              <a:rPr lang="en-GB" sz="1000" kern="1200" dirty="0" err="1">
                <a:solidFill>
                  <a:schemeClr val="tx1"/>
                </a:solidFill>
                <a:effectLst/>
                <a:latin typeface="+mn-lt"/>
                <a:ea typeface="+mn-ea"/>
                <a:cs typeface="+mn-cs"/>
              </a:rPr>
              <a:t>encerramento</a:t>
            </a:r>
            <a:r>
              <a:rPr lang="en-GB" sz="1000" kern="1200" dirty="0">
                <a:solidFill>
                  <a:schemeClr val="tx1"/>
                </a:solidFill>
                <a:effectLst/>
                <a:latin typeface="+mn-lt"/>
                <a:ea typeface="+mn-ea"/>
                <a:cs typeface="+mn-cs"/>
              </a:rPr>
              <a:t> </a:t>
            </a:r>
            <a:r>
              <a:rPr lang="en-GB" sz="1000" kern="1200" dirty="0" err="1">
                <a:solidFill>
                  <a:schemeClr val="tx1"/>
                </a:solidFill>
                <a:effectLst/>
                <a:latin typeface="+mn-lt"/>
                <a:ea typeface="+mn-ea"/>
                <a:cs typeface="+mn-cs"/>
              </a:rPr>
              <a:t>devem</a:t>
            </a:r>
            <a:r>
              <a:rPr lang="en-GB" sz="1000" kern="1200" dirty="0">
                <a:solidFill>
                  <a:schemeClr val="tx1"/>
                </a:solidFill>
                <a:effectLst/>
                <a:latin typeface="+mn-lt"/>
                <a:ea typeface="+mn-ea"/>
                <a:cs typeface="+mn-cs"/>
              </a:rPr>
              <a:t> </a:t>
            </a:r>
            <a:r>
              <a:rPr lang="en-GB" sz="1000" kern="1200" dirty="0" err="1">
                <a:solidFill>
                  <a:schemeClr val="tx1"/>
                </a:solidFill>
                <a:effectLst/>
                <a:latin typeface="+mn-lt"/>
                <a:ea typeface="+mn-ea"/>
                <a:cs typeface="+mn-cs"/>
              </a:rPr>
              <a:t>focar</a:t>
            </a:r>
            <a:r>
              <a:rPr lang="en-GB" sz="1000" kern="1200" dirty="0">
                <a:solidFill>
                  <a:schemeClr val="tx1"/>
                </a:solidFill>
                <a:effectLst/>
                <a:latin typeface="+mn-lt"/>
                <a:ea typeface="+mn-ea"/>
                <a:cs typeface="+mn-cs"/>
              </a:rPr>
              <a:t> no </a:t>
            </a:r>
            <a:r>
              <a:rPr lang="en-GB" sz="1000" kern="1200" dirty="0" err="1">
                <a:solidFill>
                  <a:schemeClr val="tx1"/>
                </a:solidFill>
                <a:effectLst/>
                <a:latin typeface="+mn-lt"/>
                <a:ea typeface="+mn-ea"/>
                <a:cs typeface="+mn-cs"/>
              </a:rPr>
              <a:t>compromisso</a:t>
            </a:r>
            <a:r>
              <a:rPr lang="en-GB" sz="1000" kern="1200" dirty="0">
                <a:solidFill>
                  <a:schemeClr val="tx1"/>
                </a:solidFill>
                <a:effectLst/>
                <a:latin typeface="+mn-lt"/>
                <a:ea typeface="+mn-ea"/>
                <a:cs typeface="+mn-cs"/>
              </a:rPr>
              <a:t> individual e </a:t>
            </a:r>
            <a:r>
              <a:rPr lang="en-GB" sz="1000" kern="1200" dirty="0" err="1">
                <a:solidFill>
                  <a:schemeClr val="tx1"/>
                </a:solidFill>
                <a:effectLst/>
                <a:latin typeface="+mn-lt"/>
                <a:ea typeface="+mn-ea"/>
                <a:cs typeface="+mn-cs"/>
              </a:rPr>
              <a:t>institucional</a:t>
            </a:r>
            <a:r>
              <a:rPr lang="en-GB" sz="1000" kern="1200" dirty="0">
                <a:solidFill>
                  <a:schemeClr val="tx1"/>
                </a:solidFill>
                <a:effectLst/>
                <a:latin typeface="+mn-lt"/>
                <a:ea typeface="+mn-ea"/>
                <a:cs typeface="+mn-cs"/>
              </a:rPr>
              <a:t> </a:t>
            </a:r>
            <a:r>
              <a:rPr lang="en-GB" sz="1000" kern="1200" dirty="0" err="1">
                <a:solidFill>
                  <a:schemeClr val="tx1"/>
                </a:solidFill>
                <a:effectLst/>
                <a:latin typeface="+mn-lt"/>
                <a:ea typeface="+mn-ea"/>
                <a:cs typeface="+mn-cs"/>
              </a:rPr>
              <a:t>sobre</a:t>
            </a:r>
            <a:r>
              <a:rPr lang="en-GB" sz="1000" kern="1200" dirty="0">
                <a:solidFill>
                  <a:schemeClr val="tx1"/>
                </a:solidFill>
                <a:effectLst/>
                <a:latin typeface="+mn-lt"/>
                <a:ea typeface="+mn-ea"/>
                <a:cs typeface="+mn-cs"/>
              </a:rPr>
              <a:t> a PEAAS e </a:t>
            </a:r>
            <a:r>
              <a:rPr lang="en-GB" sz="1000" kern="1200" dirty="0" err="1">
                <a:solidFill>
                  <a:schemeClr val="tx1"/>
                </a:solidFill>
                <a:effectLst/>
                <a:latin typeface="+mn-lt"/>
                <a:ea typeface="+mn-ea"/>
                <a:cs typeface="+mn-cs"/>
              </a:rPr>
              <a:t>reitrar</a:t>
            </a:r>
            <a:r>
              <a:rPr lang="en-GB" sz="1000" kern="1200" dirty="0">
                <a:solidFill>
                  <a:schemeClr val="tx1"/>
                </a:solidFill>
                <a:effectLst/>
                <a:latin typeface="+mn-lt"/>
                <a:ea typeface="+mn-ea"/>
                <a:cs typeface="+mn-cs"/>
              </a:rPr>
              <a:t> que a </a:t>
            </a:r>
            <a:r>
              <a:rPr lang="en-GB" sz="1000" kern="1200" dirty="0" err="1">
                <a:solidFill>
                  <a:schemeClr val="tx1"/>
                </a:solidFill>
                <a:effectLst/>
                <a:latin typeface="+mn-lt"/>
                <a:ea typeface="+mn-ea"/>
                <a:cs typeface="+mn-cs"/>
              </a:rPr>
              <a:t>organização</a:t>
            </a:r>
            <a:r>
              <a:rPr lang="en-GB" sz="1000" kern="1200" dirty="0">
                <a:solidFill>
                  <a:schemeClr val="tx1"/>
                </a:solidFill>
                <a:effectLst/>
                <a:latin typeface="+mn-lt"/>
                <a:ea typeface="+mn-ea"/>
                <a:cs typeface="+mn-cs"/>
              </a:rPr>
              <a:t> </a:t>
            </a:r>
            <a:r>
              <a:rPr lang="en-GB" sz="1000" kern="1200" dirty="0" err="1">
                <a:solidFill>
                  <a:schemeClr val="tx1"/>
                </a:solidFill>
                <a:effectLst/>
                <a:latin typeface="+mn-lt"/>
                <a:ea typeface="+mn-ea"/>
                <a:cs typeface="+mn-cs"/>
              </a:rPr>
              <a:t>quer</a:t>
            </a:r>
            <a:r>
              <a:rPr lang="en-GB" sz="1000" kern="1200" dirty="0">
                <a:solidFill>
                  <a:schemeClr val="tx1"/>
                </a:solidFill>
                <a:effectLst/>
                <a:latin typeface="+mn-lt"/>
                <a:ea typeface="+mn-ea"/>
                <a:cs typeface="+mn-cs"/>
              </a:rPr>
              <a:t> </a:t>
            </a:r>
            <a:r>
              <a:rPr lang="en-GB" sz="1000" kern="1200" dirty="0" err="1">
                <a:solidFill>
                  <a:schemeClr val="tx1"/>
                </a:solidFill>
                <a:effectLst/>
                <a:latin typeface="+mn-lt"/>
                <a:ea typeface="+mn-ea"/>
                <a:cs typeface="+mn-cs"/>
              </a:rPr>
              <a:t>receber</a:t>
            </a:r>
            <a:r>
              <a:rPr lang="en-GB" sz="1000" kern="1200" dirty="0">
                <a:solidFill>
                  <a:schemeClr val="tx1"/>
                </a:solidFill>
                <a:effectLst/>
                <a:latin typeface="+mn-lt"/>
                <a:ea typeface="+mn-ea"/>
                <a:cs typeface="+mn-cs"/>
              </a:rPr>
              <a:t> </a:t>
            </a:r>
            <a:r>
              <a:rPr lang="en-GB" sz="1000" kern="1200" dirty="0" err="1">
                <a:solidFill>
                  <a:schemeClr val="tx1"/>
                </a:solidFill>
                <a:effectLst/>
                <a:latin typeface="+mn-lt"/>
                <a:ea typeface="+mn-ea"/>
                <a:cs typeface="+mn-cs"/>
              </a:rPr>
              <a:t>denúncias</a:t>
            </a:r>
            <a:r>
              <a:rPr lang="en-GB" sz="1000" kern="1200" dirty="0">
                <a:solidFill>
                  <a:schemeClr val="tx1"/>
                </a:solidFill>
                <a:effectLst/>
                <a:latin typeface="+mn-lt"/>
                <a:ea typeface="+mn-ea"/>
                <a:cs typeface="+mn-cs"/>
              </a:rPr>
              <a:t> </a:t>
            </a:r>
            <a:r>
              <a:rPr lang="en-GB" sz="1000" kern="1200" dirty="0" err="1">
                <a:solidFill>
                  <a:schemeClr val="tx1"/>
                </a:solidFill>
                <a:effectLst/>
                <a:latin typeface="+mn-lt"/>
                <a:ea typeface="+mn-ea"/>
                <a:cs typeface="+mn-cs"/>
              </a:rPr>
              <a:t>quando</a:t>
            </a:r>
            <a:r>
              <a:rPr lang="en-GB" sz="1000" kern="1200" dirty="0">
                <a:solidFill>
                  <a:schemeClr val="tx1"/>
                </a:solidFill>
                <a:effectLst/>
                <a:latin typeface="+mn-lt"/>
                <a:ea typeface="+mn-ea"/>
                <a:cs typeface="+mn-cs"/>
              </a:rPr>
              <a:t> </a:t>
            </a:r>
            <a:r>
              <a:rPr lang="en-GB" sz="1000" kern="1200" dirty="0" err="1">
                <a:solidFill>
                  <a:schemeClr val="tx1"/>
                </a:solidFill>
                <a:effectLst/>
                <a:latin typeface="+mn-lt"/>
                <a:ea typeface="+mn-ea"/>
                <a:cs typeface="+mn-cs"/>
              </a:rPr>
              <a:t>pertinente</a:t>
            </a:r>
            <a:r>
              <a:rPr lang="en-GB" sz="1000" kern="1200" dirty="0">
                <a:solidFill>
                  <a:schemeClr val="tx1"/>
                </a:solidFill>
                <a:effectLst/>
                <a:latin typeface="+mn-lt"/>
                <a:ea typeface="+mn-ea"/>
                <a:cs typeface="+mn-cs"/>
              </a:rPr>
              <a:t> e </a:t>
            </a:r>
            <a:r>
              <a:rPr lang="en-GB" sz="1000" kern="1200" dirty="0" err="1">
                <a:solidFill>
                  <a:schemeClr val="tx1"/>
                </a:solidFill>
                <a:effectLst/>
                <a:latin typeface="+mn-lt"/>
                <a:ea typeface="+mn-ea"/>
                <a:cs typeface="+mn-cs"/>
              </a:rPr>
              <a:t>irá</a:t>
            </a:r>
            <a:r>
              <a:rPr lang="en-GB" sz="1000" kern="1200" dirty="0">
                <a:solidFill>
                  <a:schemeClr val="tx1"/>
                </a:solidFill>
                <a:effectLst/>
                <a:latin typeface="+mn-lt"/>
                <a:ea typeface="+mn-ea"/>
                <a:cs typeface="+mn-cs"/>
              </a:rPr>
              <a:t> </a:t>
            </a:r>
            <a:r>
              <a:rPr lang="en-GB" sz="1000" kern="1200" dirty="0" err="1">
                <a:solidFill>
                  <a:schemeClr val="tx1"/>
                </a:solidFill>
                <a:effectLst/>
                <a:latin typeface="+mn-lt"/>
                <a:ea typeface="+mn-ea"/>
                <a:cs typeface="+mn-cs"/>
              </a:rPr>
              <a:t>tomar</a:t>
            </a:r>
            <a:r>
              <a:rPr lang="en-GB" sz="1000" kern="1200" dirty="0">
                <a:solidFill>
                  <a:schemeClr val="tx1"/>
                </a:solidFill>
                <a:effectLst/>
                <a:latin typeface="+mn-lt"/>
                <a:ea typeface="+mn-ea"/>
                <a:cs typeface="+mn-cs"/>
              </a:rPr>
              <a:t> as </a:t>
            </a:r>
            <a:r>
              <a:rPr lang="en-GB" sz="1000" kern="1200" dirty="0" err="1">
                <a:solidFill>
                  <a:schemeClr val="tx1"/>
                </a:solidFill>
                <a:effectLst/>
                <a:latin typeface="+mn-lt"/>
                <a:ea typeface="+mn-ea"/>
                <a:cs typeface="+mn-cs"/>
              </a:rPr>
              <a:t>ações</a:t>
            </a:r>
            <a:r>
              <a:rPr lang="en-GB" sz="1000" kern="1200" dirty="0">
                <a:solidFill>
                  <a:schemeClr val="tx1"/>
                </a:solidFill>
                <a:effectLst/>
                <a:latin typeface="+mn-lt"/>
                <a:ea typeface="+mn-ea"/>
                <a:cs typeface="+mn-cs"/>
              </a:rPr>
              <a:t> </a:t>
            </a:r>
            <a:r>
              <a:rPr lang="en-GB" sz="1000" kern="1200" dirty="0" err="1">
                <a:solidFill>
                  <a:schemeClr val="tx1"/>
                </a:solidFill>
                <a:effectLst/>
                <a:latin typeface="+mn-lt"/>
                <a:ea typeface="+mn-ea"/>
                <a:cs typeface="+mn-cs"/>
              </a:rPr>
              <a:t>relevantes</a:t>
            </a:r>
            <a:r>
              <a:rPr lang="en-GB" sz="1000" kern="1200" dirty="0">
                <a:solidFill>
                  <a:schemeClr val="tx1"/>
                </a:solidFill>
                <a:effectLst/>
                <a:latin typeface="+mn-lt"/>
                <a:ea typeface="+mn-ea"/>
                <a:cs typeface="+mn-cs"/>
              </a:rPr>
              <a:t> com </a:t>
            </a:r>
            <a:r>
              <a:rPr lang="en-GB" sz="1000" kern="1200" dirty="0" err="1">
                <a:solidFill>
                  <a:schemeClr val="tx1"/>
                </a:solidFill>
                <a:effectLst/>
                <a:latin typeface="+mn-lt"/>
                <a:ea typeface="+mn-ea"/>
                <a:cs typeface="+mn-cs"/>
              </a:rPr>
              <a:t>seriedade</a:t>
            </a:r>
            <a:endParaRPr lang="en-GB" sz="10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000" dirty="0"/>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42</a:t>
            </a:fld>
            <a:endParaRPr lang="en-US"/>
          </a:p>
        </p:txBody>
      </p:sp>
    </p:spTree>
    <p:extLst>
      <p:ext uri="{BB962C8B-B14F-4D97-AF65-F5344CB8AC3E}">
        <p14:creationId xmlns:p14="http://schemas.microsoft.com/office/powerpoint/2010/main" val="342432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pPr algn="just"/>
            <a:r>
              <a:rPr lang="pt-PT" sz="1200" kern="1200" dirty="0">
                <a:solidFill>
                  <a:schemeClr val="tx1"/>
                </a:solidFill>
                <a:effectLst/>
                <a:latin typeface="+mn-lt"/>
                <a:ea typeface="+mn-ea"/>
                <a:cs typeface="+mn-cs"/>
              </a:rPr>
              <a:t>Duração: 5 min</a:t>
            </a:r>
          </a:p>
          <a:p>
            <a:endParaRPr lang="en-GB" sz="1200" kern="1200" dirty="0">
              <a:solidFill>
                <a:schemeClr val="tx1"/>
              </a:solidFill>
              <a:effectLst/>
              <a:latin typeface="+mn-lt"/>
              <a:ea typeface="+mn-ea"/>
              <a:cs typeface="+mn-cs"/>
            </a:endParaRPr>
          </a:p>
          <a:p>
            <a:pPr marL="228600" indent="-228600" algn="just">
              <a:buFont typeface="+mj-lt"/>
              <a:buAutoNum type="arabicPeriod"/>
            </a:pPr>
            <a:r>
              <a:rPr lang="pt-PT" sz="1200" b="1" u="none" kern="1200" dirty="0">
                <a:solidFill>
                  <a:schemeClr val="tx1"/>
                </a:solidFill>
                <a:effectLst/>
                <a:latin typeface="+mn-lt"/>
                <a:ea typeface="+mn-ea"/>
                <a:cs typeface="+mn-cs"/>
              </a:rPr>
              <a:t>Introduzir um jogo rápido de advinha – pedindo para os participantes adivinharem os números</a:t>
            </a:r>
            <a:endParaRPr lang="pt-PT"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err="1">
                <a:solidFill>
                  <a:schemeClr val="tx1"/>
                </a:solidFill>
                <a:effectLst/>
                <a:latin typeface="+mn-lt"/>
                <a:ea typeface="+mn-ea"/>
                <a:cs typeface="+mn-cs"/>
              </a:rPr>
              <a:t>Há</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diapositivo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números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estatísticas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relatam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violência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baseada</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gênero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violência</a:t>
            </a:r>
            <a:r>
              <a:rPr lang="en-US" sz="1200" kern="1200" dirty="0">
                <a:solidFill>
                  <a:schemeClr val="tx1"/>
                </a:solidFill>
                <a:effectLst/>
                <a:latin typeface="+mn-lt"/>
                <a:ea typeface="+mn-ea"/>
                <a:cs typeface="+mn-cs"/>
              </a:rPr>
              <a:t> sexual e contra </a:t>
            </a:r>
            <a:r>
              <a:rPr lang="en-US" sz="1200" kern="1200" dirty="0" err="1">
                <a:solidFill>
                  <a:schemeClr val="tx1"/>
                </a:solidFill>
                <a:effectLst/>
                <a:latin typeface="+mn-lt"/>
                <a:ea typeface="+mn-ea"/>
                <a:cs typeface="+mn-cs"/>
              </a:rPr>
              <a:t>crianças</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ainda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espeficicamente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exploração</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abuso</a:t>
            </a:r>
            <a:r>
              <a:rPr lang="en-US" sz="1200" kern="1200" dirty="0">
                <a:solidFill>
                  <a:schemeClr val="tx1"/>
                </a:solidFill>
                <a:effectLst/>
                <a:latin typeface="+mn-lt"/>
                <a:ea typeface="+mn-ea"/>
                <a:cs typeface="+mn-cs"/>
              </a:rPr>
              <a:t> sexual</a:t>
            </a:r>
          </a:p>
          <a:p>
            <a:pPr marL="628650" lvl="1" indent="-171450">
              <a:buFont typeface="Arial" panose="020B0604020202020204" pitchFamily="34" charset="0"/>
              <a:buChar char="•"/>
            </a:pPr>
            <a:r>
              <a:rPr lang="en-US" sz="1200" kern="1200" dirty="0" err="1">
                <a:solidFill>
                  <a:schemeClr val="tx1"/>
                </a:solidFill>
                <a:effectLst/>
                <a:latin typeface="+mn-lt"/>
                <a:ea typeface="+mn-ea"/>
                <a:cs typeface="+mn-cs"/>
              </a:rPr>
              <a:t>Participantes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tentam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advinhar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depois</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Facilitador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indicador</a:t>
            </a:r>
            <a:endParaRPr lang="en-GB" sz="1200" kern="1200" dirty="0">
              <a:solidFill>
                <a:schemeClr val="tx1"/>
              </a:solidFill>
              <a:effectLst/>
              <a:latin typeface="+mn-lt"/>
              <a:ea typeface="+mn-ea"/>
              <a:cs typeface="+mn-cs"/>
            </a:endParaRPr>
          </a:p>
          <a:p>
            <a:pPr marL="228600" indent="-228600" algn="just">
              <a:buFont typeface="+mj-lt"/>
              <a:buAutoNum type="arabicPeriod"/>
            </a:pPr>
            <a:endParaRPr lang="en-US" sz="1000" b="1" dirty="0"/>
          </a:p>
          <a:p>
            <a:r>
              <a:rPr lang="pt-PT" sz="1200" kern="1200" dirty="0">
                <a:solidFill>
                  <a:schemeClr val="tx1"/>
                </a:solidFill>
                <a:effectLst/>
                <a:latin typeface="+mn-lt"/>
                <a:ea typeface="+mn-ea"/>
                <a:cs typeface="+mn-cs"/>
              </a:rPr>
              <a:t>30% de mulheres que foram, em algum momento, vítimas de violência física ou sexual em Angola (quer dizer 1 em cada 3)</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70% das vítimas de violência sexual foram ações por aqueles com quem possuem relações de afeto (a violência se encontra até mesmo com base nas ações daqueles que deveriam nos amar e nos proteger)</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Quase 15 000 queixas de violência contra a criança através da linha SOS criança em 1 ano(somente nas linhas SOS – não inclui denúncias diretamente na polícia ou outra entidade)</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53% das mulheres vítimas não denunciam ou procuram apoio (quer dizer, ficam caladas)</a:t>
            </a:r>
          </a:p>
          <a:p>
            <a:r>
              <a:rPr lang="pt-PT" sz="1200" kern="1200" dirty="0">
                <a:solidFill>
                  <a:schemeClr val="tx1"/>
                </a:solidFill>
                <a:effectLst/>
                <a:latin typeface="+mn-lt"/>
                <a:ea typeface="+mn-ea"/>
                <a:cs typeface="+mn-cs"/>
              </a:rPr>
              <a:t>Mais de 400 denúncias nas ONU em 2020 (denúncias registadas depois de mais de 5 anos de trabalho intenso na área da PEAS)</a:t>
            </a:r>
            <a:endParaRPr lang="en-GB" sz="1200" kern="1200" dirty="0">
              <a:solidFill>
                <a:schemeClr val="tx1"/>
              </a:solidFill>
              <a:effectLst/>
              <a:latin typeface="+mn-lt"/>
              <a:ea typeface="+mn-ea"/>
              <a:cs typeface="+mn-cs"/>
            </a:endParaRPr>
          </a:p>
          <a:p>
            <a:pPr marL="228600" indent="-228600" algn="just">
              <a:buFont typeface="+mj-lt"/>
              <a:buAutoNum type="arabicPeriod"/>
            </a:pPr>
            <a:endParaRPr lang="en-US" sz="1000" b="1" dirty="0"/>
          </a:p>
          <a:p>
            <a:pPr lvl="0"/>
            <a:r>
              <a:rPr lang="pt-PT" sz="1200" b="1" kern="1200" dirty="0">
                <a:solidFill>
                  <a:schemeClr val="tx1"/>
                </a:solidFill>
                <a:effectLst/>
                <a:latin typeface="+mn-lt"/>
                <a:ea typeface="+mn-ea"/>
                <a:cs typeface="+mn-cs"/>
              </a:rPr>
              <a:t>2. Depois o Formador pode perguntar:</a:t>
            </a:r>
            <a:r>
              <a:rPr lang="en-GB" sz="1200" b="1" kern="1200" dirty="0">
                <a:solidFill>
                  <a:schemeClr val="tx1"/>
                </a:solidFill>
                <a:effectLst/>
                <a:latin typeface="+mn-lt"/>
                <a:ea typeface="+mn-ea"/>
                <a:cs typeface="+mn-cs"/>
              </a:rPr>
              <a:t> </a:t>
            </a:r>
            <a:r>
              <a:rPr lang="pt-PT" sz="1200" b="1" kern="1200" dirty="0">
                <a:solidFill>
                  <a:schemeClr val="tx1"/>
                </a:solidFill>
                <a:effectLst/>
                <a:latin typeface="+mn-lt"/>
                <a:ea typeface="+mn-ea"/>
                <a:cs typeface="+mn-cs"/>
              </a:rPr>
              <a:t>“O que vocês pensam destes números? Chocou-os?”</a:t>
            </a:r>
            <a:endParaRPr lang="en-GB"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err="1">
                <a:solidFill>
                  <a:schemeClr val="tx1"/>
                </a:solidFill>
                <a:effectLst/>
                <a:latin typeface="+mn-lt"/>
                <a:ea typeface="+mn-ea"/>
                <a:cs typeface="+mn-cs"/>
              </a:rPr>
              <a:t>Deixe</a:t>
            </a:r>
            <a:r>
              <a:rPr lang="en-US" sz="1200" kern="1200" dirty="0">
                <a:solidFill>
                  <a:schemeClr val="tx1"/>
                </a:solidFill>
                <a:effectLst/>
                <a:latin typeface="+mn-lt"/>
                <a:ea typeface="+mn-ea"/>
                <a:cs typeface="+mn-cs"/>
              </a:rPr>
              <a:t> 1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participantes</a:t>
            </a:r>
            <a:r>
              <a:rPr lang="en-US" sz="1200" kern="1200" dirty="0">
                <a:solidFill>
                  <a:schemeClr val="tx1"/>
                </a:solidFill>
                <a:effectLst/>
                <a:latin typeface="+mn-lt"/>
                <a:ea typeface="+mn-ea"/>
                <a:cs typeface="+mn-cs"/>
              </a:rPr>
              <a:t> responder</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lvl="0"/>
            <a:r>
              <a:rPr lang="pt-PT" sz="1200" b="1" kern="1200" dirty="0">
                <a:solidFill>
                  <a:schemeClr val="tx1"/>
                </a:solidFill>
                <a:effectLst/>
                <a:latin typeface="+mn-lt"/>
                <a:ea typeface="+mn-ea"/>
                <a:cs typeface="+mn-cs"/>
              </a:rPr>
              <a:t>3. </a:t>
            </a:r>
            <a:r>
              <a:rPr lang="en-US" sz="1200" b="1" kern="1200" dirty="0" err="1">
                <a:solidFill>
                  <a:schemeClr val="tx1"/>
                </a:solidFill>
                <a:effectLst/>
                <a:latin typeface="+mn-lt"/>
                <a:ea typeface="+mn-ea"/>
                <a:cs typeface="+mn-cs"/>
              </a:rPr>
              <a:t>Concluir</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esta</a:t>
            </a:r>
            <a:r>
              <a:rPr lang="en-US" sz="1200" b="1" kern="1200" dirty="0">
                <a:solidFill>
                  <a:schemeClr val="tx1"/>
                </a:solidFill>
                <a:effectLst/>
                <a:latin typeface="+mn-lt"/>
                <a:ea typeface="+mn-ea"/>
                <a:cs typeface="+mn-cs"/>
              </a:rPr>
              <a:t> breve </a:t>
            </a:r>
            <a:r>
              <a:rPr lang="en-US" sz="1200" b="1" kern="1200" dirty="0" err="1">
                <a:solidFill>
                  <a:schemeClr val="tx1"/>
                </a:solidFill>
                <a:effectLst/>
                <a:latin typeface="+mn-lt"/>
                <a:ea typeface="+mn-ea"/>
                <a:cs typeface="+mn-cs"/>
              </a:rPr>
              <a:t>análise</a:t>
            </a:r>
            <a:endParaRPr lang="en-GB"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err="1">
                <a:solidFill>
                  <a:schemeClr val="tx1"/>
                </a:solidFill>
                <a:effectLst/>
                <a:latin typeface="+mn-lt"/>
                <a:ea typeface="+mn-ea"/>
                <a:cs typeface="+mn-cs"/>
              </a:rPr>
              <a:t>Afirmar</a:t>
            </a:r>
            <a:r>
              <a:rPr lang="en-US" sz="1200" kern="1200" dirty="0">
                <a:solidFill>
                  <a:schemeClr val="tx1"/>
                </a:solidFill>
                <a:effectLst/>
                <a:latin typeface="+mn-lt"/>
                <a:ea typeface="+mn-ea"/>
                <a:cs typeface="+mn-cs"/>
              </a:rPr>
              <a:t> que o </a:t>
            </a:r>
            <a:r>
              <a:rPr lang="en-US" sz="1200" kern="1200" dirty="0" err="1">
                <a:solidFill>
                  <a:schemeClr val="tx1"/>
                </a:solidFill>
                <a:effectLst/>
                <a:latin typeface="+mn-lt"/>
                <a:ea typeface="+mn-ea"/>
                <a:cs typeface="+mn-cs"/>
              </a:rPr>
              <a:t>problema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violência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baseada</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gênero</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exploração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abuso</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assédio</a:t>
            </a:r>
            <a:r>
              <a:rPr lang="en-US" sz="1200" kern="1200" dirty="0">
                <a:solidFill>
                  <a:schemeClr val="tx1"/>
                </a:solidFill>
                <a:effectLst/>
                <a:latin typeface="+mn-lt"/>
                <a:ea typeface="+mn-ea"/>
                <a:cs typeface="+mn-cs"/>
              </a:rPr>
              <a:t> sexual </a:t>
            </a:r>
            <a:r>
              <a:rPr lang="en-US" sz="1200" kern="1200" dirty="0" err="1">
                <a:solidFill>
                  <a:schemeClr val="tx1"/>
                </a:solidFill>
                <a:effectLst/>
                <a:latin typeface="+mn-lt"/>
                <a:ea typeface="+mn-ea"/>
                <a:cs typeface="+mn-cs"/>
              </a:rPr>
              <a:t>são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problemas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toda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sociedade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5</a:t>
            </a:fld>
            <a:endParaRPr lang="en-US"/>
          </a:p>
        </p:txBody>
      </p:sp>
    </p:spTree>
    <p:extLst>
      <p:ext uri="{BB962C8B-B14F-4D97-AF65-F5344CB8AC3E}">
        <p14:creationId xmlns:p14="http://schemas.microsoft.com/office/powerpoint/2010/main" val="410300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pPr algn="just"/>
            <a:r>
              <a:rPr lang="pt-PT" sz="1200" kern="1200" dirty="0">
                <a:solidFill>
                  <a:schemeClr val="tx1"/>
                </a:solidFill>
                <a:effectLst/>
                <a:latin typeface="+mn-lt"/>
                <a:ea typeface="+mn-ea"/>
                <a:cs typeface="+mn-cs"/>
              </a:rPr>
              <a:t>Duração: 5 min</a:t>
            </a:r>
          </a:p>
          <a:p>
            <a:endParaRPr lang="en-GB" sz="1200" kern="1200" dirty="0">
              <a:solidFill>
                <a:schemeClr val="tx1"/>
              </a:solidFill>
              <a:effectLst/>
              <a:latin typeface="+mn-lt"/>
              <a:ea typeface="+mn-ea"/>
              <a:cs typeface="+mn-cs"/>
            </a:endParaRPr>
          </a:p>
          <a:p>
            <a:pPr marL="228600" indent="-228600" algn="just">
              <a:buFont typeface="+mj-lt"/>
              <a:buAutoNum type="arabicPeriod"/>
            </a:pPr>
            <a:r>
              <a:rPr lang="pt-PT" sz="1200" b="1" kern="1200" dirty="0">
                <a:solidFill>
                  <a:schemeClr val="tx1"/>
                </a:solidFill>
                <a:effectLst/>
                <a:latin typeface="+mn-lt"/>
                <a:ea typeface="+mn-ea"/>
                <a:cs typeface="+mn-cs"/>
              </a:rPr>
              <a:t>Apresentar os 3 objectivos-chave da formação</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(1) Aumentar o conhecimento: reforçar o conhecimento sobre os conceitos relevantes das más condutas ou infrações de natureza sexual, definindo quais são os comportamentos aceitáveis e não aceitáveis de funcionários da organização;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(2) Desconstruir estereótipos: através da promoção de uma discussão sobre práticas quotidianas que representam estereótipos que contribuem a reforçar o desequilíbrio de poder entre diferentes atores comunitários e servir de oportunidade para desconstruir estes estereótipos; e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(3) Consciencializar a nossa responsabilidade coletiva: para uma identificação proactiva de situações de EAS: fomentar uma responsabilidade coletiva</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4397F9-536F-F542-8C19-0E19425C05AC}" type="slidenum">
              <a:rPr lang="en-US" smtClean="0"/>
              <a:t>6</a:t>
            </a:fld>
            <a:endParaRPr lang="en-US"/>
          </a:p>
        </p:txBody>
      </p:sp>
    </p:spTree>
    <p:extLst>
      <p:ext uri="{BB962C8B-B14F-4D97-AF65-F5344CB8AC3E}">
        <p14:creationId xmlns:p14="http://schemas.microsoft.com/office/powerpoint/2010/main" val="53421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pPr algn="just"/>
            <a:r>
              <a:rPr lang="pt-PT" sz="1200" kern="1200" dirty="0">
                <a:solidFill>
                  <a:schemeClr val="tx1"/>
                </a:solidFill>
                <a:effectLst/>
                <a:latin typeface="+mn-lt"/>
                <a:ea typeface="+mn-ea"/>
                <a:cs typeface="+mn-cs"/>
              </a:rPr>
              <a:t>Duração: 5 min</a:t>
            </a:r>
          </a:p>
          <a:p>
            <a:endParaRPr lang="en-GB" sz="1200" kern="1200" dirty="0">
              <a:solidFill>
                <a:schemeClr val="tx1"/>
              </a:solidFill>
              <a:effectLst/>
              <a:latin typeface="+mn-lt"/>
              <a:ea typeface="+mn-ea"/>
              <a:cs typeface="+mn-cs"/>
            </a:endParaRPr>
          </a:p>
          <a:p>
            <a:pPr marL="228600" indent="-228600" algn="just">
              <a:buFont typeface="+mj-lt"/>
              <a:buAutoNum type="arabicPeriod"/>
            </a:pPr>
            <a:r>
              <a:rPr lang="pt-PT" sz="1200" b="1" kern="1200" dirty="0">
                <a:solidFill>
                  <a:schemeClr val="tx1"/>
                </a:solidFill>
                <a:effectLst/>
                <a:latin typeface="+mn-lt"/>
                <a:ea typeface="+mn-ea"/>
                <a:cs typeface="+mn-cs"/>
              </a:rPr>
              <a:t>Fomentar um sentimento de compromisso individual através da leitura breve das frases</a:t>
            </a:r>
          </a:p>
          <a:p>
            <a:pPr marL="685800" lvl="1" indent="-228600">
              <a:buFont typeface="Arial" panose="020B0604020202020204" pitchFamily="34" charset="0"/>
              <a:buChar char="•"/>
            </a:pPr>
            <a:r>
              <a:rPr lang="pt-PT" sz="1200" kern="1200" dirty="0">
                <a:solidFill>
                  <a:schemeClr val="tx1"/>
                </a:solidFill>
                <a:effectLst/>
                <a:latin typeface="+mn-lt"/>
                <a:ea typeface="+mn-ea"/>
                <a:cs typeface="+mn-cs"/>
              </a:rPr>
              <a:t>Utilizando um processo de autorreflexão, o formador tenta criar um sentimento de empatia entre os participantes, relembrando por que todos estão juntos na formação: </a:t>
            </a:r>
            <a:endParaRPr lang="en-GB" sz="1200" kern="1200" dirty="0">
              <a:solidFill>
                <a:schemeClr val="tx1"/>
              </a:solidFill>
              <a:effectLst/>
              <a:latin typeface="+mn-lt"/>
              <a:ea typeface="+mn-ea"/>
              <a:cs typeface="+mn-cs"/>
            </a:endParaRPr>
          </a:p>
          <a:p>
            <a:pPr marL="1143000" lvl="2" indent="-228600">
              <a:buFont typeface="Arial" panose="020B0604020202020204" pitchFamily="34" charset="0"/>
              <a:buChar char="•"/>
            </a:pPr>
            <a:r>
              <a:rPr lang="pt-PT" sz="1200" kern="1200" dirty="0">
                <a:solidFill>
                  <a:schemeClr val="tx1"/>
                </a:solidFill>
                <a:effectLst/>
                <a:latin typeface="+mn-lt"/>
                <a:ea typeface="+mn-ea"/>
                <a:cs typeface="+mn-cs"/>
              </a:rPr>
              <a:t>sempre há espaço para melhorar</a:t>
            </a:r>
            <a:endParaRPr lang="en-GB" sz="1200" kern="1200" dirty="0">
              <a:solidFill>
                <a:schemeClr val="tx1"/>
              </a:solidFill>
              <a:effectLst/>
              <a:latin typeface="+mn-lt"/>
              <a:ea typeface="+mn-ea"/>
              <a:cs typeface="+mn-cs"/>
            </a:endParaRPr>
          </a:p>
          <a:p>
            <a:pPr marL="1143000" lvl="2" indent="-228600">
              <a:buFont typeface="Arial" panose="020B0604020202020204" pitchFamily="34" charset="0"/>
              <a:buChar char="•"/>
            </a:pPr>
            <a:r>
              <a:rPr lang="pt-PT" sz="1200" kern="1200" dirty="0">
                <a:solidFill>
                  <a:schemeClr val="tx1"/>
                </a:solidFill>
                <a:effectLst/>
                <a:latin typeface="+mn-lt"/>
                <a:ea typeface="+mn-ea"/>
                <a:cs typeface="+mn-cs"/>
              </a:rPr>
              <a:t>necessidade em discutir questões desta natureza para desconstruir perceções e estereótipos de gênero</a:t>
            </a:r>
            <a:endParaRPr lang="en-GB" sz="1200" kern="1200" dirty="0">
              <a:solidFill>
                <a:schemeClr val="tx1"/>
              </a:solidFill>
              <a:effectLst/>
              <a:latin typeface="+mn-lt"/>
              <a:ea typeface="+mn-ea"/>
              <a:cs typeface="+mn-cs"/>
            </a:endParaRPr>
          </a:p>
          <a:p>
            <a:pPr marL="1143000" lvl="2" indent="-228600">
              <a:buFont typeface="Arial" panose="020B0604020202020204" pitchFamily="34" charset="0"/>
              <a:buChar char="•"/>
            </a:pPr>
            <a:r>
              <a:rPr lang="pt-PT" sz="1200" kern="1200" dirty="0">
                <a:solidFill>
                  <a:schemeClr val="tx1"/>
                </a:solidFill>
                <a:effectLst/>
                <a:latin typeface="+mn-lt"/>
                <a:ea typeface="+mn-ea"/>
                <a:cs typeface="+mn-cs"/>
              </a:rPr>
              <a:t>a possibilidade de cada pessoa, como indivíduo, em contribuir para prevenir e combater infrações de natureza sexual</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kern="1200" dirty="0">
                <a:solidFill>
                  <a:schemeClr val="tx1"/>
                </a:solidFill>
                <a:effectLst/>
                <a:latin typeface="+mn-lt"/>
                <a:ea typeface="+mn-ea"/>
                <a:cs typeface="+mn-cs"/>
              </a:rPr>
              <a:t>2. Relembrar que ninguém aqui está tecendo críticas a um dos gêneros – isto é o masculino </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Lembrar aos participantes que não se está dizendo que “os homens são todos “maus””, mas fingir que não existe má conduta sexual é um mau serviço para a organização, para os parceiros e, principalmente, para os beneficiários</a:t>
            </a: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Deve-se ainda reconhecer que na maior parte das infrações de natureza sexual as vítimas são as mulheres.</a:t>
            </a:r>
            <a:r>
              <a:rPr lang="en-GB" dirty="0">
                <a:effectLst/>
              </a:rPr>
              <a:t> </a:t>
            </a:r>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7</a:t>
            </a:fld>
            <a:endParaRPr lang="en-US"/>
          </a:p>
        </p:txBody>
      </p:sp>
    </p:spTree>
    <p:extLst>
      <p:ext uri="{BB962C8B-B14F-4D97-AF65-F5344CB8AC3E}">
        <p14:creationId xmlns:p14="http://schemas.microsoft.com/office/powerpoint/2010/main" val="253159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pPr algn="just"/>
            <a:r>
              <a:rPr lang="pt-PT" sz="1200" kern="1200" dirty="0">
                <a:solidFill>
                  <a:schemeClr val="tx1"/>
                </a:solidFill>
                <a:effectLst/>
                <a:latin typeface="+mn-lt"/>
                <a:ea typeface="+mn-ea"/>
                <a:cs typeface="+mn-cs"/>
              </a:rPr>
              <a:t>Duração: 45 min</a:t>
            </a:r>
          </a:p>
          <a:p>
            <a:endParaRPr lang="en-GB" sz="1200" kern="1200" dirty="0">
              <a:solidFill>
                <a:schemeClr val="tx1"/>
              </a:solidFill>
              <a:effectLst/>
              <a:latin typeface="+mn-lt"/>
              <a:ea typeface="+mn-ea"/>
              <a:cs typeface="+mn-cs"/>
            </a:endParaRPr>
          </a:p>
          <a:p>
            <a:pPr marL="228600" indent="-228600" algn="just">
              <a:buFont typeface="+mj-lt"/>
              <a:buAutoNum type="arabicPeriod"/>
            </a:pPr>
            <a:r>
              <a:rPr lang="pt-PT" sz="1200" b="1" kern="1200" dirty="0">
                <a:solidFill>
                  <a:schemeClr val="tx1"/>
                </a:solidFill>
                <a:effectLst/>
                <a:latin typeface="+mn-lt"/>
                <a:ea typeface="+mn-ea"/>
                <a:cs typeface="+mn-cs"/>
              </a:rPr>
              <a:t>Explicação das regras do exercício</a:t>
            </a:r>
          </a:p>
          <a:p>
            <a:pPr marL="685800" lvl="1" indent="-228600">
              <a:buFont typeface="Arial" panose="020B0604020202020204" pitchFamily="34" charset="0"/>
              <a:buChar char="•"/>
            </a:pPr>
            <a:r>
              <a:rPr lang="pt-PT" sz="1200" kern="1200" dirty="0">
                <a:solidFill>
                  <a:schemeClr val="tx1"/>
                </a:solidFill>
                <a:effectLst/>
                <a:latin typeface="+mn-lt"/>
                <a:ea typeface="+mn-ea"/>
                <a:cs typeface="+mn-cs"/>
              </a:rPr>
              <a:t>O Facilitador irá ler declarações e os participantes devem se posicionar na sala de acordo com a sua opinião própria</a:t>
            </a:r>
            <a:endParaRPr lang="en-GB" sz="1200" kern="1200" dirty="0">
              <a:solidFill>
                <a:schemeClr val="tx1"/>
              </a:solidFill>
              <a:effectLst/>
              <a:latin typeface="+mn-lt"/>
              <a:ea typeface="+mn-ea"/>
              <a:cs typeface="+mn-cs"/>
            </a:endParaRPr>
          </a:p>
          <a:p>
            <a:pPr marL="685800" lvl="1" indent="-228600">
              <a:buFont typeface="Arial" panose="020B0604020202020204" pitchFamily="34" charset="0"/>
              <a:buChar char="•"/>
            </a:pPr>
            <a:r>
              <a:rPr lang="pt-PT" sz="1200" kern="1200" dirty="0">
                <a:solidFill>
                  <a:schemeClr val="tx1"/>
                </a:solidFill>
                <a:effectLst/>
                <a:latin typeface="+mn-lt"/>
                <a:ea typeface="+mn-ea"/>
                <a:cs typeface="+mn-cs"/>
              </a:rPr>
              <a:t>Após a leitura de cada declaração e o posicionamento de alguns dos participantes, fomentar o debate e encorajar pessoas a explicarem a sua opinião</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Os participantes podem decidir mudar de posição, depois de terem escutado a opinião e partilha de outros participantes e ponderado a sua posição</a:t>
            </a:r>
            <a:endParaRPr lang="en-GB" sz="1200" kern="1200" dirty="0">
              <a:solidFill>
                <a:schemeClr val="tx1"/>
              </a:solidFill>
              <a:effectLst/>
              <a:latin typeface="+mn-lt"/>
              <a:ea typeface="+mn-ea"/>
              <a:cs typeface="+mn-cs"/>
            </a:endParaRPr>
          </a:p>
          <a:p>
            <a:pPr marL="685800" lvl="1" indent="-228600">
              <a:buFont typeface="Arial" panose="020B0604020202020204" pitchFamily="34" charset="0"/>
              <a:buChar char="•"/>
            </a:pPr>
            <a:r>
              <a:rPr lang="pt-PT" sz="1200" kern="1200" dirty="0">
                <a:solidFill>
                  <a:schemeClr val="tx1"/>
                </a:solidFill>
                <a:effectLst/>
                <a:latin typeface="+mn-lt"/>
                <a:ea typeface="+mn-ea"/>
                <a:cs typeface="+mn-cs"/>
              </a:rPr>
              <a:t>Solicitar que todos venham novamente ao meio da sala, e ler nova declaração solicitando posicionamento</a:t>
            </a:r>
            <a:r>
              <a:rPr lang="en-GB" dirty="0">
                <a:effectLst/>
              </a:rPr>
              <a:t> </a:t>
            </a:r>
          </a:p>
          <a:p>
            <a:pPr marL="685800" lvl="1" indent="-228600">
              <a:buFont typeface="Arial" panose="020B0604020202020204" pitchFamily="34" charset="0"/>
              <a:buChar char="•"/>
            </a:pPr>
            <a:r>
              <a:rPr lang="en-GB" dirty="0" err="1">
                <a:effectLst/>
              </a:rPr>
              <a:t>Repetindo</a:t>
            </a:r>
            <a:r>
              <a:rPr lang="en-GB" dirty="0">
                <a:effectLst/>
              </a:rPr>
              <a:t> o </a:t>
            </a:r>
            <a:r>
              <a:rPr lang="en-GB" dirty="0" err="1">
                <a:effectLst/>
              </a:rPr>
              <a:t>procedimento</a:t>
            </a:r>
            <a:endParaRPr lang="en-GB" dirty="0">
              <a:effectLst/>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Conduzir os trabalhos de forma que os participantes entendam que não há resposta certa ou errada, criando um ambiente seguro e uma discussão aberta</a:t>
            </a:r>
            <a:endParaRPr lang="en-GB" dirty="0">
              <a:effectLst/>
            </a:endParaRPr>
          </a:p>
          <a:p>
            <a:pPr marL="685800" lvl="1" indent="-228600">
              <a:buFont typeface="Arial" panose="020B0604020202020204" pitchFamily="34" charset="0"/>
              <a:buChar char="•"/>
            </a:pPr>
            <a:endParaRPr lang="en-GB"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pt-PT" sz="1200" b="1" kern="1200" dirty="0">
                <a:solidFill>
                  <a:schemeClr val="tx1"/>
                </a:solidFill>
                <a:effectLst/>
                <a:latin typeface="+mn-lt"/>
                <a:ea typeface="+mn-ea"/>
                <a:cs typeface="+mn-cs"/>
              </a:rPr>
              <a:t>Dar início ao exercício, lendo a primeira declaração</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b="0" kern="1200" dirty="0">
                <a:solidFill>
                  <a:schemeClr val="tx1"/>
                </a:solidFill>
                <a:effectLst/>
                <a:latin typeface="+mn-lt"/>
                <a:ea typeface="+mn-ea"/>
                <a:cs typeface="+mn-cs"/>
              </a:rPr>
              <a:t>Reiterar que é opinião “pessoal/ individual, e não do grupo, assim peça aos participantes que reflitam bem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b="0" kern="1200" dirty="0">
                <a:solidFill>
                  <a:schemeClr val="tx1"/>
                </a:solidFill>
                <a:effectLst/>
                <a:latin typeface="+mn-lt"/>
                <a:ea typeface="+mn-ea"/>
                <a:cs typeface="+mn-cs"/>
              </a:rPr>
              <a:t>Ler a declaração. Pode ser necessário ler duas vezes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b="0" kern="1200" dirty="0">
                <a:solidFill>
                  <a:schemeClr val="tx1"/>
                </a:solidFill>
                <a:effectLst/>
                <a:latin typeface="+mn-lt"/>
                <a:ea typeface="+mn-ea"/>
                <a:cs typeface="+mn-cs"/>
              </a:rPr>
              <a:t>Dar tempo para que os participantes se movimentem para ir ao local indicado com a sua opinião</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O Facilitador pode pedir 2 no máximo 3 opiniões a participantes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Com a leitura das declarações e com o passar do exercício vai-se ficando mais rápido</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PT"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pt-PT" sz="1200" b="1" kern="1200" dirty="0">
                <a:solidFill>
                  <a:schemeClr val="tx1"/>
                </a:solidFill>
                <a:effectLst/>
                <a:latin typeface="+mn-lt"/>
                <a:ea typeface="+mn-ea"/>
                <a:cs typeface="+mn-cs"/>
              </a:rPr>
              <a:t>Gestão do exercício</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Não precisa preocupar caso alguns participantes demonstrem opiniões e conceitos que podem refletir posições estereotipadas, tal são até bons pois vão permitir ao Facilitador entender aqueles que devem ser desconstruídos durante a formação</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Os debates podem acabar ficando acalorados e o formador deve estar preparado para coordenar, organizar e direcionar os debates para que sejam construtivos.</a:t>
            </a:r>
            <a:endParaRPr lang="en-GB" sz="1200" kern="1200" dirty="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Algumas das declarações possuem uma certa perspetiva que pode ser moldada ou desenvolvida para um ou outro lado (como criando interpretações ou posições relativas com base em esclarecimentos</a:t>
            </a:r>
            <a:endParaRPr lang="en-GB" sz="1200" kern="1200" dirty="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dirty="0">
                <a:effectLst/>
                <a:latin typeface="Calibri" panose="020F0502020204030204" pitchFamily="34" charset="0"/>
                <a:ea typeface="Times New Roman" panose="02020603050405020304" pitchFamily="18" charset="0"/>
                <a:cs typeface="Calibri" panose="020F0502020204030204" pitchFamily="34" charset="0"/>
              </a:rPr>
              <a:t>A ideia é por vezes assegurar que um participante escute a posição de outro participante e que tendo conhecimento de uma posição de outro, esta proceda a uma reflexão das questões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É importante dar oportunidade para todos falarem em uma ou outra declaração, solicitando para partilhar a sua posição participantes em posições diversas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Se na explicação, um participante explica como realmente representando uma outra posição, o Facilitador pode perguntar “Mas, então não seria “concorda muito mesmo”?”, e caso se clarifique a posição do participante como diversa, então o Formador pode convidar o participante a mudar de local/posição</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O Formador pode rapidamente identificar entre os participantes aqueles que tenham uma visão com base numa perspetiva de igualdade de gênero mais consciente, e quando necessário fazer uso destes participantes para “balançar” visões mais estereotipadas do assunto</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u="sng" kern="1200" dirty="0">
                <a:solidFill>
                  <a:schemeClr val="tx1"/>
                </a:solidFill>
                <a:effectLst/>
                <a:latin typeface="+mn-lt"/>
                <a:ea typeface="+mn-ea"/>
                <a:cs typeface="+mn-cs"/>
              </a:rPr>
              <a:t>DECLARAÇÕES</a:t>
            </a:r>
          </a:p>
          <a:p>
            <a:pPr marL="228600" lvl="0" indent="-228600">
              <a:buFont typeface="+mj-lt"/>
              <a:buAutoNum type="alphaUcPeriod"/>
            </a:pPr>
            <a:r>
              <a:rPr lang="pt-PT" sz="1200" kern="1200" dirty="0">
                <a:solidFill>
                  <a:schemeClr val="tx1"/>
                </a:solidFill>
                <a:effectLst/>
                <a:latin typeface="+mn-lt"/>
                <a:ea typeface="+mn-ea"/>
                <a:cs typeface="+mn-cs"/>
              </a:rPr>
              <a:t>A </a:t>
            </a:r>
            <a:r>
              <a:rPr lang="pt-PT" sz="1200" kern="1200" dirty="0" err="1">
                <a:solidFill>
                  <a:schemeClr val="tx1"/>
                </a:solidFill>
                <a:effectLst/>
                <a:latin typeface="+mn-lt"/>
                <a:ea typeface="+mn-ea"/>
                <a:cs typeface="+mn-cs"/>
              </a:rPr>
              <a:t>pen</a:t>
            </a:r>
            <a:r>
              <a:rPr lang="pt-PT" sz="1200" kern="1200" dirty="0">
                <a:solidFill>
                  <a:schemeClr val="tx1"/>
                </a:solidFill>
                <a:effectLst/>
                <a:latin typeface="+mn-lt"/>
                <a:ea typeface="+mn-ea"/>
                <a:cs typeface="+mn-cs"/>
              </a:rPr>
              <a:t> drive é minha, assim eu posso guardar nela aquilo que eu queira</a:t>
            </a:r>
            <a:endParaRPr lang="en-GB" sz="1200" kern="1200" dirty="0">
              <a:solidFill>
                <a:schemeClr val="tx1"/>
              </a:solidFill>
              <a:effectLst/>
              <a:latin typeface="+mn-lt"/>
              <a:ea typeface="+mn-ea"/>
              <a:cs typeface="+mn-cs"/>
            </a:endParaRPr>
          </a:p>
          <a:p>
            <a:pPr marL="228600" lvl="0" indent="-228600">
              <a:buFont typeface="+mj-lt"/>
              <a:buAutoNum type="alphaUcPeriod"/>
            </a:pPr>
            <a:r>
              <a:rPr lang="pt-PT" sz="1200" kern="1200" dirty="0">
                <a:solidFill>
                  <a:schemeClr val="tx1"/>
                </a:solidFill>
                <a:effectLst/>
                <a:latin typeface="+mn-lt"/>
                <a:ea typeface="+mn-ea"/>
                <a:cs typeface="+mn-cs"/>
              </a:rPr>
              <a:t>Quando uma mulher está de fato de banho na praia, tal representa uma licença para que todos a olhem e tirem fotos</a:t>
            </a:r>
            <a:endParaRPr lang="en-GB" sz="1200" kern="1200" dirty="0">
              <a:solidFill>
                <a:schemeClr val="tx1"/>
              </a:solidFill>
              <a:effectLst/>
              <a:latin typeface="+mn-lt"/>
              <a:ea typeface="+mn-ea"/>
              <a:cs typeface="+mn-cs"/>
            </a:endParaRPr>
          </a:p>
          <a:p>
            <a:pPr marL="228600" lvl="0" indent="-228600">
              <a:buFont typeface="+mj-lt"/>
              <a:buAutoNum type="alphaUcPeriod"/>
            </a:pPr>
            <a:r>
              <a:rPr lang="pt-PT" sz="1200" kern="1200" dirty="0">
                <a:solidFill>
                  <a:schemeClr val="tx1"/>
                </a:solidFill>
                <a:effectLst/>
                <a:latin typeface="+mn-lt"/>
                <a:ea typeface="+mn-ea"/>
                <a:cs typeface="+mn-cs"/>
              </a:rPr>
              <a:t>Se um homem e uma mulher viajam de carro para as Províncias, o homem deve dirigir o carro</a:t>
            </a:r>
            <a:endParaRPr lang="en-GB" sz="1200" kern="1200" dirty="0">
              <a:solidFill>
                <a:schemeClr val="tx1"/>
              </a:solidFill>
              <a:effectLst/>
              <a:latin typeface="+mn-lt"/>
              <a:ea typeface="+mn-ea"/>
              <a:cs typeface="+mn-cs"/>
            </a:endParaRPr>
          </a:p>
          <a:p>
            <a:pPr marL="228600" lvl="0" indent="-228600">
              <a:buFont typeface="+mj-lt"/>
              <a:buAutoNum type="alphaUcPeriod"/>
            </a:pPr>
            <a:r>
              <a:rPr lang="pt-PT" sz="1200" kern="1200" dirty="0">
                <a:solidFill>
                  <a:schemeClr val="tx1"/>
                </a:solidFill>
                <a:effectLst/>
                <a:latin typeface="+mn-lt"/>
                <a:ea typeface="+mn-ea"/>
                <a:cs typeface="+mn-cs"/>
              </a:rPr>
              <a:t>Quem cala consente. Se um homem diz algo e a mulher fica em silêncio, é por que concorda </a:t>
            </a:r>
            <a:endParaRPr lang="en-GB" sz="1200" kern="1200" dirty="0">
              <a:solidFill>
                <a:schemeClr val="tx1"/>
              </a:solidFill>
              <a:effectLst/>
              <a:latin typeface="+mn-lt"/>
              <a:ea typeface="+mn-ea"/>
              <a:cs typeface="+mn-cs"/>
            </a:endParaRPr>
          </a:p>
          <a:p>
            <a:pPr marL="228600" lvl="0" indent="-228600">
              <a:buFont typeface="+mj-lt"/>
              <a:buAutoNum type="alphaUcPeriod"/>
            </a:pPr>
            <a:r>
              <a:rPr lang="pt-PT" sz="1200" kern="1200" dirty="0">
                <a:solidFill>
                  <a:schemeClr val="tx1"/>
                </a:solidFill>
                <a:effectLst/>
                <a:latin typeface="+mn-lt"/>
                <a:ea typeface="+mn-ea"/>
                <a:cs typeface="+mn-cs"/>
              </a:rPr>
              <a:t>Quando uma pessoa de mais idade trabalha com uma pessoa mais jovem, a mais jovem deve o respeito em seguir a instrução do colega mais velho</a:t>
            </a:r>
            <a:endParaRPr lang="en-GB" sz="1200" kern="1200" dirty="0">
              <a:solidFill>
                <a:schemeClr val="tx1"/>
              </a:solidFill>
              <a:effectLst/>
              <a:latin typeface="+mn-lt"/>
              <a:ea typeface="+mn-ea"/>
              <a:cs typeface="+mn-cs"/>
            </a:endParaRPr>
          </a:p>
          <a:p>
            <a:pPr marL="228600" lvl="0" indent="-228600">
              <a:buFont typeface="+mj-lt"/>
              <a:buAutoNum type="alphaUcPeriod"/>
            </a:pPr>
            <a:r>
              <a:rPr lang="pt-PT" sz="1200" kern="1200" dirty="0">
                <a:solidFill>
                  <a:schemeClr val="tx1"/>
                </a:solidFill>
                <a:effectLst/>
                <a:latin typeface="+mn-lt"/>
                <a:ea typeface="+mn-ea"/>
                <a:cs typeface="+mn-cs"/>
              </a:rPr>
              <a:t>Se um homem vê uma mulher bonita, ele deve expressar-se pela beleza dela. Essa é a natureza do homem!</a:t>
            </a:r>
            <a:endParaRPr lang="en-GB" sz="1200" kern="1200" dirty="0">
              <a:solidFill>
                <a:schemeClr val="tx1"/>
              </a:solidFill>
              <a:effectLst/>
              <a:latin typeface="+mn-lt"/>
              <a:ea typeface="+mn-ea"/>
              <a:cs typeface="+mn-cs"/>
            </a:endParaRPr>
          </a:p>
          <a:p>
            <a:pPr marL="228600" lvl="0" indent="-228600">
              <a:buFont typeface="+mj-lt"/>
              <a:buAutoNum type="alphaUcPeriod"/>
            </a:pPr>
            <a:r>
              <a:rPr lang="pt-PT" sz="1200" kern="1200" dirty="0">
                <a:solidFill>
                  <a:schemeClr val="tx1"/>
                </a:solidFill>
                <a:effectLst/>
                <a:latin typeface="+mn-lt"/>
                <a:ea typeface="+mn-ea"/>
                <a:cs typeface="+mn-cs"/>
              </a:rPr>
              <a:t>Se uma pessoa vê na rua um automóvel fantástico e o acha o máximo, esta pessoa deve parar o automóvel e expressar a sua adoração ao automóvel ao condutor do automóvel</a:t>
            </a:r>
            <a:endParaRPr lang="en-GB" sz="1200" kern="1200" dirty="0">
              <a:solidFill>
                <a:schemeClr val="tx1"/>
              </a:solidFill>
              <a:effectLst/>
              <a:latin typeface="+mn-lt"/>
              <a:ea typeface="+mn-ea"/>
              <a:cs typeface="+mn-cs"/>
            </a:endParaRPr>
          </a:p>
          <a:p>
            <a:pPr marL="228600" lvl="0" indent="-228600">
              <a:buFont typeface="+mj-lt"/>
              <a:buAutoNum type="alphaUcPeriod"/>
            </a:pPr>
            <a:r>
              <a:rPr lang="pt-PT" sz="1200" kern="1200" dirty="0">
                <a:solidFill>
                  <a:schemeClr val="tx1"/>
                </a:solidFill>
                <a:effectLst/>
                <a:latin typeface="+mn-lt"/>
                <a:ea typeface="+mn-ea"/>
                <a:cs typeface="+mn-cs"/>
              </a:rPr>
              <a:t>É meu direito guardar e assistir aquilo que eu ache pertinente no meu computador do trabalho</a:t>
            </a:r>
            <a:endParaRPr lang="en-GB" sz="1200" kern="1200" dirty="0">
              <a:solidFill>
                <a:schemeClr val="tx1"/>
              </a:solidFill>
              <a:effectLst/>
              <a:latin typeface="+mn-lt"/>
              <a:ea typeface="+mn-ea"/>
              <a:cs typeface="+mn-cs"/>
            </a:endParaRPr>
          </a:p>
          <a:p>
            <a:pPr marL="228600" lvl="0" indent="-228600">
              <a:buFont typeface="+mj-lt"/>
              <a:buAutoNum type="alphaUcPeriod"/>
            </a:pPr>
            <a:r>
              <a:rPr lang="pt-PT" sz="1200" kern="1200" dirty="0">
                <a:solidFill>
                  <a:schemeClr val="tx1"/>
                </a:solidFill>
                <a:effectLst/>
                <a:latin typeface="+mn-lt"/>
                <a:ea typeface="+mn-ea"/>
                <a:cs typeface="+mn-cs"/>
              </a:rPr>
              <a:t>Se duas pessoas têm um problema, melhor não se meter, pois tal é problema somente deles</a:t>
            </a:r>
            <a:endParaRPr lang="en-GB" sz="1200" kern="1200" dirty="0">
              <a:solidFill>
                <a:schemeClr val="tx1"/>
              </a:solidFill>
              <a:effectLst/>
              <a:latin typeface="+mn-lt"/>
              <a:ea typeface="+mn-ea"/>
              <a:cs typeface="+mn-cs"/>
            </a:endParaRPr>
          </a:p>
          <a:p>
            <a:pPr marL="228600" lvl="0" indent="-228600">
              <a:buFont typeface="+mj-lt"/>
              <a:buAutoNum type="alphaUcPeriod"/>
            </a:pPr>
            <a:r>
              <a:rPr lang="pt-PT" sz="1200" kern="1200" dirty="0">
                <a:solidFill>
                  <a:schemeClr val="tx1"/>
                </a:solidFill>
                <a:effectLst/>
                <a:latin typeface="+mn-lt"/>
                <a:ea typeface="+mn-ea"/>
                <a:cs typeface="+mn-cs"/>
              </a:rPr>
              <a:t>Uma mulher que namora com diversos homens não é boa mulher</a:t>
            </a:r>
            <a:endParaRPr lang="en-GB" sz="1200" kern="1200" dirty="0">
              <a:solidFill>
                <a:schemeClr val="tx1"/>
              </a:solidFill>
              <a:effectLst/>
              <a:latin typeface="+mn-lt"/>
              <a:ea typeface="+mn-ea"/>
              <a:cs typeface="+mn-cs"/>
            </a:endParaRPr>
          </a:p>
          <a:p>
            <a:pPr marL="228600" lvl="0" indent="-228600">
              <a:buFont typeface="+mj-lt"/>
              <a:buAutoNum type="alphaUcPeriod"/>
            </a:pPr>
            <a:r>
              <a:rPr lang="pt-PT" sz="1200" kern="1200" dirty="0">
                <a:solidFill>
                  <a:schemeClr val="tx1"/>
                </a:solidFill>
                <a:effectLst/>
                <a:latin typeface="+mn-lt"/>
                <a:ea typeface="+mn-ea"/>
                <a:cs typeface="+mn-cs"/>
              </a:rPr>
              <a:t>Se eu vejo uma carteira com dinheiro na rua, eu pego-a. Hoje é meu dia de sorte!</a:t>
            </a:r>
            <a:endParaRPr lang="en-GB" sz="1200" kern="1200" dirty="0">
              <a:solidFill>
                <a:schemeClr val="tx1"/>
              </a:solidFill>
              <a:effectLst/>
              <a:latin typeface="+mn-lt"/>
              <a:ea typeface="+mn-ea"/>
              <a:cs typeface="+mn-cs"/>
            </a:endParaRPr>
          </a:p>
          <a:p>
            <a:pPr marL="228600" lvl="0" indent="-228600">
              <a:buFont typeface="+mj-lt"/>
              <a:buAutoNum type="alphaUcPeriod"/>
            </a:pPr>
            <a:r>
              <a:rPr lang="pt-PT" sz="1200" kern="1200" dirty="0">
                <a:solidFill>
                  <a:schemeClr val="tx1"/>
                </a:solidFill>
                <a:effectLst/>
                <a:latin typeface="+mn-lt"/>
                <a:ea typeface="+mn-ea"/>
                <a:cs typeface="+mn-cs"/>
              </a:rPr>
              <a:t>Se uma pessoa deixa um telefone na mesa para ir à casa de banho, eu não o pego</a:t>
            </a:r>
            <a:endParaRPr lang="en-GB" sz="1200" kern="1200" dirty="0">
              <a:solidFill>
                <a:schemeClr val="tx1"/>
              </a:solidFill>
              <a:effectLst/>
              <a:latin typeface="+mn-lt"/>
              <a:ea typeface="+mn-ea"/>
              <a:cs typeface="+mn-cs"/>
            </a:endParaRPr>
          </a:p>
          <a:p>
            <a:pPr marL="228600" lvl="0" indent="-228600">
              <a:buFont typeface="+mj-lt"/>
              <a:buAutoNum type="alphaUcPeriod"/>
            </a:pPr>
            <a:r>
              <a:rPr lang="pt-PT" sz="1200" kern="1200" dirty="0">
                <a:solidFill>
                  <a:schemeClr val="tx1"/>
                </a:solidFill>
                <a:effectLst/>
                <a:latin typeface="+mn-lt"/>
                <a:ea typeface="+mn-ea"/>
                <a:cs typeface="+mn-cs"/>
              </a:rPr>
              <a:t>Se eu faço uma piada, todos devem compreender que foi uma brincadeira</a:t>
            </a:r>
            <a:endParaRPr lang="en-GB" sz="1200" kern="1200" dirty="0">
              <a:solidFill>
                <a:schemeClr val="tx1"/>
              </a:solidFill>
              <a:effectLst/>
              <a:latin typeface="+mn-lt"/>
              <a:ea typeface="+mn-ea"/>
              <a:cs typeface="+mn-cs"/>
            </a:endParaRPr>
          </a:p>
          <a:p>
            <a:pPr marL="228600" lvl="0" indent="-228600">
              <a:buFont typeface="+mj-lt"/>
              <a:buAutoNum type="alphaUcPeriod"/>
            </a:pPr>
            <a:r>
              <a:rPr lang="pt-PT" sz="1200" kern="1200" dirty="0">
                <a:solidFill>
                  <a:schemeClr val="tx1"/>
                </a:solidFill>
                <a:effectLst/>
                <a:latin typeface="+mn-lt"/>
                <a:ea typeface="+mn-ea"/>
                <a:cs typeface="+mn-cs"/>
              </a:rPr>
              <a:t>“Come a carne, fica-se com o osso”. Se eu faço alguma coisa para alguém, esta pessoa depois fica a dever algo para mim.</a:t>
            </a:r>
            <a:endParaRPr lang="en-GB" sz="1200" kern="1200" dirty="0">
              <a:solidFill>
                <a:schemeClr val="tx1"/>
              </a:solidFill>
              <a:effectLst/>
              <a:latin typeface="+mn-lt"/>
              <a:ea typeface="+mn-ea"/>
              <a:cs typeface="+mn-cs"/>
            </a:endParaRPr>
          </a:p>
          <a:p>
            <a:pPr marL="228600" lvl="0" indent="-228600">
              <a:buFont typeface="+mj-lt"/>
              <a:buAutoNum type="alphaUcPeriod"/>
            </a:pPr>
            <a:r>
              <a:rPr lang="pt-PT" sz="1200" kern="1200" dirty="0">
                <a:solidFill>
                  <a:schemeClr val="tx1"/>
                </a:solidFill>
                <a:effectLst/>
                <a:latin typeface="+mn-lt"/>
                <a:ea typeface="+mn-ea"/>
                <a:cs typeface="+mn-cs"/>
              </a:rPr>
              <a:t>Ao falar do meu problema para outros, só acabo por envergonhar-me. Melhor ficar calado!</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PT" sz="1200" b="1" kern="1200" dirty="0">
              <a:solidFill>
                <a:schemeClr val="tx1"/>
              </a:solidFill>
              <a:effectLst/>
              <a:latin typeface="+mn-lt"/>
              <a:ea typeface="+mn-ea"/>
              <a:cs typeface="+mn-cs"/>
            </a:endParaRPr>
          </a:p>
          <a:p>
            <a:pPr marL="228600" lvl="0" indent="-228600">
              <a:buFont typeface="Arial" panose="020B0604020202020204" pitchFamily="34" charset="0"/>
              <a:buChar char="•"/>
            </a:pPr>
            <a:endParaRPr lang="en-GB" dirty="0">
              <a:effectLst/>
            </a:endParaRPr>
          </a:p>
        </p:txBody>
      </p:sp>
      <p:sp>
        <p:nvSpPr>
          <p:cNvPr id="4" name="Slide Number Placeholder 3"/>
          <p:cNvSpPr>
            <a:spLocks noGrp="1"/>
          </p:cNvSpPr>
          <p:nvPr>
            <p:ph type="sldNum" sz="quarter" idx="5"/>
          </p:nvPr>
        </p:nvSpPr>
        <p:spPr/>
        <p:txBody>
          <a:bodyPr/>
          <a:lstStyle/>
          <a:p>
            <a:fld id="{D64397F9-536F-F542-8C19-0E19425C05AC}" type="slidenum">
              <a:rPr lang="en-US" smtClean="0"/>
              <a:t>8</a:t>
            </a:fld>
            <a:endParaRPr lang="en-US"/>
          </a:p>
        </p:txBody>
      </p:sp>
    </p:spTree>
    <p:extLst>
      <p:ext uri="{BB962C8B-B14F-4D97-AF65-F5344CB8AC3E}">
        <p14:creationId xmlns:p14="http://schemas.microsoft.com/office/powerpoint/2010/main" val="4135762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a:solidFill>
                  <a:schemeClr val="tx1"/>
                </a:solidFill>
                <a:effectLst/>
                <a:latin typeface="+mn-lt"/>
                <a:ea typeface="+mn-ea"/>
                <a:cs typeface="+mn-cs"/>
              </a:rPr>
              <a:t>INSTRUÇÕES PARA O FACILITADOR</a:t>
            </a:r>
            <a:endParaRPr lang="en-GB" sz="1200" kern="1200" dirty="0">
              <a:solidFill>
                <a:schemeClr val="tx1"/>
              </a:solidFill>
              <a:effectLst/>
              <a:latin typeface="+mn-lt"/>
              <a:ea typeface="+mn-ea"/>
              <a:cs typeface="+mn-cs"/>
            </a:endParaRPr>
          </a:p>
          <a:p>
            <a:pPr algn="just"/>
            <a:r>
              <a:rPr lang="pt-PT" sz="1200" kern="1200" dirty="0">
                <a:solidFill>
                  <a:schemeClr val="tx1"/>
                </a:solidFill>
                <a:effectLst/>
                <a:latin typeface="+mn-lt"/>
                <a:ea typeface="+mn-ea"/>
                <a:cs typeface="+mn-cs"/>
              </a:rPr>
              <a:t>Duração: 15 min</a:t>
            </a:r>
          </a:p>
          <a:p>
            <a:endParaRPr lang="en-US" dirty="0"/>
          </a:p>
          <a:p>
            <a:pPr marL="228600" indent="-228600">
              <a:buAutoNum type="arabicPeriod"/>
            </a:pPr>
            <a:r>
              <a:rPr lang="en-US" b="1" dirty="0" err="1"/>
              <a:t>Visualização</a:t>
            </a:r>
            <a:r>
              <a:rPr lang="en-US" b="1" dirty="0"/>
              <a:t> do </a:t>
            </a:r>
            <a:r>
              <a:rPr lang="en-US" b="1" dirty="0" err="1"/>
              <a:t>filme</a:t>
            </a:r>
            <a:r>
              <a:rPr lang="en-US" b="1" dirty="0"/>
              <a:t> AFRIDA</a:t>
            </a:r>
          </a:p>
          <a:p>
            <a:pPr marL="685800" lvl="1" indent="-228600">
              <a:buFont typeface="Arial" panose="020B0604020202020204" pitchFamily="34" charset="0"/>
              <a:buChar char="•"/>
            </a:pPr>
            <a:r>
              <a:rPr lang="en-US" dirty="0" err="1"/>
              <a:t>Informar</a:t>
            </a:r>
            <a:r>
              <a:rPr lang="en-US" dirty="0"/>
              <a:t> que </a:t>
            </a:r>
            <a:r>
              <a:rPr lang="en-US" dirty="0" err="1"/>
              <a:t>irão</a:t>
            </a:r>
            <a:r>
              <a:rPr lang="en-US" dirty="0"/>
              <a:t> </a:t>
            </a:r>
            <a:r>
              <a:rPr lang="en-US" dirty="0" err="1"/>
              <a:t>ver</a:t>
            </a:r>
            <a:r>
              <a:rPr lang="en-US" dirty="0"/>
              <a:t> um </a:t>
            </a:r>
            <a:r>
              <a:rPr lang="en-US" dirty="0" err="1"/>
              <a:t>filme</a:t>
            </a:r>
            <a:r>
              <a:rPr lang="en-US" dirty="0"/>
              <a:t> de 5 minutos </a:t>
            </a:r>
            <a:r>
              <a:rPr lang="en-US" dirty="0" err="1"/>
              <a:t>desenvolvido</a:t>
            </a:r>
            <a:r>
              <a:rPr lang="en-US" dirty="0"/>
              <a:t> </a:t>
            </a:r>
            <a:r>
              <a:rPr lang="en-US" dirty="0" err="1"/>
              <a:t>pelo</a:t>
            </a:r>
            <a:r>
              <a:rPr lang="en-US" dirty="0"/>
              <a:t> IASC (</a:t>
            </a:r>
            <a:r>
              <a:rPr lang="en-US" i="1" dirty="0"/>
              <a:t>Inter Agency Standing Committee</a:t>
            </a:r>
            <a:r>
              <a:rPr lang="en-US" dirty="0"/>
              <a:t>) da ONU</a:t>
            </a:r>
          </a:p>
          <a:p>
            <a:pPr marL="685800" lvl="1" indent="-228600">
              <a:buFont typeface="Arial" panose="020B0604020202020204" pitchFamily="34" charset="0"/>
              <a:buChar char="•"/>
            </a:pPr>
            <a:r>
              <a:rPr lang="en-US" dirty="0"/>
              <a:t>O </a:t>
            </a:r>
            <a:r>
              <a:rPr lang="en-US" dirty="0" err="1"/>
              <a:t>filme</a:t>
            </a:r>
            <a:r>
              <a:rPr lang="en-US" dirty="0"/>
              <a:t> tem </a:t>
            </a:r>
            <a:r>
              <a:rPr lang="en-US" dirty="0" err="1"/>
              <a:t>legenda</a:t>
            </a:r>
            <a:r>
              <a:rPr lang="en-US" dirty="0"/>
              <a:t> em </a:t>
            </a:r>
            <a:r>
              <a:rPr lang="en-US" dirty="0" err="1"/>
              <a:t>português</a:t>
            </a:r>
            <a:endParaRPr lang="en-US" dirty="0"/>
          </a:p>
          <a:p>
            <a:pPr marL="685800" lvl="1" indent="-228600">
              <a:buFont typeface="Arial" panose="020B0604020202020204" pitchFamily="34" charset="0"/>
              <a:buChar char="•"/>
            </a:pPr>
            <a:r>
              <a:rPr lang="en-US" dirty="0" err="1"/>
              <a:t>Há</a:t>
            </a:r>
            <a:r>
              <a:rPr lang="en-US" dirty="0"/>
              <a:t> </a:t>
            </a:r>
            <a:r>
              <a:rPr lang="en-US" dirty="0" err="1"/>
              <a:t>também</a:t>
            </a:r>
            <a:r>
              <a:rPr lang="en-US" dirty="0"/>
              <a:t> a </a:t>
            </a:r>
            <a:r>
              <a:rPr lang="en-US" dirty="0" err="1"/>
              <a:t>história</a:t>
            </a:r>
            <a:r>
              <a:rPr lang="en-US" dirty="0"/>
              <a:t> </a:t>
            </a:r>
            <a:r>
              <a:rPr lang="en-US" dirty="0" err="1"/>
              <a:t>toda</a:t>
            </a:r>
            <a:r>
              <a:rPr lang="en-US" dirty="0"/>
              <a:t> da </a:t>
            </a:r>
            <a:r>
              <a:rPr lang="en-US" dirty="0" err="1"/>
              <a:t>Afrida</a:t>
            </a:r>
            <a:r>
              <a:rPr lang="en-US" dirty="0"/>
              <a:t> em </a:t>
            </a:r>
            <a:r>
              <a:rPr lang="en-US" dirty="0" err="1"/>
              <a:t>formato</a:t>
            </a:r>
            <a:r>
              <a:rPr lang="en-US" dirty="0"/>
              <a:t> </a:t>
            </a:r>
            <a:r>
              <a:rPr lang="en-US" dirty="0" err="1"/>
              <a:t>impresso</a:t>
            </a:r>
            <a:r>
              <a:rPr lang="en-US" dirty="0"/>
              <a:t>, e </a:t>
            </a:r>
            <a:r>
              <a:rPr lang="en-US" dirty="0" err="1"/>
              <a:t>pode</a:t>
            </a:r>
            <a:r>
              <a:rPr lang="en-US" dirty="0"/>
              <a:t> </a:t>
            </a:r>
            <a:r>
              <a:rPr lang="en-US" dirty="0" err="1"/>
              <a:t>ser</a:t>
            </a:r>
            <a:r>
              <a:rPr lang="en-US" dirty="0"/>
              <a:t> </a:t>
            </a:r>
            <a:r>
              <a:rPr lang="en-US" dirty="0" err="1"/>
              <a:t>distribuída</a:t>
            </a:r>
            <a:r>
              <a:rPr lang="en-US" dirty="0"/>
              <a:t> (</a:t>
            </a:r>
            <a:r>
              <a:rPr lang="en-US" dirty="0" err="1"/>
              <a:t>uma</a:t>
            </a:r>
            <a:r>
              <a:rPr lang="en-US" dirty="0"/>
              <a:t> </a:t>
            </a:r>
            <a:r>
              <a:rPr lang="en-US" dirty="0" err="1"/>
              <a:t>por</a:t>
            </a:r>
            <a:r>
              <a:rPr lang="en-US" dirty="0"/>
              <a:t> grupo, </a:t>
            </a:r>
            <a:r>
              <a:rPr lang="en-US" dirty="0" err="1"/>
              <a:t>por</a:t>
            </a:r>
            <a:r>
              <a:rPr lang="en-US" dirty="0"/>
              <a:t> </a:t>
            </a:r>
            <a:r>
              <a:rPr lang="en-US" dirty="0" err="1"/>
              <a:t>exemplo</a:t>
            </a:r>
            <a:r>
              <a:rPr lang="en-US" dirty="0"/>
              <a:t>)</a:t>
            </a:r>
          </a:p>
          <a:p>
            <a:pPr marL="685800" lvl="1" indent="-228600">
              <a:buFont typeface="Arial" panose="020B0604020202020204" pitchFamily="34" charset="0"/>
              <a:buChar char="•"/>
            </a:pPr>
            <a:r>
              <a:rPr lang="en-US" dirty="0"/>
              <a:t>O </a:t>
            </a:r>
            <a:r>
              <a:rPr lang="en-US" dirty="0" err="1"/>
              <a:t>filme</a:t>
            </a:r>
            <a:r>
              <a:rPr lang="en-US" dirty="0"/>
              <a:t> </a:t>
            </a:r>
            <a:r>
              <a:rPr lang="en-US" dirty="0" err="1"/>
              <a:t>pode</a:t>
            </a:r>
            <a:r>
              <a:rPr lang="en-US" dirty="0"/>
              <a:t> </a:t>
            </a:r>
            <a:r>
              <a:rPr lang="en-US" dirty="0" err="1"/>
              <a:t>ser</a:t>
            </a:r>
            <a:r>
              <a:rPr lang="en-US" dirty="0"/>
              <a:t> </a:t>
            </a:r>
            <a:r>
              <a:rPr lang="en-US" dirty="0" err="1"/>
              <a:t>visualizado</a:t>
            </a:r>
            <a:r>
              <a:rPr lang="en-US" dirty="0"/>
              <a:t> </a:t>
            </a:r>
            <a:r>
              <a:rPr lang="en-US" dirty="0" err="1"/>
              <a:t>duas</a:t>
            </a:r>
            <a:r>
              <a:rPr lang="en-US" dirty="0"/>
              <a:t> </a:t>
            </a:r>
            <a:r>
              <a:rPr lang="en-US" dirty="0" err="1"/>
              <a:t>vezes</a:t>
            </a:r>
            <a:r>
              <a:rPr lang="en-US" dirty="0"/>
              <a:t>, </a:t>
            </a:r>
            <a:r>
              <a:rPr lang="en-US" dirty="0" err="1"/>
              <a:t>caso</a:t>
            </a:r>
            <a:r>
              <a:rPr lang="en-US" dirty="0"/>
              <a:t> </a:t>
            </a:r>
            <a:r>
              <a:rPr lang="en-US" dirty="0" err="1"/>
              <a:t>seja</a:t>
            </a:r>
            <a:r>
              <a:rPr lang="en-US" dirty="0"/>
              <a:t> da </a:t>
            </a:r>
            <a:r>
              <a:rPr lang="en-US" dirty="0" err="1"/>
              <a:t>vontade</a:t>
            </a:r>
            <a:r>
              <a:rPr lang="en-US" dirty="0"/>
              <a:t> dos </a:t>
            </a:r>
            <a:r>
              <a:rPr lang="en-US" dirty="0" err="1"/>
              <a:t>participante</a:t>
            </a:r>
            <a:endParaRPr lang="en-US" dirty="0"/>
          </a:p>
          <a:p>
            <a:pPr marL="685800" lvl="1" indent="-228600">
              <a:buFont typeface="Arial" panose="020B0604020202020204" pitchFamily="34" charset="0"/>
              <a:buChar char="•"/>
            </a:pPr>
            <a:endParaRPr lang="en-US" dirty="0"/>
          </a:p>
          <a:p>
            <a:pPr marL="228600" lvl="0" indent="-228600">
              <a:buFont typeface="+mj-lt"/>
              <a:buAutoNum type="arabicPeriod"/>
            </a:pPr>
            <a:r>
              <a:rPr lang="pt-PT" sz="1200" b="1" kern="1200" dirty="0">
                <a:solidFill>
                  <a:schemeClr val="tx1"/>
                </a:solidFill>
                <a:effectLst/>
                <a:latin typeface="+mn-lt"/>
                <a:ea typeface="+mn-ea"/>
                <a:cs typeface="+mn-cs"/>
              </a:rPr>
              <a:t>Guiar os participantes para entender o filme</a:t>
            </a:r>
            <a:endParaRPr lang="en-GB"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Pergunta a participantes para brevemente explicar o </a:t>
            </a:r>
            <a:r>
              <a:rPr lang="pt-PT" sz="1200" kern="1200" dirty="0" err="1">
                <a:solidFill>
                  <a:schemeClr val="tx1"/>
                </a:solidFill>
                <a:effectLst/>
                <a:latin typeface="+mn-lt"/>
                <a:ea typeface="+mn-ea"/>
                <a:cs typeface="+mn-cs"/>
              </a:rPr>
              <a:t>fime</a:t>
            </a:r>
            <a:endParaRPr lang="pt-PT"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Pode ainda perguntar:</a:t>
            </a:r>
          </a:p>
          <a:p>
            <a:pPr marL="1085850" lvl="2" indent="-171450">
              <a:buFont typeface="Arial" panose="020B0604020202020204" pitchFamily="34" charset="0"/>
              <a:buChar char="•"/>
            </a:pPr>
            <a:r>
              <a:rPr lang="pt-PT" sz="1200" kern="1200" dirty="0">
                <a:solidFill>
                  <a:schemeClr val="tx1"/>
                </a:solidFill>
                <a:effectLst/>
                <a:latin typeface="+mn-lt"/>
                <a:ea typeface="+mn-ea"/>
                <a:cs typeface="+mn-cs"/>
              </a:rPr>
              <a:t>Quem é Abel? O que ele faz?</a:t>
            </a:r>
            <a:endParaRPr lang="en-GB"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kern="1200" dirty="0">
                <a:solidFill>
                  <a:schemeClr val="tx1"/>
                </a:solidFill>
                <a:effectLst/>
                <a:latin typeface="+mn-lt"/>
                <a:ea typeface="+mn-ea"/>
                <a:cs typeface="+mn-cs"/>
              </a:rPr>
              <a:t>Quem é </a:t>
            </a:r>
            <a:r>
              <a:rPr lang="pt-PT" sz="120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Qual é a sua realidade? Quantos anos ela tem?</a:t>
            </a:r>
            <a:endParaRPr lang="en-GB"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pt-PT" sz="1200" kern="1200" dirty="0">
                <a:solidFill>
                  <a:schemeClr val="tx1"/>
                </a:solidFill>
                <a:effectLst/>
                <a:latin typeface="+mn-lt"/>
                <a:ea typeface="+mn-ea"/>
                <a:cs typeface="+mn-cs"/>
              </a:rPr>
              <a:t>Quem é </a:t>
            </a:r>
            <a:r>
              <a:rPr lang="pt-PT" sz="1200" kern="1200" dirty="0" err="1">
                <a:solidFill>
                  <a:schemeClr val="tx1"/>
                </a:solidFill>
                <a:effectLst/>
                <a:latin typeface="+mn-lt"/>
                <a:ea typeface="+mn-ea"/>
                <a:cs typeface="+mn-cs"/>
              </a:rPr>
              <a:t>Faustin</a:t>
            </a:r>
            <a:r>
              <a:rPr lang="pt-PT"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pt-PT" sz="1200" kern="1200" dirty="0">
                <a:solidFill>
                  <a:schemeClr val="tx1"/>
                </a:solidFill>
                <a:effectLst/>
                <a:latin typeface="+mn-lt"/>
                <a:ea typeface="+mn-ea"/>
                <a:cs typeface="+mn-cs"/>
              </a:rPr>
              <a:t>Ao explicar o filme e suas questões, evidenciar a relação de poder existente entre os personagens Abel e </a:t>
            </a:r>
            <a:r>
              <a:rPr lang="pt-PT" sz="120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e chamar a atenção para a reação do superior hierárquico de Abel (</a:t>
            </a:r>
            <a:r>
              <a:rPr lang="pt-PT" sz="1200" kern="1200" dirty="0" err="1">
                <a:solidFill>
                  <a:schemeClr val="tx1"/>
                </a:solidFill>
                <a:effectLst/>
                <a:latin typeface="+mn-lt"/>
                <a:ea typeface="+mn-ea"/>
                <a:cs typeface="+mn-cs"/>
              </a:rPr>
              <a:t>Faustin</a:t>
            </a:r>
            <a:r>
              <a:rPr lang="pt-PT" sz="1200" kern="1200" dirty="0">
                <a:solidFill>
                  <a:schemeClr val="tx1"/>
                </a:solidFill>
                <a:effectLst/>
                <a:latin typeface="+mn-lt"/>
                <a:ea typeface="+mn-ea"/>
                <a:cs typeface="+mn-cs"/>
              </a:rPr>
              <a:t>), bem como para a idade de </a:t>
            </a:r>
            <a:r>
              <a:rPr lang="pt-PT" sz="1200" kern="1200" dirty="0" err="1">
                <a:solidFill>
                  <a:schemeClr val="tx1"/>
                </a:solidFill>
                <a:effectLst/>
                <a:latin typeface="+mn-lt"/>
                <a:ea typeface="+mn-ea"/>
                <a:cs typeface="+mn-cs"/>
              </a:rPr>
              <a:t>Afrida</a:t>
            </a:r>
            <a:r>
              <a:rPr lang="pt-PT" sz="1200" kern="1200" dirty="0">
                <a:solidFill>
                  <a:schemeClr val="tx1"/>
                </a:solidFill>
                <a:effectLst/>
                <a:latin typeface="+mn-lt"/>
                <a:ea typeface="+mn-ea"/>
                <a:cs typeface="+mn-cs"/>
              </a:rPr>
              <a:t> (</a:t>
            </a:r>
            <a:r>
              <a:rPr lang="pt-PT" sz="1200" b="1" kern="1200" dirty="0">
                <a:solidFill>
                  <a:schemeClr val="tx1"/>
                </a:solidFill>
                <a:effectLst/>
                <a:latin typeface="+mn-lt"/>
                <a:ea typeface="+mn-ea"/>
                <a:cs typeface="+mn-cs"/>
              </a:rPr>
              <a:t>Diapositivos 11 e 12</a:t>
            </a:r>
            <a:r>
              <a:rPr lang="pt-PT" sz="1200" kern="1200" dirty="0">
                <a:solidFill>
                  <a:schemeClr val="tx1"/>
                </a:solidFill>
                <a:effectLst/>
                <a:latin typeface="+mn-lt"/>
                <a:ea typeface="+mn-ea"/>
                <a:cs typeface="+mn-cs"/>
              </a:rPr>
              <a:t>).</a:t>
            </a:r>
          </a:p>
          <a:p>
            <a:pPr marL="228600" lvl="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D64397F9-536F-F542-8C19-0E19425C05AC}" type="slidenum">
              <a:rPr lang="en-US" smtClean="0"/>
              <a:t>9</a:t>
            </a:fld>
            <a:endParaRPr lang="en-US"/>
          </a:p>
        </p:txBody>
      </p:sp>
    </p:spTree>
    <p:extLst>
      <p:ext uri="{BB962C8B-B14F-4D97-AF65-F5344CB8AC3E}">
        <p14:creationId xmlns:p14="http://schemas.microsoft.com/office/powerpoint/2010/main" val="422818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pic>
        <p:nvPicPr>
          <p:cNvPr id="7" name="Image 15" descr="Une image contenant homme, blanc, debout, volant&#10;&#10;Description générée automatiquement">
            <a:extLst>
              <a:ext uri="{FF2B5EF4-FFF2-40B4-BE49-F238E27FC236}">
                <a16:creationId xmlns:a16="http://schemas.microsoft.com/office/drawing/2014/main" id="{7F2D4FDA-E416-9242-B311-767338DE6D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3460" y="272773"/>
            <a:ext cx="9437132" cy="6311279"/>
          </a:xfrm>
          <a:prstGeom prst="rect">
            <a:avLst/>
          </a:prstGeom>
        </p:spPr>
      </p:pic>
      <p:sp>
        <p:nvSpPr>
          <p:cNvPr id="6" name="Slide Number Placeholder 5"/>
          <p:cNvSpPr>
            <a:spLocks noGrp="1"/>
          </p:cNvSpPr>
          <p:nvPr>
            <p:ph type="sldNum" sz="quarter" idx="12"/>
          </p:nvPr>
        </p:nvSpPr>
        <p:spPr>
          <a:xfrm>
            <a:off x="6996113" y="6356352"/>
            <a:ext cx="2228850" cy="365125"/>
          </a:xfrm>
        </p:spPr>
        <p:txBody>
          <a:bodyPr/>
          <a:lstStyle/>
          <a:p>
            <a:fld id="{CA9B710B-94CD-7041-953D-B08572CFDB04}" type="slidenum">
              <a:rPr lang="en-US" smtClean="0"/>
              <a:t>‹#›</a:t>
            </a:fld>
            <a:endParaRPr lang="en-US"/>
          </a:p>
        </p:txBody>
      </p:sp>
    </p:spTree>
    <p:extLst>
      <p:ext uri="{BB962C8B-B14F-4D97-AF65-F5344CB8AC3E}">
        <p14:creationId xmlns:p14="http://schemas.microsoft.com/office/powerpoint/2010/main" val="420185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710B-94CD-7041-953D-B08572CFDB04}" type="slidenum">
              <a:rPr lang="en-US" smtClean="0"/>
              <a:t>‹#›</a:t>
            </a:fld>
            <a:endParaRPr lang="en-US"/>
          </a:p>
        </p:txBody>
      </p:sp>
    </p:spTree>
    <p:extLst>
      <p:ext uri="{BB962C8B-B14F-4D97-AF65-F5344CB8AC3E}">
        <p14:creationId xmlns:p14="http://schemas.microsoft.com/office/powerpoint/2010/main" val="184233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710B-94CD-7041-953D-B08572CFDB04}" type="slidenum">
              <a:rPr lang="en-US" smtClean="0"/>
              <a:t>‹#›</a:t>
            </a:fld>
            <a:endParaRPr lang="en-US"/>
          </a:p>
        </p:txBody>
      </p:sp>
    </p:spTree>
    <p:extLst>
      <p:ext uri="{BB962C8B-B14F-4D97-AF65-F5344CB8AC3E}">
        <p14:creationId xmlns:p14="http://schemas.microsoft.com/office/powerpoint/2010/main" val="357041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11" name="TextBox 5">
            <a:extLst>
              <a:ext uri="{FF2B5EF4-FFF2-40B4-BE49-F238E27FC236}">
                <a16:creationId xmlns:a16="http://schemas.microsoft.com/office/drawing/2014/main" id="{61C60270-2172-1C43-9351-1CF51FAE9108}"/>
              </a:ext>
            </a:extLst>
          </p:cNvPr>
          <p:cNvSpPr txBox="1"/>
          <p:nvPr userDrawn="1"/>
        </p:nvSpPr>
        <p:spPr>
          <a:xfrm>
            <a:off x="9270039" y="6270371"/>
            <a:ext cx="420613" cy="279179"/>
          </a:xfrm>
          <a:prstGeom prst="rect">
            <a:avLst/>
          </a:prstGeom>
          <a:noFill/>
        </p:spPr>
        <p:txBody>
          <a:bodyPr wrap="square" rtlCol="0">
            <a:spAutoFit/>
          </a:bodyPr>
          <a:lstStyle/>
          <a:p>
            <a:pPr algn="ctr">
              <a:lnSpc>
                <a:spcPts val="1625"/>
              </a:lnSpc>
            </a:pPr>
            <a:fld id="{815F24D2-AA4C-8040-8827-FAEA32F3A4C5}" type="slidenum">
              <a:rPr lang="en-US" sz="975" b="0" dirty="0">
                <a:solidFill>
                  <a:schemeClr val="bg1"/>
                </a:solidFill>
                <a:ea typeface="Roboto" panose="02000000000000000000" pitchFamily="2" charset="0"/>
                <a:cs typeface="Gill Sans" panose="020B0502020104020203" pitchFamily="34" charset="-79"/>
              </a:rPr>
              <a:pPr algn="ctr">
                <a:lnSpc>
                  <a:spcPts val="1625"/>
                </a:lnSpc>
              </a:pPr>
              <a:t>‹#›</a:t>
            </a:fld>
            <a:endParaRPr lang="en-US" sz="975" b="0">
              <a:solidFill>
                <a:schemeClr val="bg1"/>
              </a:solidFill>
              <a:ea typeface="Roboto" panose="02000000000000000000" pitchFamily="2" charset="0"/>
              <a:cs typeface="Gill Sans" panose="020B0502020104020203" pitchFamily="34" charset="-79"/>
            </a:endParaRPr>
          </a:p>
        </p:txBody>
      </p:sp>
      <p:cxnSp>
        <p:nvCxnSpPr>
          <p:cNvPr id="12" name="Connecteur droit 11">
            <a:extLst>
              <a:ext uri="{FF2B5EF4-FFF2-40B4-BE49-F238E27FC236}">
                <a16:creationId xmlns:a16="http://schemas.microsoft.com/office/drawing/2014/main" id="{7479188A-6FB2-F949-9078-C8D496276741}"/>
              </a:ext>
            </a:extLst>
          </p:cNvPr>
          <p:cNvCxnSpPr>
            <a:cxnSpLocks/>
          </p:cNvCxnSpPr>
          <p:nvPr userDrawn="1"/>
        </p:nvCxnSpPr>
        <p:spPr>
          <a:xfrm>
            <a:off x="9270039" y="6309540"/>
            <a:ext cx="0" cy="3032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 3" descr="Une image contenant homme, blanc, debout, champ&#10;&#10;Description générée automatiquement">
            <a:extLst>
              <a:ext uri="{FF2B5EF4-FFF2-40B4-BE49-F238E27FC236}">
                <a16:creationId xmlns:a16="http://schemas.microsoft.com/office/drawing/2014/main" id="{DE704CA4-9AA9-884B-8B9A-7371AE6814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3188" y="238126"/>
            <a:ext cx="9468699" cy="5651123"/>
          </a:xfrm>
          <a:prstGeom prst="rect">
            <a:avLst/>
          </a:prstGeom>
        </p:spPr>
      </p:pic>
      <p:cxnSp>
        <p:nvCxnSpPr>
          <p:cNvPr id="7" name="Connecteur droit 6">
            <a:extLst>
              <a:ext uri="{FF2B5EF4-FFF2-40B4-BE49-F238E27FC236}">
                <a16:creationId xmlns:a16="http://schemas.microsoft.com/office/drawing/2014/main" id="{A4DFEAE6-2BA6-BB4A-BE33-6F181E1A695B}"/>
              </a:ext>
            </a:extLst>
          </p:cNvPr>
          <p:cNvCxnSpPr/>
          <p:nvPr userDrawn="1"/>
        </p:nvCxnSpPr>
        <p:spPr>
          <a:xfrm>
            <a:off x="930303" y="6535972"/>
            <a:ext cx="1550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44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710B-94CD-7041-953D-B08572CFDB04}" type="slidenum">
              <a:rPr lang="en-US" smtClean="0"/>
              <a:t>‹#›</a:t>
            </a:fld>
            <a:endParaRPr lang="en-US"/>
          </a:p>
        </p:txBody>
      </p:sp>
    </p:spTree>
    <p:extLst>
      <p:ext uri="{BB962C8B-B14F-4D97-AF65-F5344CB8AC3E}">
        <p14:creationId xmlns:p14="http://schemas.microsoft.com/office/powerpoint/2010/main" val="42015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710B-94CD-7041-953D-B08572CFDB04}" type="slidenum">
              <a:rPr lang="en-US" smtClean="0"/>
              <a:t>‹#›</a:t>
            </a:fld>
            <a:endParaRPr lang="en-US"/>
          </a:p>
        </p:txBody>
      </p:sp>
    </p:spTree>
    <p:extLst>
      <p:ext uri="{BB962C8B-B14F-4D97-AF65-F5344CB8AC3E}">
        <p14:creationId xmlns:p14="http://schemas.microsoft.com/office/powerpoint/2010/main" val="231052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B710B-94CD-7041-953D-B08572CFDB04}" type="slidenum">
              <a:rPr lang="en-US" smtClean="0"/>
              <a:t>‹#›</a:t>
            </a:fld>
            <a:endParaRPr lang="en-US"/>
          </a:p>
        </p:txBody>
      </p:sp>
    </p:spTree>
    <p:extLst>
      <p:ext uri="{BB962C8B-B14F-4D97-AF65-F5344CB8AC3E}">
        <p14:creationId xmlns:p14="http://schemas.microsoft.com/office/powerpoint/2010/main" val="301055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9B710B-94CD-7041-953D-B08572CFDB04}" type="slidenum">
              <a:rPr lang="en-US" smtClean="0"/>
              <a:t>‹#›</a:t>
            </a:fld>
            <a:endParaRPr lang="en-US"/>
          </a:p>
        </p:txBody>
      </p:sp>
    </p:spTree>
    <p:extLst>
      <p:ext uri="{BB962C8B-B14F-4D97-AF65-F5344CB8AC3E}">
        <p14:creationId xmlns:p14="http://schemas.microsoft.com/office/powerpoint/2010/main" val="178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B710B-94CD-7041-953D-B08572CFDB04}" type="slidenum">
              <a:rPr lang="en-US" smtClean="0"/>
              <a:t>‹#›</a:t>
            </a:fld>
            <a:endParaRPr lang="en-US"/>
          </a:p>
        </p:txBody>
      </p:sp>
    </p:spTree>
    <p:extLst>
      <p:ext uri="{BB962C8B-B14F-4D97-AF65-F5344CB8AC3E}">
        <p14:creationId xmlns:p14="http://schemas.microsoft.com/office/powerpoint/2010/main" val="21592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9B710B-94CD-7041-953D-B08572CFDB04}" type="slidenum">
              <a:rPr lang="en-US" smtClean="0"/>
              <a:t>‹#›</a:t>
            </a:fld>
            <a:endParaRPr lang="en-US"/>
          </a:p>
        </p:txBody>
      </p:sp>
    </p:spTree>
    <p:extLst>
      <p:ext uri="{BB962C8B-B14F-4D97-AF65-F5344CB8AC3E}">
        <p14:creationId xmlns:p14="http://schemas.microsoft.com/office/powerpoint/2010/main" val="12832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B710B-94CD-7041-953D-B08572CFDB04}" type="slidenum">
              <a:rPr lang="en-US" smtClean="0"/>
              <a:t>‹#›</a:t>
            </a:fld>
            <a:endParaRPr lang="en-US"/>
          </a:p>
        </p:txBody>
      </p:sp>
    </p:spTree>
    <p:extLst>
      <p:ext uri="{BB962C8B-B14F-4D97-AF65-F5344CB8AC3E}">
        <p14:creationId xmlns:p14="http://schemas.microsoft.com/office/powerpoint/2010/main" val="350968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B710B-94CD-7041-953D-B08572CFDB04}" type="slidenum">
              <a:rPr lang="en-US" smtClean="0"/>
              <a:t>‹#›</a:t>
            </a:fld>
            <a:endParaRPr lang="en-US"/>
          </a:p>
        </p:txBody>
      </p:sp>
    </p:spTree>
    <p:extLst>
      <p:ext uri="{BB962C8B-B14F-4D97-AF65-F5344CB8AC3E}">
        <p14:creationId xmlns:p14="http://schemas.microsoft.com/office/powerpoint/2010/main" val="419917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218927"/>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B710B-94CD-7041-953D-B08572CFDB04}" type="slidenum">
              <a:rPr lang="en-US" smtClean="0"/>
              <a:t>‹#›</a:t>
            </a:fld>
            <a:endParaRPr lang="en-US"/>
          </a:p>
        </p:txBody>
      </p:sp>
      <p:sp>
        <p:nvSpPr>
          <p:cNvPr id="8" name="Rectangle 7">
            <a:extLst>
              <a:ext uri="{FF2B5EF4-FFF2-40B4-BE49-F238E27FC236}">
                <a16:creationId xmlns:a16="http://schemas.microsoft.com/office/drawing/2014/main" id="{6B79BA6B-0105-D143-90E8-F856E9A2767A}"/>
              </a:ext>
            </a:extLst>
          </p:cNvPr>
          <p:cNvSpPr/>
          <p:nvPr userDrawn="1"/>
        </p:nvSpPr>
        <p:spPr>
          <a:xfrm rot="16200000">
            <a:off x="-132408" y="691817"/>
            <a:ext cx="1022716" cy="369332"/>
          </a:xfrm>
          <a:prstGeom prst="rect">
            <a:avLst/>
          </a:prstGeom>
        </p:spPr>
        <p:txBody>
          <a:bodyPr wrap="none">
            <a:spAutoFit/>
          </a:bodyPr>
          <a:lstStyle/>
          <a:p>
            <a:r>
              <a:rPr lang="en-US" dirty="0" err="1">
                <a:latin typeface="Avenir Next Condensed" panose="020B0506020202020204" pitchFamily="34" charset="0"/>
              </a:rPr>
              <a:t>www.jus.tl</a:t>
            </a:r>
            <a:endParaRPr lang="en-US" dirty="0">
              <a:latin typeface="Avenir Next Condensed" panose="020B0506020202020204" pitchFamily="34" charset="0"/>
            </a:endParaRPr>
          </a:p>
        </p:txBody>
      </p:sp>
      <p:cxnSp>
        <p:nvCxnSpPr>
          <p:cNvPr id="9" name="Straight Connector 8">
            <a:extLst>
              <a:ext uri="{FF2B5EF4-FFF2-40B4-BE49-F238E27FC236}">
                <a16:creationId xmlns:a16="http://schemas.microsoft.com/office/drawing/2014/main" id="{59BE54FF-6B77-A844-84B6-A56F0D1FE4B0}"/>
              </a:ext>
            </a:extLst>
          </p:cNvPr>
          <p:cNvCxnSpPr/>
          <p:nvPr userDrawn="1"/>
        </p:nvCxnSpPr>
        <p:spPr>
          <a:xfrm>
            <a:off x="586596" y="365125"/>
            <a:ext cx="0" cy="5811838"/>
          </a:xfrm>
          <a:prstGeom prst="line">
            <a:avLst/>
          </a:prstGeom>
          <a:ln>
            <a:solidFill>
              <a:srgbClr val="F9AE5D"/>
            </a:solidFill>
          </a:ln>
        </p:spPr>
        <p:style>
          <a:lnRef idx="1">
            <a:schemeClr val="accent2"/>
          </a:lnRef>
          <a:fillRef idx="0">
            <a:schemeClr val="accent2"/>
          </a:fillRef>
          <a:effectRef idx="0">
            <a:schemeClr val="accent2"/>
          </a:effectRef>
          <a:fontRef idx="minor">
            <a:schemeClr val="tx1"/>
          </a:fontRef>
        </p:style>
      </p:cxnSp>
      <p:pic>
        <p:nvPicPr>
          <p:cNvPr id="10" name="Image 15" descr="Une image contenant homme, blanc, debout, volant&#10;&#10;Description générée automatiquement">
            <a:extLst>
              <a:ext uri="{FF2B5EF4-FFF2-40B4-BE49-F238E27FC236}">
                <a16:creationId xmlns:a16="http://schemas.microsoft.com/office/drawing/2014/main" id="{1EB519CD-A2BF-1746-A06D-3447D9B4926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34434" y="272773"/>
            <a:ext cx="9437132" cy="6311279"/>
          </a:xfrm>
          <a:prstGeom prst="rect">
            <a:avLst/>
          </a:prstGeom>
        </p:spPr>
      </p:pic>
    </p:spTree>
    <p:extLst>
      <p:ext uri="{BB962C8B-B14F-4D97-AF65-F5344CB8AC3E}">
        <p14:creationId xmlns:p14="http://schemas.microsoft.com/office/powerpoint/2010/main" val="1569298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2.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hyperlink" Target="https://www.youtube.com/watch?v=GaeLq5CPDfo"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8.tiff"/><Relationship Id="rId4" Type="http://schemas.openxmlformats.org/officeDocument/2006/relationships/hyperlink" Target="https://www.youtube.com/watch?v=O4gFbvR3Ls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52.tiff"/><Relationship Id="rId3" Type="http://schemas.openxmlformats.org/officeDocument/2006/relationships/image" Target="../media/image49.png"/><Relationship Id="rId7" Type="http://schemas.microsoft.com/office/2007/relationships/hdphoto" Target="../media/hdphoto7.wdp"/><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tiff"/><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8.wdp"/></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nicef.org/angola/proteccao-da-crianca-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issuu.com/mosaikoangola/docs/relatorio_digital_final" TargetMode="External"/><Relationship Id="rId5" Type="http://schemas.openxmlformats.org/officeDocument/2006/relationships/hyperlink" Target="https://novojornal.co.ao/sociedade/interior/inac-recebe-mais-de-3000-denuncias-de-violencia-sexual-101449.html" TargetMode="External"/><Relationship Id="rId4" Type="http://schemas.openxmlformats.org/officeDocument/2006/relationships/hyperlink" Target="https://dhsprogram.com/pubs/pdf/fr327/fr327.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uRzw3MjL5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C064E2-6524-5C41-9F20-2E2D3AD558E3}"/>
              </a:ext>
            </a:extLst>
          </p:cNvPr>
          <p:cNvSpPr>
            <a:spLocks noGrp="1"/>
          </p:cNvSpPr>
          <p:nvPr>
            <p:ph type="ctrTitle"/>
          </p:nvPr>
        </p:nvSpPr>
        <p:spPr>
          <a:xfrm>
            <a:off x="742950" y="2144652"/>
            <a:ext cx="8420100" cy="2387600"/>
          </a:xfrm>
        </p:spPr>
        <p:txBody>
          <a:bodyPr>
            <a:noAutofit/>
          </a:bodyPr>
          <a:lstStyle/>
          <a:p>
            <a:r>
              <a:rPr lang="pt-BR" sz="4800" b="1" dirty="0">
                <a:latin typeface="Corbel" panose="020B0503020204020204" pitchFamily="34" charset="0"/>
                <a:ea typeface="+mn-ea"/>
                <a:cs typeface="Arial" panose="020B0604020202020204" pitchFamily="34" charset="0"/>
              </a:rPr>
              <a:t>PREVENÇÃO DA EXPLORAÇÃO, ABUSO E ASSÉDIO SEXUAL (PEAAS)</a:t>
            </a:r>
            <a:endParaRPr lang="en-US" sz="4800" b="1" dirty="0">
              <a:latin typeface="Corbel" panose="020B0503020204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11D1117C-C9E4-5442-B0A9-80AE40CDA6DD}"/>
              </a:ext>
            </a:extLst>
          </p:cNvPr>
          <p:cNvSpPr txBox="1"/>
          <p:nvPr/>
        </p:nvSpPr>
        <p:spPr>
          <a:xfrm>
            <a:off x="16297835" y="4249271"/>
            <a:ext cx="184731" cy="369332"/>
          </a:xfrm>
          <a:prstGeom prst="rect">
            <a:avLst/>
          </a:prstGeom>
          <a:solidFill>
            <a:schemeClr val="bg1"/>
          </a:solidFill>
        </p:spPr>
        <p:txBody>
          <a:bodyPr wrap="none" rtlCol="0">
            <a:spAutoFit/>
          </a:bodyPr>
          <a:lstStyle/>
          <a:p>
            <a:endParaRPr lang="en-US" dirty="0"/>
          </a:p>
        </p:txBody>
      </p:sp>
      <p:sp>
        <p:nvSpPr>
          <p:cNvPr id="3" name="Rectangle 2">
            <a:extLst>
              <a:ext uri="{FF2B5EF4-FFF2-40B4-BE49-F238E27FC236}">
                <a16:creationId xmlns:a16="http://schemas.microsoft.com/office/drawing/2014/main" id="{1A5DE2AE-5A06-B041-8C68-7D09C4E2148F}"/>
              </a:ext>
            </a:extLst>
          </p:cNvPr>
          <p:cNvSpPr/>
          <p:nvPr/>
        </p:nvSpPr>
        <p:spPr>
          <a:xfrm flipV="1">
            <a:off x="198783" y="278297"/>
            <a:ext cx="9481930" cy="45719"/>
          </a:xfrm>
          <a:prstGeom prst="rect">
            <a:avLst/>
          </a:prstGeom>
          <a:solidFill>
            <a:srgbClr val="7A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ED42ED-CBF4-144C-AE66-1C405162E471}"/>
              </a:ext>
            </a:extLst>
          </p:cNvPr>
          <p:cNvSpPr txBox="1"/>
          <p:nvPr/>
        </p:nvSpPr>
        <p:spPr>
          <a:xfrm>
            <a:off x="7197969" y="515815"/>
            <a:ext cx="1965081" cy="369332"/>
          </a:xfrm>
          <a:prstGeom prst="rect">
            <a:avLst/>
          </a:prstGeom>
          <a:noFill/>
        </p:spPr>
        <p:txBody>
          <a:bodyPr wrap="square" rtlCol="0">
            <a:spAutoFit/>
          </a:bodyPr>
          <a:lstStyle/>
          <a:p>
            <a:r>
              <a:rPr lang="en-US" b="1" dirty="0"/>
              <a:t>Logo Organização</a:t>
            </a:r>
          </a:p>
        </p:txBody>
      </p:sp>
      <p:sp>
        <p:nvSpPr>
          <p:cNvPr id="5" name="Slide Number Placeholder 4">
            <a:extLst>
              <a:ext uri="{FF2B5EF4-FFF2-40B4-BE49-F238E27FC236}">
                <a16:creationId xmlns:a16="http://schemas.microsoft.com/office/drawing/2014/main" id="{1283E6E3-88AB-524C-9890-5B34267FB1CC}"/>
              </a:ext>
            </a:extLst>
          </p:cNvPr>
          <p:cNvSpPr>
            <a:spLocks noGrp="1"/>
          </p:cNvSpPr>
          <p:nvPr>
            <p:ph type="sldNum" sz="quarter" idx="12"/>
          </p:nvPr>
        </p:nvSpPr>
        <p:spPr/>
        <p:txBody>
          <a:bodyPr/>
          <a:lstStyle/>
          <a:p>
            <a:fld id="{CA9B710B-94CD-7041-953D-B08572CFDB04}" type="slidenum">
              <a:rPr lang="en-US" smtClean="0"/>
              <a:t>1</a:t>
            </a:fld>
            <a:endParaRPr lang="en-US"/>
          </a:p>
        </p:txBody>
      </p:sp>
    </p:spTree>
    <p:extLst>
      <p:ext uri="{BB962C8B-B14F-4D97-AF65-F5344CB8AC3E}">
        <p14:creationId xmlns:p14="http://schemas.microsoft.com/office/powerpoint/2010/main" val="1858593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B6AC-B5FC-9C45-88AA-42E5EAFE6A88}"/>
              </a:ext>
            </a:extLst>
          </p:cNvPr>
          <p:cNvSpPr>
            <a:spLocks noGrp="1"/>
          </p:cNvSpPr>
          <p:nvPr>
            <p:ph type="title"/>
          </p:nvPr>
        </p:nvSpPr>
        <p:spPr/>
        <p:txBody>
          <a:bodyPr/>
          <a:lstStyle/>
          <a:p>
            <a:r>
              <a:rPr lang="en-US" b="1" dirty="0"/>
              <a:t>PAUSA PARA CHÁ E CAFÉ</a:t>
            </a:r>
          </a:p>
        </p:txBody>
      </p:sp>
      <p:sp>
        <p:nvSpPr>
          <p:cNvPr id="3" name="TextBox 2">
            <a:extLst>
              <a:ext uri="{FF2B5EF4-FFF2-40B4-BE49-F238E27FC236}">
                <a16:creationId xmlns:a16="http://schemas.microsoft.com/office/drawing/2014/main" id="{16D7775F-083B-7D40-AB84-1CF188097346}"/>
              </a:ext>
            </a:extLst>
          </p:cNvPr>
          <p:cNvSpPr txBox="1"/>
          <p:nvPr/>
        </p:nvSpPr>
        <p:spPr>
          <a:xfrm>
            <a:off x="4011841" y="4627048"/>
            <a:ext cx="2994991" cy="369332"/>
          </a:xfrm>
          <a:prstGeom prst="rect">
            <a:avLst/>
          </a:prstGeom>
          <a:noFill/>
        </p:spPr>
        <p:txBody>
          <a:bodyPr wrap="square" rtlCol="0">
            <a:spAutoFit/>
          </a:bodyPr>
          <a:lstStyle/>
          <a:p>
            <a:r>
              <a:rPr lang="en-US" dirty="0"/>
              <a:t>15 MINUTOS</a:t>
            </a:r>
          </a:p>
        </p:txBody>
      </p:sp>
      <p:pic>
        <p:nvPicPr>
          <p:cNvPr id="4" name="Picture 3">
            <a:extLst>
              <a:ext uri="{FF2B5EF4-FFF2-40B4-BE49-F238E27FC236}">
                <a16:creationId xmlns:a16="http://schemas.microsoft.com/office/drawing/2014/main" id="{A9E078AE-2736-194A-AD15-377DCFB6547A}"/>
              </a:ext>
            </a:extLst>
          </p:cNvPr>
          <p:cNvPicPr>
            <a:picLocks noChangeAspect="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ackgroundRemoval t="1288" b="89700" l="4167" r="93981">
                        <a14:foregroundMark x1="13426" y1="32618" x2="13426" y2="32618"/>
                        <a14:foregroundMark x1="42593" y1="39485" x2="42593" y2="39485"/>
                        <a14:foregroundMark x1="64815" y1="38627" x2="64815" y2="38627"/>
                        <a14:foregroundMark x1="58796" y1="23176" x2="58796" y2="23176"/>
                        <a14:foregroundMark x1="42130" y1="16738" x2="42130" y2="16738"/>
                        <a14:foregroundMark x1="26389" y1="23176" x2="26389" y2="23176"/>
                        <a14:foregroundMark x1="19907" y1="38627" x2="19907" y2="38627"/>
                        <a14:foregroundMark x1="27315" y1="53648" x2="27315" y2="53648"/>
                        <a14:foregroundMark x1="53241" y1="12017" x2="53241" y2="12017"/>
                        <a14:foregroundMark x1="41204" y1="8155" x2="41204" y2="8155"/>
                      </a14:backgroundRemoval>
                    </a14:imgEffect>
                  </a14:imgLayer>
                </a14:imgProps>
              </a:ext>
            </a:extLst>
          </a:blip>
          <a:stretch>
            <a:fillRect/>
          </a:stretch>
        </p:blipFill>
        <p:spPr>
          <a:xfrm>
            <a:off x="5039709" y="1690690"/>
            <a:ext cx="3348389" cy="3596418"/>
          </a:xfrm>
          <a:prstGeom prst="rect">
            <a:avLst/>
          </a:prstGeom>
        </p:spPr>
      </p:pic>
      <p:sp>
        <p:nvSpPr>
          <p:cNvPr id="5" name="Slide Number Placeholder 4">
            <a:extLst>
              <a:ext uri="{FF2B5EF4-FFF2-40B4-BE49-F238E27FC236}">
                <a16:creationId xmlns:a16="http://schemas.microsoft.com/office/drawing/2014/main" id="{236C5BEA-AC57-6542-B98F-CC3E370CBDC7}"/>
              </a:ext>
            </a:extLst>
          </p:cNvPr>
          <p:cNvSpPr>
            <a:spLocks noGrp="1"/>
          </p:cNvSpPr>
          <p:nvPr>
            <p:ph type="sldNum" sz="quarter" idx="12"/>
          </p:nvPr>
        </p:nvSpPr>
        <p:spPr/>
        <p:txBody>
          <a:bodyPr/>
          <a:lstStyle/>
          <a:p>
            <a:fld id="{CA9B710B-94CD-7041-953D-B08572CFDB04}" type="slidenum">
              <a:rPr lang="en-US" smtClean="0"/>
              <a:t>10</a:t>
            </a:fld>
            <a:endParaRPr lang="en-US"/>
          </a:p>
        </p:txBody>
      </p:sp>
    </p:spTree>
    <p:extLst>
      <p:ext uri="{BB962C8B-B14F-4D97-AF65-F5344CB8AC3E}">
        <p14:creationId xmlns:p14="http://schemas.microsoft.com/office/powerpoint/2010/main" val="2253099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AF61C0-914B-4C43-9160-0B6215272E88}"/>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spc="244">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6" name="Rectangle 5">
            <a:extLst>
              <a:ext uri="{FF2B5EF4-FFF2-40B4-BE49-F238E27FC236}">
                <a16:creationId xmlns:a16="http://schemas.microsoft.com/office/drawing/2014/main" id="{0D3625E4-343E-1647-9811-45494E2479E1}"/>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pt-PT" sz="6500" spc="-244">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04</a:t>
            </a:r>
          </a:p>
        </p:txBody>
      </p:sp>
      <p:sp>
        <p:nvSpPr>
          <p:cNvPr id="7" name="TextBox 5">
            <a:extLst>
              <a:ext uri="{FF2B5EF4-FFF2-40B4-BE49-F238E27FC236}">
                <a16:creationId xmlns:a16="http://schemas.microsoft.com/office/drawing/2014/main" id="{0A74A969-A7F4-8644-ABDA-4E1DBDE34D29}"/>
              </a:ext>
            </a:extLst>
          </p:cNvPr>
          <p:cNvSpPr txBox="1"/>
          <p:nvPr/>
        </p:nvSpPr>
        <p:spPr>
          <a:xfrm>
            <a:off x="870421" y="1815193"/>
            <a:ext cx="4871847" cy="1442703"/>
          </a:xfrm>
          <a:prstGeom prst="rect">
            <a:avLst/>
          </a:prstGeom>
          <a:noFill/>
        </p:spPr>
        <p:txBody>
          <a:bodyPr wrap="none" rtlCol="0">
            <a:spAutoFit/>
          </a:bodyPr>
          <a:lstStyle/>
          <a:p>
            <a:r>
              <a:rPr lang="pt-PT" sz="2925" b="1" dirty="0">
                <a:solidFill>
                  <a:srgbClr val="7A53A1"/>
                </a:solidFill>
                <a:latin typeface="Corbel" panose="020B0503020204020204" pitchFamily="34" charset="0"/>
                <a:cs typeface="Calibri" panose="020F0502020204030204" pitchFamily="34" charset="0"/>
              </a:rPr>
              <a:t>Questão </a:t>
            </a:r>
            <a:r>
              <a:rPr lang="pt-PT" sz="2925" b="1" dirty="0">
                <a:solidFill>
                  <a:srgbClr val="7A53A1"/>
                </a:solidFill>
                <a:cs typeface="Calibri" panose="020F0502020204030204" pitchFamily="34" charset="0"/>
              </a:rPr>
              <a:t>1</a:t>
            </a:r>
            <a:r>
              <a:rPr lang="pt-PT" sz="2925" b="1" dirty="0">
                <a:solidFill>
                  <a:srgbClr val="7A53A1"/>
                </a:solidFill>
                <a:latin typeface="Corbel" panose="020B0503020204020204" pitchFamily="34" charset="0"/>
                <a:cs typeface="Calibri" panose="020F0502020204030204" pitchFamily="34" charset="0"/>
              </a:rPr>
              <a:t> </a:t>
            </a:r>
          </a:p>
          <a:p>
            <a:r>
              <a:rPr lang="pt-PT" sz="2925" b="1" dirty="0">
                <a:latin typeface="Corbel" panose="020B0503020204020204" pitchFamily="34" charset="0"/>
                <a:ea typeface="Roboto Condensed Light" panose="02000000000000000000" pitchFamily="2" charset="0"/>
                <a:cs typeface="Calibri" panose="020F0502020204030204" pitchFamily="34" charset="0"/>
              </a:rPr>
              <a:t>Quem tem poder no cenário?</a:t>
            </a:r>
          </a:p>
          <a:p>
            <a:r>
              <a:rPr lang="pt-PT" sz="2925" b="1" dirty="0">
                <a:latin typeface="Corbel" panose="020B0503020204020204" pitchFamily="34" charset="0"/>
                <a:ea typeface="Roboto Condensed Light" panose="02000000000000000000" pitchFamily="2" charset="0"/>
                <a:cs typeface="Calibri" panose="020F0502020204030204" pitchFamily="34" charset="0"/>
              </a:rPr>
              <a:t>Por que? Como?</a:t>
            </a:r>
          </a:p>
        </p:txBody>
      </p:sp>
      <p:sp>
        <p:nvSpPr>
          <p:cNvPr id="8" name="Title 1">
            <a:extLst>
              <a:ext uri="{FF2B5EF4-FFF2-40B4-BE49-F238E27FC236}">
                <a16:creationId xmlns:a16="http://schemas.microsoft.com/office/drawing/2014/main" id="{9181367C-41BC-394E-A025-7EB1A236D02F}"/>
              </a:ext>
            </a:extLst>
          </p:cNvPr>
          <p:cNvSpPr txBox="1">
            <a:spLocks/>
          </p:cNvSpPr>
          <p:nvPr/>
        </p:nvSpPr>
        <p:spPr>
          <a:xfrm>
            <a:off x="496958" y="301717"/>
            <a:ext cx="8773726" cy="132556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800" b="1">
                <a:latin typeface="Avenir Next Condensed" panose="020B0506020202020204" pitchFamily="34" charset="0"/>
              </a:rPr>
              <a:t>DESMISTIFICANDO AS RELAÇÕES DE PODER</a:t>
            </a:r>
          </a:p>
        </p:txBody>
      </p:sp>
      <p:sp>
        <p:nvSpPr>
          <p:cNvPr id="9" name="TextBox 8">
            <a:extLst>
              <a:ext uri="{FF2B5EF4-FFF2-40B4-BE49-F238E27FC236}">
                <a16:creationId xmlns:a16="http://schemas.microsoft.com/office/drawing/2014/main" id="{058116B4-ADB4-5F48-97BF-5D921937C674}"/>
              </a:ext>
            </a:extLst>
          </p:cNvPr>
          <p:cNvSpPr txBox="1"/>
          <p:nvPr/>
        </p:nvSpPr>
        <p:spPr>
          <a:xfrm>
            <a:off x="1072055" y="3531476"/>
            <a:ext cx="4313605" cy="923330"/>
          </a:xfrm>
          <a:prstGeom prst="rect">
            <a:avLst/>
          </a:prstGeom>
          <a:noFill/>
        </p:spPr>
        <p:txBody>
          <a:bodyPr wrap="square" rtlCol="0">
            <a:spAutoFit/>
          </a:bodyPr>
          <a:lstStyle/>
          <a:p>
            <a:r>
              <a:rPr lang="pt-PT" dirty="0"/>
              <a:t>Em grupos completar a Questão 1 do pacote de formação, discutindo os personagens no filme e as suas realidades</a:t>
            </a:r>
          </a:p>
        </p:txBody>
      </p:sp>
      <p:sp>
        <p:nvSpPr>
          <p:cNvPr id="10" name="TextBox 9">
            <a:extLst>
              <a:ext uri="{FF2B5EF4-FFF2-40B4-BE49-F238E27FC236}">
                <a16:creationId xmlns:a16="http://schemas.microsoft.com/office/drawing/2014/main" id="{BA2AAE14-1675-D84A-A14A-45E996FEA281}"/>
              </a:ext>
            </a:extLst>
          </p:cNvPr>
          <p:cNvSpPr txBox="1"/>
          <p:nvPr/>
        </p:nvSpPr>
        <p:spPr>
          <a:xfrm>
            <a:off x="6446014" y="873590"/>
            <a:ext cx="3657600" cy="276999"/>
          </a:xfrm>
          <a:prstGeom prst="rect">
            <a:avLst/>
          </a:prstGeom>
          <a:noFill/>
        </p:spPr>
        <p:txBody>
          <a:bodyPr wrap="square" rtlCol="0">
            <a:spAutoFit/>
          </a:bodyPr>
          <a:lstStyle/>
          <a:p>
            <a:r>
              <a:rPr lang="pt-PT" sz="1200"/>
              <a:t>Adaptado do IASC Package © 2020</a:t>
            </a:r>
          </a:p>
        </p:txBody>
      </p:sp>
      <p:sp>
        <p:nvSpPr>
          <p:cNvPr id="11" name="TextBox 10">
            <a:extLst>
              <a:ext uri="{FF2B5EF4-FFF2-40B4-BE49-F238E27FC236}">
                <a16:creationId xmlns:a16="http://schemas.microsoft.com/office/drawing/2014/main" id="{19A2B4F5-E3C9-CB44-8D01-2CD1A9FF0E39}"/>
              </a:ext>
            </a:extLst>
          </p:cNvPr>
          <p:cNvSpPr txBox="1"/>
          <p:nvPr/>
        </p:nvSpPr>
        <p:spPr>
          <a:xfrm rot="16200000">
            <a:off x="7278388" y="4166578"/>
            <a:ext cx="3657600" cy="769441"/>
          </a:xfrm>
          <a:prstGeom prst="rect">
            <a:avLst/>
          </a:prstGeom>
          <a:noFill/>
        </p:spPr>
        <p:txBody>
          <a:bodyPr wrap="square" rtlCol="0">
            <a:spAutoFit/>
          </a:bodyPr>
          <a:lstStyle/>
          <a:p>
            <a:r>
              <a:rPr lang="pt-PT" sz="4400">
                <a:solidFill>
                  <a:schemeClr val="bg1"/>
                </a:solidFill>
              </a:rPr>
              <a:t>SESSÃO</a:t>
            </a:r>
          </a:p>
        </p:txBody>
      </p:sp>
      <p:pic>
        <p:nvPicPr>
          <p:cNvPr id="12" name="Picture 11">
            <a:extLst>
              <a:ext uri="{FF2B5EF4-FFF2-40B4-BE49-F238E27FC236}">
                <a16:creationId xmlns:a16="http://schemas.microsoft.com/office/drawing/2014/main" id="{ADAD6A15-FD71-5A49-B908-7CC8BF516F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3300" y="3061485"/>
            <a:ext cx="2263778" cy="3171241"/>
          </a:xfrm>
          <a:prstGeom prst="rect">
            <a:avLst/>
          </a:prstGeom>
        </p:spPr>
      </p:pic>
    </p:spTree>
    <p:extLst>
      <p:ext uri="{BB962C8B-B14F-4D97-AF65-F5344CB8AC3E}">
        <p14:creationId xmlns:p14="http://schemas.microsoft.com/office/powerpoint/2010/main" val="136223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EDA748-3609-094F-8209-8A20A9610008}"/>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spc="244" dirty="0">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6" name="Rectangle 5">
            <a:extLst>
              <a:ext uri="{FF2B5EF4-FFF2-40B4-BE49-F238E27FC236}">
                <a16:creationId xmlns:a16="http://schemas.microsoft.com/office/drawing/2014/main" id="{740AE94A-183E-8544-8795-B86D8F42AD69}"/>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pt-PT"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04</a:t>
            </a:r>
          </a:p>
        </p:txBody>
      </p:sp>
      <p:sp>
        <p:nvSpPr>
          <p:cNvPr id="7" name="Title 1">
            <a:extLst>
              <a:ext uri="{FF2B5EF4-FFF2-40B4-BE49-F238E27FC236}">
                <a16:creationId xmlns:a16="http://schemas.microsoft.com/office/drawing/2014/main" id="{9EDEA4D6-5FEC-9747-86D6-6DF564B691F6}"/>
              </a:ext>
            </a:extLst>
          </p:cNvPr>
          <p:cNvSpPr txBox="1">
            <a:spLocks/>
          </p:cNvSpPr>
          <p:nvPr/>
        </p:nvSpPr>
        <p:spPr>
          <a:xfrm>
            <a:off x="496958" y="301717"/>
            <a:ext cx="8773726" cy="132556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800" b="1" dirty="0">
                <a:latin typeface="Avenir Next Condensed" panose="020B0506020202020204" pitchFamily="34" charset="0"/>
              </a:rPr>
              <a:t>DESMISTIFICANDO AS RELAÇÕES DE PODER</a:t>
            </a:r>
          </a:p>
        </p:txBody>
      </p:sp>
      <p:sp>
        <p:nvSpPr>
          <p:cNvPr id="8" name="TextBox 7">
            <a:extLst>
              <a:ext uri="{FF2B5EF4-FFF2-40B4-BE49-F238E27FC236}">
                <a16:creationId xmlns:a16="http://schemas.microsoft.com/office/drawing/2014/main" id="{150319CE-AE62-7D47-B7CC-2F7FEC25B512}"/>
              </a:ext>
            </a:extLst>
          </p:cNvPr>
          <p:cNvSpPr txBox="1"/>
          <p:nvPr/>
        </p:nvSpPr>
        <p:spPr>
          <a:xfrm>
            <a:off x="6446014" y="873590"/>
            <a:ext cx="3657600" cy="276999"/>
          </a:xfrm>
          <a:prstGeom prst="rect">
            <a:avLst/>
          </a:prstGeom>
          <a:noFill/>
        </p:spPr>
        <p:txBody>
          <a:bodyPr wrap="square" rtlCol="0">
            <a:spAutoFit/>
          </a:bodyPr>
          <a:lstStyle/>
          <a:p>
            <a:r>
              <a:rPr lang="pt-PT" sz="1200" dirty="0"/>
              <a:t>Adaptado do IASC Package © 2020</a:t>
            </a:r>
          </a:p>
        </p:txBody>
      </p:sp>
      <p:sp>
        <p:nvSpPr>
          <p:cNvPr id="9" name="TextBox 8">
            <a:extLst>
              <a:ext uri="{FF2B5EF4-FFF2-40B4-BE49-F238E27FC236}">
                <a16:creationId xmlns:a16="http://schemas.microsoft.com/office/drawing/2014/main" id="{3B402453-A6AA-BE4C-BDA5-009ADC3ABF53}"/>
              </a:ext>
            </a:extLst>
          </p:cNvPr>
          <p:cNvSpPr txBox="1"/>
          <p:nvPr/>
        </p:nvSpPr>
        <p:spPr>
          <a:xfrm rot="16200000">
            <a:off x="7278388" y="4166578"/>
            <a:ext cx="3657600" cy="769441"/>
          </a:xfrm>
          <a:prstGeom prst="rect">
            <a:avLst/>
          </a:prstGeom>
          <a:noFill/>
        </p:spPr>
        <p:txBody>
          <a:bodyPr wrap="square" rtlCol="0">
            <a:spAutoFit/>
          </a:bodyPr>
          <a:lstStyle/>
          <a:p>
            <a:r>
              <a:rPr lang="pt-PT" sz="4400" dirty="0">
                <a:solidFill>
                  <a:schemeClr val="bg1"/>
                </a:solidFill>
              </a:rPr>
              <a:t>SESSÃO</a:t>
            </a:r>
          </a:p>
        </p:txBody>
      </p:sp>
      <p:sp>
        <p:nvSpPr>
          <p:cNvPr id="10" name="Rectangle 9">
            <a:extLst>
              <a:ext uri="{FF2B5EF4-FFF2-40B4-BE49-F238E27FC236}">
                <a16:creationId xmlns:a16="http://schemas.microsoft.com/office/drawing/2014/main" id="{3294E62E-2B9F-B147-B1FE-6CF8C719CE6A}"/>
              </a:ext>
            </a:extLst>
          </p:cNvPr>
          <p:cNvSpPr/>
          <p:nvPr/>
        </p:nvSpPr>
        <p:spPr>
          <a:xfrm>
            <a:off x="2475279" y="4206162"/>
            <a:ext cx="1709203" cy="317459"/>
          </a:xfrm>
          <a:prstGeom prst="rect">
            <a:avLst/>
          </a:prstGeom>
        </p:spPr>
        <p:txBody>
          <a:bodyPr wrap="square">
            <a:spAutoFit/>
          </a:bodyPr>
          <a:lstStyle/>
          <a:p>
            <a:r>
              <a:rPr lang="pt-PT" sz="1463" b="1" dirty="0">
                <a:solidFill>
                  <a:srgbClr val="006CB6"/>
                </a:solidFill>
                <a:latin typeface="Corbel" panose="020B0503020204020204" pitchFamily="34" charset="0"/>
                <a:ea typeface="Roboto Condensed Light" panose="02000000000000000000" pitchFamily="2" charset="0"/>
                <a:cs typeface="Calibri" panose="020F0502020204030204" pitchFamily="34" charset="0"/>
              </a:rPr>
              <a:t>ABEL</a:t>
            </a:r>
          </a:p>
        </p:txBody>
      </p:sp>
      <p:sp>
        <p:nvSpPr>
          <p:cNvPr id="11" name="Rectangle 10">
            <a:extLst>
              <a:ext uri="{FF2B5EF4-FFF2-40B4-BE49-F238E27FC236}">
                <a16:creationId xmlns:a16="http://schemas.microsoft.com/office/drawing/2014/main" id="{20B56D27-65B5-3F42-99B0-7D47DECC98FD}"/>
              </a:ext>
            </a:extLst>
          </p:cNvPr>
          <p:cNvSpPr/>
          <p:nvPr/>
        </p:nvSpPr>
        <p:spPr>
          <a:xfrm>
            <a:off x="2407083" y="4625879"/>
            <a:ext cx="2082673" cy="1292662"/>
          </a:xfrm>
          <a:prstGeom prst="rect">
            <a:avLst/>
          </a:prstGeom>
        </p:spPr>
        <p:txBody>
          <a:bodyPr wrap="square">
            <a:spAutoFit/>
          </a:bodyPr>
          <a:lstStyle/>
          <a:p>
            <a:pPr lvl="0"/>
            <a:r>
              <a:rPr lang="pt-PT" sz="1300" b="1" dirty="0">
                <a:latin typeface="Corbel" panose="020B0503020204020204" pitchFamily="34" charset="0"/>
                <a:ea typeface="Roboto Condensed Light" panose="02000000000000000000" pitchFamily="2" charset="0"/>
                <a:cs typeface="Calibri" panose="020F0502020204030204" pitchFamily="34" charset="0"/>
              </a:rPr>
              <a:t>PODER</a:t>
            </a:r>
          </a:p>
          <a:p>
            <a:pPr lvl="0"/>
            <a:r>
              <a:rPr lang="pt-PT" sz="1300" b="1" dirty="0">
                <a:latin typeface="Corbel" panose="020B0503020204020204" pitchFamily="34" charset="0"/>
                <a:ea typeface="Roboto Condensed Light" panose="02000000000000000000" pitchFamily="2" charset="0"/>
                <a:cs typeface="Calibri" panose="020F0502020204030204" pitchFamily="34" charset="0"/>
              </a:rPr>
              <a:t>—</a:t>
            </a:r>
          </a:p>
          <a:p>
            <a:pPr marL="73522" indent="-73522">
              <a:buFont typeface="Arial" panose="020B0604020202020204" pitchFamily="34" charset="0"/>
              <a:buChar char="•"/>
            </a:pPr>
            <a:r>
              <a:rPr lang="pt-PT" sz="1300" b="1" dirty="0">
                <a:latin typeface="Corbel" panose="020B0503020204020204" pitchFamily="34" charset="0"/>
                <a:ea typeface="Roboto Condensed Light" panose="02000000000000000000" pitchFamily="2" charset="0"/>
                <a:cs typeface="Calibri" panose="020F0502020204030204" pitchFamily="34" charset="0"/>
              </a:rPr>
              <a:t>Posição de poder</a:t>
            </a:r>
          </a:p>
          <a:p>
            <a:pPr marL="73522" indent="-73522">
              <a:buFont typeface="Arial" panose="020B0604020202020204" pitchFamily="34" charset="0"/>
              <a:buChar char="•"/>
            </a:pPr>
            <a:r>
              <a:rPr lang="pt-PT" sz="1300" b="1" dirty="0">
                <a:latin typeface="Corbel" panose="020B0503020204020204" pitchFamily="34" charset="0"/>
                <a:ea typeface="Roboto Condensed Light" panose="02000000000000000000" pitchFamily="2" charset="0"/>
                <a:cs typeface="Calibri" panose="020F0502020204030204" pitchFamily="34" charset="0"/>
              </a:rPr>
              <a:t>Estatuto de trabalhador da ajuda humanitária</a:t>
            </a:r>
          </a:p>
          <a:p>
            <a:pPr marL="73522" indent="-73522">
              <a:buFont typeface="Arial" panose="020B0604020202020204" pitchFamily="34" charset="0"/>
              <a:buChar char="•"/>
            </a:pPr>
            <a:r>
              <a:rPr lang="pt-PT" sz="1300" b="1" dirty="0">
                <a:latin typeface="Corbel" panose="020B0503020204020204" pitchFamily="34" charset="0"/>
                <a:ea typeface="Roboto Condensed Light" panose="02000000000000000000" pitchFamily="2" charset="0"/>
                <a:cs typeface="Calibri" panose="020F0502020204030204" pitchFamily="34" charset="0"/>
              </a:rPr>
              <a:t>Tem poder para dizer não</a:t>
            </a:r>
          </a:p>
        </p:txBody>
      </p:sp>
      <p:sp>
        <p:nvSpPr>
          <p:cNvPr id="12" name="Rectangle 11">
            <a:extLst>
              <a:ext uri="{FF2B5EF4-FFF2-40B4-BE49-F238E27FC236}">
                <a16:creationId xmlns:a16="http://schemas.microsoft.com/office/drawing/2014/main" id="{DF2753C7-AF46-124A-9B9F-C801C717AD6B}"/>
              </a:ext>
            </a:extLst>
          </p:cNvPr>
          <p:cNvSpPr/>
          <p:nvPr/>
        </p:nvSpPr>
        <p:spPr>
          <a:xfrm>
            <a:off x="4489757" y="4222994"/>
            <a:ext cx="1709203" cy="317459"/>
          </a:xfrm>
          <a:prstGeom prst="rect">
            <a:avLst/>
          </a:prstGeom>
        </p:spPr>
        <p:txBody>
          <a:bodyPr wrap="square">
            <a:spAutoFit/>
          </a:bodyPr>
          <a:lstStyle/>
          <a:p>
            <a:r>
              <a:rPr lang="pt-PT" sz="1463" b="1" dirty="0">
                <a:solidFill>
                  <a:srgbClr val="006CB6"/>
                </a:solidFill>
                <a:latin typeface="Corbel" panose="020B0503020204020204" pitchFamily="34" charset="0"/>
                <a:ea typeface="Roboto Condensed Light" panose="02000000000000000000" pitchFamily="2" charset="0"/>
                <a:cs typeface="Calibri" panose="020F0502020204030204" pitchFamily="34" charset="0"/>
              </a:rPr>
              <a:t>LARA</a:t>
            </a:r>
          </a:p>
        </p:txBody>
      </p:sp>
      <p:sp>
        <p:nvSpPr>
          <p:cNvPr id="13" name="Rectangle 12">
            <a:extLst>
              <a:ext uri="{FF2B5EF4-FFF2-40B4-BE49-F238E27FC236}">
                <a16:creationId xmlns:a16="http://schemas.microsoft.com/office/drawing/2014/main" id="{D4A2E396-D955-7F47-A39D-C481677CD7C9}"/>
              </a:ext>
            </a:extLst>
          </p:cNvPr>
          <p:cNvSpPr/>
          <p:nvPr/>
        </p:nvSpPr>
        <p:spPr>
          <a:xfrm>
            <a:off x="4489756" y="4626845"/>
            <a:ext cx="1556934" cy="892552"/>
          </a:xfrm>
          <a:prstGeom prst="rect">
            <a:avLst/>
          </a:prstGeom>
        </p:spPr>
        <p:txBody>
          <a:bodyPr wrap="square">
            <a:spAutoFit/>
          </a:bodyPr>
          <a:lstStyle/>
          <a:p>
            <a:pPr lvl="0"/>
            <a:r>
              <a:rPr lang="pt-PT" sz="1300" b="1" dirty="0">
                <a:latin typeface="Corbel" panose="020B0503020204020204" pitchFamily="34" charset="0"/>
                <a:ea typeface="Roboto Condensed Light" panose="02000000000000000000" pitchFamily="2" charset="0"/>
                <a:cs typeface="Calibri" panose="020F0502020204030204" pitchFamily="34" charset="0"/>
              </a:rPr>
              <a:t>PODER</a:t>
            </a:r>
          </a:p>
          <a:p>
            <a:pPr lvl="0"/>
            <a:r>
              <a:rPr lang="pt-PT" sz="1300" b="1" dirty="0">
                <a:latin typeface="Corbel" panose="020B0503020204020204" pitchFamily="34" charset="0"/>
                <a:ea typeface="Roboto Condensed Light" panose="02000000000000000000" pitchFamily="2" charset="0"/>
                <a:cs typeface="Calibri" panose="020F0502020204030204" pitchFamily="34" charset="0"/>
              </a:rPr>
              <a:t>—</a:t>
            </a:r>
          </a:p>
          <a:p>
            <a:pPr marL="73522" indent="-73522">
              <a:buFont typeface="Arial" panose="020B0604020202020204" pitchFamily="34" charset="0"/>
              <a:buChar char="•"/>
            </a:pPr>
            <a:r>
              <a:rPr lang="pt-PT" sz="1300" b="1" dirty="0">
                <a:latin typeface="Corbel" panose="020B0503020204020204" pitchFamily="34" charset="0"/>
                <a:ea typeface="Roboto Condensed Light" panose="02000000000000000000" pitchFamily="2" charset="0"/>
                <a:cs typeface="Calibri" panose="020F0502020204030204" pitchFamily="34" charset="0"/>
              </a:rPr>
              <a:t>Tem influência sobre os colegas</a:t>
            </a:r>
          </a:p>
        </p:txBody>
      </p:sp>
      <p:sp>
        <p:nvSpPr>
          <p:cNvPr id="14" name="Rectangle 13">
            <a:extLst>
              <a:ext uri="{FF2B5EF4-FFF2-40B4-BE49-F238E27FC236}">
                <a16:creationId xmlns:a16="http://schemas.microsoft.com/office/drawing/2014/main" id="{18DF93E5-AE3D-4A46-958B-D263966C7119}"/>
              </a:ext>
            </a:extLst>
          </p:cNvPr>
          <p:cNvSpPr/>
          <p:nvPr/>
        </p:nvSpPr>
        <p:spPr>
          <a:xfrm>
            <a:off x="6467997" y="4204350"/>
            <a:ext cx="1709203" cy="317459"/>
          </a:xfrm>
          <a:prstGeom prst="rect">
            <a:avLst/>
          </a:prstGeom>
        </p:spPr>
        <p:txBody>
          <a:bodyPr wrap="square">
            <a:spAutoFit/>
          </a:bodyPr>
          <a:lstStyle/>
          <a:p>
            <a:r>
              <a:rPr lang="pt-PT" sz="1463" b="1" dirty="0">
                <a:solidFill>
                  <a:srgbClr val="006CB6"/>
                </a:solidFill>
                <a:latin typeface="Corbel" panose="020B0503020204020204" pitchFamily="34" charset="0"/>
                <a:ea typeface="Roboto Condensed Light" panose="02000000000000000000" pitchFamily="2" charset="0"/>
                <a:cs typeface="Calibri" panose="020F0502020204030204" pitchFamily="34" charset="0"/>
              </a:rPr>
              <a:t>FAUSTIN</a:t>
            </a:r>
          </a:p>
        </p:txBody>
      </p:sp>
      <p:sp>
        <p:nvSpPr>
          <p:cNvPr id="15" name="Rectangle 14">
            <a:extLst>
              <a:ext uri="{FF2B5EF4-FFF2-40B4-BE49-F238E27FC236}">
                <a16:creationId xmlns:a16="http://schemas.microsoft.com/office/drawing/2014/main" id="{35D3D48F-737B-E948-80FF-8F4CB5674962}"/>
              </a:ext>
            </a:extLst>
          </p:cNvPr>
          <p:cNvSpPr/>
          <p:nvPr/>
        </p:nvSpPr>
        <p:spPr>
          <a:xfrm>
            <a:off x="6506700" y="4625879"/>
            <a:ext cx="1972060" cy="1492716"/>
          </a:xfrm>
          <a:prstGeom prst="rect">
            <a:avLst/>
          </a:prstGeom>
        </p:spPr>
        <p:txBody>
          <a:bodyPr wrap="square">
            <a:spAutoFit/>
          </a:bodyPr>
          <a:lstStyle/>
          <a:p>
            <a:pPr lvl="0"/>
            <a:r>
              <a:rPr lang="pt-PT" sz="1300" b="1" dirty="0">
                <a:latin typeface="Corbel" panose="020B0503020204020204" pitchFamily="34" charset="0"/>
                <a:ea typeface="Roboto Condensed Light" panose="02000000000000000000" pitchFamily="2" charset="0"/>
                <a:cs typeface="Calibri" panose="020F0502020204030204" pitchFamily="34" charset="0"/>
              </a:rPr>
              <a:t>PODER</a:t>
            </a:r>
          </a:p>
          <a:p>
            <a:pPr lvl="0"/>
            <a:r>
              <a:rPr lang="pt-PT" sz="1300" b="1" dirty="0">
                <a:latin typeface="Corbel" panose="020B0503020204020204" pitchFamily="34" charset="0"/>
                <a:ea typeface="Roboto Condensed Light" panose="02000000000000000000" pitchFamily="2" charset="0"/>
                <a:cs typeface="Calibri" panose="020F0502020204030204" pitchFamily="34" charset="0"/>
              </a:rPr>
              <a:t>—</a:t>
            </a:r>
          </a:p>
          <a:p>
            <a:pPr marL="73522" indent="-73522">
              <a:buFont typeface="Arial" panose="020B0604020202020204" pitchFamily="34" charset="0"/>
              <a:buChar char="•"/>
            </a:pPr>
            <a:r>
              <a:rPr lang="pt-PT" sz="1300" b="1" dirty="0">
                <a:latin typeface="Corbel" panose="020B0503020204020204" pitchFamily="34" charset="0"/>
                <a:ea typeface="Roboto Condensed Light" panose="02000000000000000000" pitchFamily="2" charset="0"/>
                <a:cs typeface="Calibri" panose="020F0502020204030204" pitchFamily="34" charset="0"/>
              </a:rPr>
              <a:t>Posição de poder</a:t>
            </a:r>
          </a:p>
          <a:p>
            <a:pPr marL="73522" indent="-73522">
              <a:buFont typeface="Arial" panose="020B0604020202020204" pitchFamily="34" charset="0"/>
              <a:buChar char="•"/>
            </a:pPr>
            <a:r>
              <a:rPr lang="pt-PT" sz="1300" b="1" dirty="0">
                <a:latin typeface="Corbel" panose="020B0503020204020204" pitchFamily="34" charset="0"/>
                <a:ea typeface="Roboto Condensed Light" panose="02000000000000000000" pitchFamily="2" charset="0"/>
                <a:cs typeface="Calibri" panose="020F0502020204030204" pitchFamily="34" charset="0"/>
              </a:rPr>
              <a:t>Estatuto de trabalhador da ajuda humanitária</a:t>
            </a:r>
          </a:p>
          <a:p>
            <a:pPr marL="73522" indent="-73522">
              <a:buFont typeface="Arial" panose="020B0604020202020204" pitchFamily="34" charset="0"/>
              <a:buChar char="•"/>
            </a:pPr>
            <a:r>
              <a:rPr lang="pt-PT" sz="1300" b="1" dirty="0">
                <a:latin typeface="Corbel" panose="020B0503020204020204" pitchFamily="34" charset="0"/>
                <a:ea typeface="Roboto Condensed Light" panose="02000000000000000000" pitchFamily="2" charset="0"/>
                <a:cs typeface="Calibri" panose="020F0502020204030204" pitchFamily="34" charset="0"/>
              </a:rPr>
              <a:t>Tem poder para denunciar a má conduta</a:t>
            </a:r>
          </a:p>
        </p:txBody>
      </p:sp>
      <p:pic>
        <p:nvPicPr>
          <p:cNvPr id="16" name="Picture 13">
            <a:extLst>
              <a:ext uri="{FF2B5EF4-FFF2-40B4-BE49-F238E27FC236}">
                <a16:creationId xmlns:a16="http://schemas.microsoft.com/office/drawing/2014/main" id="{20F3C2CC-8279-F448-BE86-D09891C890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11949" y="2762336"/>
            <a:ext cx="1189847" cy="13125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9">
            <a:extLst>
              <a:ext uri="{FF2B5EF4-FFF2-40B4-BE49-F238E27FC236}">
                <a16:creationId xmlns:a16="http://schemas.microsoft.com/office/drawing/2014/main" id="{1F57CA58-7DC0-9045-8B78-06CBE152764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62038" y="2792608"/>
            <a:ext cx="1734276" cy="13002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20">
            <a:extLst>
              <a:ext uri="{FF2B5EF4-FFF2-40B4-BE49-F238E27FC236}">
                <a16:creationId xmlns:a16="http://schemas.microsoft.com/office/drawing/2014/main" id="{4348F2FB-D854-CF44-A768-C7B2002DABB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083870" y="2762337"/>
            <a:ext cx="1811111" cy="13578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ZoneTexte 47">
            <a:extLst>
              <a:ext uri="{FF2B5EF4-FFF2-40B4-BE49-F238E27FC236}">
                <a16:creationId xmlns:a16="http://schemas.microsoft.com/office/drawing/2014/main" id="{AA00599F-84F0-5E47-B1E8-18C1B47A6538}"/>
              </a:ext>
            </a:extLst>
          </p:cNvPr>
          <p:cNvSpPr txBox="1"/>
          <p:nvPr/>
        </p:nvSpPr>
        <p:spPr>
          <a:xfrm>
            <a:off x="454059" y="1550112"/>
            <a:ext cx="3833398" cy="829010"/>
          </a:xfrm>
          <a:prstGeom prst="rect">
            <a:avLst/>
          </a:prstGeom>
          <a:noFill/>
        </p:spPr>
        <p:txBody>
          <a:bodyPr wrap="square" lIns="0" tIns="0" rIns="0" bIns="0" rtlCol="0">
            <a:spAutoFit/>
          </a:bodyPr>
          <a:lstStyle/>
          <a:p>
            <a:pPr>
              <a:lnSpc>
                <a:spcPts val="3396"/>
              </a:lnSpc>
            </a:pPr>
            <a:r>
              <a:rPr lang="pt-PT" sz="1950" b="1" dirty="0">
                <a:solidFill>
                  <a:srgbClr val="006CB6"/>
                </a:solidFill>
                <a:latin typeface="Corbel" panose="020B0503020204020204" pitchFamily="34" charset="0"/>
                <a:cs typeface="Arial" panose="020B0604020202020204" pitchFamily="34" charset="0"/>
              </a:rPr>
              <a:t>ANÁLISE DO ESTUDO DE CASO</a:t>
            </a:r>
          </a:p>
          <a:p>
            <a:pPr>
              <a:lnSpc>
                <a:spcPts val="3396"/>
              </a:lnSpc>
            </a:pPr>
            <a:endParaRPr lang="pt-PT" sz="1950" b="1" dirty="0">
              <a:solidFill>
                <a:srgbClr val="006CB6"/>
              </a:solidFill>
              <a:latin typeface="Corbel" panose="020B0503020204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AC9F80B9-D0AF-084A-9137-18D44E1F26C4}"/>
              </a:ext>
            </a:extLst>
          </p:cNvPr>
          <p:cNvSpPr/>
          <p:nvPr/>
        </p:nvSpPr>
        <p:spPr>
          <a:xfrm>
            <a:off x="431721" y="1586148"/>
            <a:ext cx="3652149" cy="378469"/>
          </a:xfrm>
          <a:prstGeom prst="rect">
            <a:avLst/>
          </a:prstGeom>
          <a:noFill/>
          <a:ln w="38100">
            <a:solidFill>
              <a:srgbClr val="02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63" dirty="0">
              <a:solidFill>
                <a:srgbClr val="CB7018"/>
              </a:solidFill>
            </a:endParaRPr>
          </a:p>
        </p:txBody>
      </p:sp>
      <p:sp>
        <p:nvSpPr>
          <p:cNvPr id="21" name="TextBox 5">
            <a:extLst>
              <a:ext uri="{FF2B5EF4-FFF2-40B4-BE49-F238E27FC236}">
                <a16:creationId xmlns:a16="http://schemas.microsoft.com/office/drawing/2014/main" id="{B21736F4-2841-2241-BDF6-7B1EDE9B9399}"/>
              </a:ext>
            </a:extLst>
          </p:cNvPr>
          <p:cNvSpPr txBox="1"/>
          <p:nvPr/>
        </p:nvSpPr>
        <p:spPr>
          <a:xfrm>
            <a:off x="404728" y="2130667"/>
            <a:ext cx="6441563" cy="502702"/>
          </a:xfrm>
          <a:prstGeom prst="rect">
            <a:avLst/>
          </a:prstGeom>
          <a:noFill/>
        </p:spPr>
        <p:txBody>
          <a:bodyPr wrap="square" rtlCol="0">
            <a:spAutoFit/>
          </a:bodyPr>
          <a:lstStyle/>
          <a:p>
            <a:pPr>
              <a:lnSpc>
                <a:spcPts val="1625"/>
              </a:lnSpc>
            </a:pPr>
            <a:r>
              <a:rPr lang="pt-PT" sz="1625" b="1" dirty="0">
                <a:solidFill>
                  <a:srgbClr val="006CB6"/>
                </a:solidFill>
                <a:latin typeface="Corbel" panose="020B0503020204020204" pitchFamily="34" charset="0"/>
                <a:ea typeface="Roboto" panose="02000000000000000000" pitchFamily="2" charset="0"/>
                <a:cs typeface="Calibri Light" panose="020F0302020204030204" pitchFamily="34" charset="0"/>
              </a:rPr>
              <a:t>Questão 1: </a:t>
            </a:r>
            <a:r>
              <a:rPr lang="pt-PT" sz="1463" b="1" dirty="0"/>
              <a:t>Quem é a vítima?</a:t>
            </a:r>
          </a:p>
          <a:p>
            <a:pPr>
              <a:lnSpc>
                <a:spcPts val="1625"/>
              </a:lnSpc>
            </a:pPr>
            <a:r>
              <a:rPr lang="pt-PT" sz="1625" b="1" dirty="0">
                <a:solidFill>
                  <a:srgbClr val="006CB6"/>
                </a:solidFill>
                <a:latin typeface="Corbel" panose="020B0503020204020204" pitchFamily="34" charset="0"/>
                <a:cs typeface="Calibri Light" panose="020F0302020204030204" pitchFamily="34" charset="0"/>
              </a:rPr>
              <a:t>Questão 2: </a:t>
            </a:r>
            <a:r>
              <a:rPr lang="pt-PT" sz="1463" b="1" dirty="0"/>
              <a:t>Quem tem poder sobre a vítima? Por quê? Como?</a:t>
            </a:r>
            <a:endParaRPr lang="pt-PT" sz="1625" b="1" dirty="0">
              <a:latin typeface="Corbel" panose="020B0503020204020204" pitchFamily="34" charset="0"/>
              <a:ea typeface="Roboto" panose="02000000000000000000" pitchFamily="2" charset="0"/>
              <a:cs typeface="Calibri Light" panose="020F0302020204030204" pitchFamily="34" charset="0"/>
            </a:endParaRPr>
          </a:p>
        </p:txBody>
      </p:sp>
      <p:sp>
        <p:nvSpPr>
          <p:cNvPr id="22" name="Rectangle 21">
            <a:extLst>
              <a:ext uri="{FF2B5EF4-FFF2-40B4-BE49-F238E27FC236}">
                <a16:creationId xmlns:a16="http://schemas.microsoft.com/office/drawing/2014/main" id="{A4602353-C6D0-E14E-8344-0B77EDBA46D1}"/>
              </a:ext>
            </a:extLst>
          </p:cNvPr>
          <p:cNvSpPr/>
          <p:nvPr/>
        </p:nvSpPr>
        <p:spPr>
          <a:xfrm>
            <a:off x="596080" y="4222994"/>
            <a:ext cx="1709203" cy="317459"/>
          </a:xfrm>
          <a:prstGeom prst="rect">
            <a:avLst/>
          </a:prstGeom>
        </p:spPr>
        <p:txBody>
          <a:bodyPr wrap="square">
            <a:spAutoFit/>
          </a:bodyPr>
          <a:lstStyle/>
          <a:p>
            <a:r>
              <a:rPr lang="pt-PT" sz="1463" b="1" dirty="0">
                <a:solidFill>
                  <a:srgbClr val="006CB6"/>
                </a:solidFill>
                <a:latin typeface="Corbel" panose="020B0503020204020204" pitchFamily="34" charset="0"/>
                <a:ea typeface="Roboto Condensed Light" panose="02000000000000000000" pitchFamily="2" charset="0"/>
                <a:cs typeface="Calibri" panose="020F0502020204030204" pitchFamily="34" charset="0"/>
              </a:rPr>
              <a:t>AFRIDA</a:t>
            </a:r>
          </a:p>
        </p:txBody>
      </p:sp>
      <p:sp>
        <p:nvSpPr>
          <p:cNvPr id="23" name="Rectangle 22">
            <a:extLst>
              <a:ext uri="{FF2B5EF4-FFF2-40B4-BE49-F238E27FC236}">
                <a16:creationId xmlns:a16="http://schemas.microsoft.com/office/drawing/2014/main" id="{A517EBFE-4B86-7249-B533-05090B244CE7}"/>
              </a:ext>
            </a:extLst>
          </p:cNvPr>
          <p:cNvSpPr/>
          <p:nvPr/>
        </p:nvSpPr>
        <p:spPr>
          <a:xfrm>
            <a:off x="596080" y="4661455"/>
            <a:ext cx="1972060" cy="692497"/>
          </a:xfrm>
          <a:prstGeom prst="rect">
            <a:avLst/>
          </a:prstGeom>
        </p:spPr>
        <p:txBody>
          <a:bodyPr wrap="square">
            <a:spAutoFit/>
          </a:bodyPr>
          <a:lstStyle/>
          <a:p>
            <a:r>
              <a:rPr lang="pt-PT" sz="1300" b="1" dirty="0">
                <a:latin typeface="Corbel" panose="020B0503020204020204" pitchFamily="34" charset="0"/>
              </a:rPr>
              <a:t>PODER LIMITADO</a:t>
            </a:r>
            <a:endParaRPr lang="pt-PT" sz="1300" dirty="0">
              <a:latin typeface="Corbel" panose="020B0503020204020204" pitchFamily="34" charset="0"/>
            </a:endParaRPr>
          </a:p>
          <a:p>
            <a:pPr lvl="0"/>
            <a:r>
              <a:rPr lang="pt-PT" sz="1300" b="1" dirty="0">
                <a:latin typeface="Corbel" panose="020B0503020204020204" pitchFamily="34" charset="0"/>
                <a:ea typeface="Roboto Condensed Light" panose="02000000000000000000" pitchFamily="2" charset="0"/>
                <a:cs typeface="Calibri" panose="020F0502020204030204" pitchFamily="34" charset="0"/>
              </a:rPr>
              <a:t>—</a:t>
            </a:r>
          </a:p>
          <a:p>
            <a:pPr marL="232172" indent="-232172">
              <a:buFont typeface="Arial" panose="020B0604020202020204" pitchFamily="34" charset="0"/>
              <a:buChar char="•"/>
            </a:pPr>
            <a:r>
              <a:rPr lang="pt-PT" sz="1300" b="1" dirty="0">
                <a:latin typeface="Corbel" panose="020B0503020204020204" pitchFamily="34" charset="0"/>
                <a:ea typeface="Roboto Condensed Light" panose="02000000000000000000" pitchFamily="2" charset="0"/>
                <a:cs typeface="Calibri" panose="020F0502020204030204" pitchFamily="34" charset="0"/>
              </a:rPr>
              <a:t>É vítima</a:t>
            </a:r>
          </a:p>
        </p:txBody>
      </p:sp>
      <p:pic>
        <p:nvPicPr>
          <p:cNvPr id="24" name="Picture 19">
            <a:extLst>
              <a:ext uri="{FF2B5EF4-FFF2-40B4-BE49-F238E27FC236}">
                <a16:creationId xmlns:a16="http://schemas.microsoft.com/office/drawing/2014/main" id="{899444AB-1882-4441-8F15-BB2730B6516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07359" y="2793502"/>
            <a:ext cx="961148" cy="1209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927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childTnLst>
        </p:cTn>
      </p:par>
    </p:tnLst>
    <p:bldLst>
      <p:bldP spid="11" grpId="0"/>
      <p:bldP spid="11" grpId="1"/>
      <p:bldP spid="13" grpId="0"/>
      <p:bldP spid="13" grpId="1"/>
      <p:bldP spid="15" grpId="0"/>
      <p:bldP spid="15" grpId="1"/>
      <p:bldP spid="23" grpId="0"/>
      <p:bldP spid="2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7">
            <a:extLst>
              <a:ext uri="{FF2B5EF4-FFF2-40B4-BE49-F238E27FC236}">
                <a16:creationId xmlns:a16="http://schemas.microsoft.com/office/drawing/2014/main" id="{82F825FC-4E19-8041-84F9-4F8B18933F99}"/>
              </a:ext>
            </a:extLst>
          </p:cNvPr>
          <p:cNvSpPr txBox="1"/>
          <p:nvPr/>
        </p:nvSpPr>
        <p:spPr>
          <a:xfrm>
            <a:off x="5572284" y="3488417"/>
            <a:ext cx="5877434" cy="975268"/>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spAutoFit/>
          </a:bodyPr>
          <a:lstStyle/>
          <a:p>
            <a:pPr marR="1508601" algn="ctr"/>
            <a:r>
              <a:rPr lang="pt-PT" sz="2925" b="1" dirty="0">
                <a:ln w="12700">
                  <a:solidFill>
                    <a:srgbClr val="89C732"/>
                  </a:solidFill>
                  <a:prstDash val="solid"/>
                </a:ln>
                <a:solidFill>
                  <a:srgbClr val="89C732"/>
                </a:solidFill>
                <a:effectLst>
                  <a:innerShdw blurRad="177800">
                    <a:schemeClr val="accent3">
                      <a:lumMod val="50000"/>
                    </a:schemeClr>
                  </a:innerShdw>
                </a:effectLst>
                <a:latin typeface="Times" pitchFamily="2" charset="0"/>
                <a:ea typeface="Times New Roman" panose="02020603050405020304" pitchFamily="18" charset="0"/>
                <a:cs typeface="Arial" panose="020B0604020202020204" pitchFamily="34" charset="0"/>
              </a:rPr>
              <a:t>DISPARIDADE DE PODERES</a:t>
            </a:r>
            <a:endParaRPr lang="pt-PT" sz="1950" b="1" dirty="0">
              <a:ln w="12700">
                <a:solidFill>
                  <a:srgbClr val="89C732"/>
                </a:solidFill>
                <a:prstDash val="solid"/>
              </a:ln>
              <a:solidFill>
                <a:srgbClr val="89C732"/>
              </a:solidFill>
              <a:effectLst>
                <a:innerShdw blurRad="177800">
                  <a:schemeClr val="accent3">
                    <a:lumMod val="50000"/>
                  </a:schemeClr>
                </a:innerShdw>
              </a:effectLst>
              <a:latin typeface="Times New Roman" panose="02020603050405020304" pitchFamily="18" charset="0"/>
              <a:ea typeface="Times New Roman" panose="02020603050405020304" pitchFamily="18" charset="0"/>
            </a:endParaRPr>
          </a:p>
        </p:txBody>
      </p:sp>
      <p:pic>
        <p:nvPicPr>
          <p:cNvPr id="7" name="Image 3" descr="Une image contenant pièce&#10;&#10;Description générée automatiquement">
            <a:extLst>
              <a:ext uri="{FF2B5EF4-FFF2-40B4-BE49-F238E27FC236}">
                <a16:creationId xmlns:a16="http://schemas.microsoft.com/office/drawing/2014/main" id="{79C2330C-76B9-A748-80A6-53DB0DF966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0051"/>
            <a:ext cx="6804706" cy="5258182"/>
          </a:xfrm>
          <a:prstGeom prst="rect">
            <a:avLst/>
          </a:prstGeom>
        </p:spPr>
      </p:pic>
      <p:pic>
        <p:nvPicPr>
          <p:cNvPr id="2" name="Picture 1">
            <a:extLst>
              <a:ext uri="{FF2B5EF4-FFF2-40B4-BE49-F238E27FC236}">
                <a16:creationId xmlns:a16="http://schemas.microsoft.com/office/drawing/2014/main" id="{3CE21831-94D7-8E41-B7A9-DC0472DCF216}"/>
              </a:ext>
            </a:extLst>
          </p:cNvPr>
          <p:cNvPicPr>
            <a:picLocks noChangeAspect="1"/>
          </p:cNvPicPr>
          <p:nvPr/>
        </p:nvPicPr>
        <p:blipFill>
          <a:blip r:embed="rId4"/>
          <a:stretch>
            <a:fillRect/>
          </a:stretch>
        </p:blipFill>
        <p:spPr>
          <a:xfrm>
            <a:off x="6645572" y="4788045"/>
            <a:ext cx="2515361" cy="1444633"/>
          </a:xfrm>
          <a:prstGeom prst="rect">
            <a:avLst/>
          </a:prstGeom>
        </p:spPr>
      </p:pic>
      <p:sp>
        <p:nvSpPr>
          <p:cNvPr id="10" name="ZoneTexte 75">
            <a:extLst>
              <a:ext uri="{FF2B5EF4-FFF2-40B4-BE49-F238E27FC236}">
                <a16:creationId xmlns:a16="http://schemas.microsoft.com/office/drawing/2014/main" id="{65384A04-5318-0147-B54E-E0BC8DB8F265}"/>
              </a:ext>
            </a:extLst>
          </p:cNvPr>
          <p:cNvSpPr txBox="1"/>
          <p:nvPr/>
        </p:nvSpPr>
        <p:spPr>
          <a:xfrm>
            <a:off x="799126" y="393555"/>
            <a:ext cx="4655934" cy="392993"/>
          </a:xfrm>
          <a:prstGeom prst="rect">
            <a:avLst/>
          </a:prstGeom>
          <a:noFill/>
        </p:spPr>
        <p:txBody>
          <a:bodyPr wrap="square" lIns="0" tIns="0" rIns="0" bIns="0" rtlCol="0">
            <a:spAutoFit/>
          </a:bodyPr>
          <a:lstStyle/>
          <a:p>
            <a:pPr>
              <a:lnSpc>
                <a:spcPts val="3396"/>
              </a:lnSpc>
            </a:pPr>
            <a:r>
              <a:rPr lang="en-CA" sz="1950" b="1" dirty="0">
                <a:latin typeface="Corbel" panose="020B0503020204020204" pitchFamily="34" charset="0"/>
                <a:cs typeface="Arial" panose="020B0604020202020204" pitchFamily="34" charset="0"/>
              </a:rPr>
              <a:t>RELAÇÕES DE PODER</a:t>
            </a:r>
          </a:p>
        </p:txBody>
      </p:sp>
      <p:sp>
        <p:nvSpPr>
          <p:cNvPr id="11" name="Rectangle 10">
            <a:extLst>
              <a:ext uri="{FF2B5EF4-FFF2-40B4-BE49-F238E27FC236}">
                <a16:creationId xmlns:a16="http://schemas.microsoft.com/office/drawing/2014/main" id="{B4BDD7EA-AAAD-FD4A-8763-8F5F76CBDF3B}"/>
              </a:ext>
            </a:extLst>
          </p:cNvPr>
          <p:cNvSpPr/>
          <p:nvPr/>
        </p:nvSpPr>
        <p:spPr>
          <a:xfrm>
            <a:off x="698497" y="435813"/>
            <a:ext cx="2571087" cy="39422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3" name="Slide Number Placeholder 2">
            <a:extLst>
              <a:ext uri="{FF2B5EF4-FFF2-40B4-BE49-F238E27FC236}">
                <a16:creationId xmlns:a16="http://schemas.microsoft.com/office/drawing/2014/main" id="{BC605D82-8EAF-F84D-AFE9-4CC791EE56CF}"/>
              </a:ext>
            </a:extLst>
          </p:cNvPr>
          <p:cNvSpPr>
            <a:spLocks noGrp="1"/>
          </p:cNvSpPr>
          <p:nvPr>
            <p:ph type="sldNum" sz="quarter" idx="12"/>
          </p:nvPr>
        </p:nvSpPr>
        <p:spPr/>
        <p:txBody>
          <a:bodyPr/>
          <a:lstStyle/>
          <a:p>
            <a:fld id="{CA9B710B-94CD-7041-953D-B08572CFDB04}" type="slidenum">
              <a:rPr lang="en-US" smtClean="0"/>
              <a:t>13</a:t>
            </a:fld>
            <a:endParaRPr lang="en-US"/>
          </a:p>
        </p:txBody>
      </p:sp>
    </p:spTree>
    <p:extLst>
      <p:ext uri="{BB962C8B-B14F-4D97-AF65-F5344CB8AC3E}">
        <p14:creationId xmlns:p14="http://schemas.microsoft.com/office/powerpoint/2010/main" val="304817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C93FDD-1F9D-F44B-B003-F5B26CEE85A7}"/>
              </a:ext>
            </a:extLst>
          </p:cNvPr>
          <p:cNvSpPr/>
          <p:nvPr/>
        </p:nvSpPr>
        <p:spPr>
          <a:xfrm>
            <a:off x="5860607" y="3793094"/>
            <a:ext cx="2861860" cy="523220"/>
          </a:xfrm>
          <a:prstGeom prst="rect">
            <a:avLst/>
          </a:prstGeom>
        </p:spPr>
        <p:txBody>
          <a:bodyPr wrap="square">
            <a:spAutoFit/>
          </a:bodyPr>
          <a:lstStyle/>
          <a:p>
            <a:r>
              <a:rPr lang="en-US" sz="2800" b="1" dirty="0">
                <a:solidFill>
                  <a:srgbClr val="006CB6"/>
                </a:solidFill>
                <a:latin typeface="Corbel" panose="020B0503020204020204" pitchFamily="34" charset="0"/>
                <a:ea typeface="Roboto Condensed Light" panose="02000000000000000000" pitchFamily="2" charset="0"/>
                <a:cs typeface="Calibri" panose="020F0502020204030204" pitchFamily="34" charset="0"/>
              </a:rPr>
              <a:t>ABEL</a:t>
            </a:r>
          </a:p>
        </p:txBody>
      </p:sp>
      <p:pic>
        <p:nvPicPr>
          <p:cNvPr id="8" name="Picture 13">
            <a:extLst>
              <a:ext uri="{FF2B5EF4-FFF2-40B4-BE49-F238E27FC236}">
                <a16:creationId xmlns:a16="http://schemas.microsoft.com/office/drawing/2014/main" id="{66776B09-4184-2A42-A2B4-7D1F002F7B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78145" y="1430801"/>
            <a:ext cx="2010769" cy="2218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Equal 8">
            <a:extLst>
              <a:ext uri="{FF2B5EF4-FFF2-40B4-BE49-F238E27FC236}">
                <a16:creationId xmlns:a16="http://schemas.microsoft.com/office/drawing/2014/main" id="{93CB3E49-45BD-F94A-AF80-91726FF31F1F}"/>
              </a:ext>
            </a:extLst>
          </p:cNvPr>
          <p:cNvSpPr/>
          <p:nvPr/>
        </p:nvSpPr>
        <p:spPr>
          <a:xfrm>
            <a:off x="3442731" y="2263655"/>
            <a:ext cx="1319071" cy="1176496"/>
          </a:xfrm>
          <a:prstGeom prst="mathEqual">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949D53B1-0F4F-2845-A33E-720F306C7917}"/>
              </a:ext>
            </a:extLst>
          </p:cNvPr>
          <p:cNvSpPr txBox="1"/>
          <p:nvPr/>
        </p:nvSpPr>
        <p:spPr>
          <a:xfrm>
            <a:off x="3750120" y="1610996"/>
            <a:ext cx="2629823" cy="1107996"/>
          </a:xfrm>
          <a:prstGeom prst="rect">
            <a:avLst/>
          </a:prstGeom>
          <a:noFill/>
        </p:spPr>
        <p:txBody>
          <a:bodyPr wrap="square" rtlCol="0">
            <a:spAutoFit/>
          </a:bodyPr>
          <a:lstStyle/>
          <a:p>
            <a:r>
              <a:rPr lang="en-US" sz="6600" b="1" i="1" dirty="0"/>
              <a:t>?</a:t>
            </a:r>
          </a:p>
        </p:txBody>
      </p:sp>
      <p:sp>
        <p:nvSpPr>
          <p:cNvPr id="11" name="Rectangle 10">
            <a:extLst>
              <a:ext uri="{FF2B5EF4-FFF2-40B4-BE49-F238E27FC236}">
                <a16:creationId xmlns:a16="http://schemas.microsoft.com/office/drawing/2014/main" id="{3B4E3F81-33D8-F842-B8A9-BC37DA5DFE6B}"/>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spc="244" dirty="0">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12" name="Rectangle 11">
            <a:extLst>
              <a:ext uri="{FF2B5EF4-FFF2-40B4-BE49-F238E27FC236}">
                <a16:creationId xmlns:a16="http://schemas.microsoft.com/office/drawing/2014/main" id="{B0D25EBB-5447-9D41-8DDD-01CA5FC11139}"/>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04</a:t>
            </a:r>
          </a:p>
        </p:txBody>
      </p:sp>
      <p:sp>
        <p:nvSpPr>
          <p:cNvPr id="23" name="TextBox 22">
            <a:extLst>
              <a:ext uri="{FF2B5EF4-FFF2-40B4-BE49-F238E27FC236}">
                <a16:creationId xmlns:a16="http://schemas.microsoft.com/office/drawing/2014/main" id="{BE4D47CD-19D6-CF4D-913E-AED1C4675D5B}"/>
              </a:ext>
            </a:extLst>
          </p:cNvPr>
          <p:cNvSpPr txBox="1"/>
          <p:nvPr/>
        </p:nvSpPr>
        <p:spPr>
          <a:xfrm rot="16200000">
            <a:off x="7278388" y="4166578"/>
            <a:ext cx="3657600" cy="769441"/>
          </a:xfrm>
          <a:prstGeom prst="rect">
            <a:avLst/>
          </a:prstGeom>
          <a:noFill/>
        </p:spPr>
        <p:txBody>
          <a:bodyPr wrap="square" rtlCol="0">
            <a:spAutoFit/>
          </a:bodyPr>
          <a:lstStyle/>
          <a:p>
            <a:r>
              <a:rPr lang="en-US" sz="4400" dirty="0">
                <a:solidFill>
                  <a:schemeClr val="bg1"/>
                </a:solidFill>
              </a:rPr>
              <a:t>SESSÃO</a:t>
            </a:r>
          </a:p>
        </p:txBody>
      </p:sp>
      <p:sp>
        <p:nvSpPr>
          <p:cNvPr id="2" name="TextBox 1">
            <a:extLst>
              <a:ext uri="{FF2B5EF4-FFF2-40B4-BE49-F238E27FC236}">
                <a16:creationId xmlns:a16="http://schemas.microsoft.com/office/drawing/2014/main" id="{C91C02EA-27F2-1E46-B636-A17A3B5C05B1}"/>
              </a:ext>
            </a:extLst>
          </p:cNvPr>
          <p:cNvSpPr txBox="1"/>
          <p:nvPr/>
        </p:nvSpPr>
        <p:spPr>
          <a:xfrm>
            <a:off x="442729" y="2820462"/>
            <a:ext cx="2728685" cy="369332"/>
          </a:xfrm>
          <a:prstGeom prst="rect">
            <a:avLst/>
          </a:prstGeom>
          <a:noFill/>
        </p:spPr>
        <p:txBody>
          <a:bodyPr wrap="square" rtlCol="0">
            <a:spAutoFit/>
          </a:bodyPr>
          <a:lstStyle/>
          <a:p>
            <a:r>
              <a:rPr lang="en-US" dirty="0"/>
              <a:t>LOGO DA ORGANIZAÇÃO</a:t>
            </a:r>
          </a:p>
        </p:txBody>
      </p:sp>
      <p:sp>
        <p:nvSpPr>
          <p:cNvPr id="3" name="TextBox 2">
            <a:extLst>
              <a:ext uri="{FF2B5EF4-FFF2-40B4-BE49-F238E27FC236}">
                <a16:creationId xmlns:a16="http://schemas.microsoft.com/office/drawing/2014/main" id="{8D359CC7-9CD8-344A-A9F7-F33B2F2E504F}"/>
              </a:ext>
            </a:extLst>
          </p:cNvPr>
          <p:cNvSpPr txBox="1"/>
          <p:nvPr/>
        </p:nvSpPr>
        <p:spPr>
          <a:xfrm>
            <a:off x="3227423" y="3505970"/>
            <a:ext cx="1765868" cy="369332"/>
          </a:xfrm>
          <a:prstGeom prst="rect">
            <a:avLst/>
          </a:prstGeom>
          <a:noFill/>
        </p:spPr>
        <p:txBody>
          <a:bodyPr wrap="none" rtlCol="0">
            <a:spAutoFit/>
          </a:bodyPr>
          <a:lstStyle/>
          <a:p>
            <a:r>
              <a:rPr lang="en-US" dirty="0"/>
              <a:t>POSIÇÃO/PODER</a:t>
            </a:r>
          </a:p>
        </p:txBody>
      </p:sp>
      <p:sp>
        <p:nvSpPr>
          <p:cNvPr id="5" name="Slide Number Placeholder 4">
            <a:extLst>
              <a:ext uri="{FF2B5EF4-FFF2-40B4-BE49-F238E27FC236}">
                <a16:creationId xmlns:a16="http://schemas.microsoft.com/office/drawing/2014/main" id="{E5FD77FD-58A7-5D4B-B4CB-8AC3CA6F9778}"/>
              </a:ext>
            </a:extLst>
          </p:cNvPr>
          <p:cNvSpPr>
            <a:spLocks noGrp="1"/>
          </p:cNvSpPr>
          <p:nvPr>
            <p:ph type="sldNum" sz="quarter" idx="12"/>
          </p:nvPr>
        </p:nvSpPr>
        <p:spPr/>
        <p:txBody>
          <a:bodyPr/>
          <a:lstStyle/>
          <a:p>
            <a:fld id="{CA9B710B-94CD-7041-953D-B08572CFDB04}" type="slidenum">
              <a:rPr lang="en-US" smtClean="0"/>
              <a:t>14</a:t>
            </a:fld>
            <a:endParaRPr lang="en-US"/>
          </a:p>
        </p:txBody>
      </p:sp>
    </p:spTree>
    <p:extLst>
      <p:ext uri="{BB962C8B-B14F-4D97-AF65-F5344CB8AC3E}">
        <p14:creationId xmlns:p14="http://schemas.microsoft.com/office/powerpoint/2010/main" val="960850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2" descr="Une image contenant signe&#10;&#10;Description générée automatiquement">
            <a:extLst>
              <a:ext uri="{FF2B5EF4-FFF2-40B4-BE49-F238E27FC236}">
                <a16:creationId xmlns:a16="http://schemas.microsoft.com/office/drawing/2014/main" id="{2E96BBB2-BA72-6244-93F5-A73730C15B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284389" y="1078928"/>
            <a:ext cx="7490116" cy="4354512"/>
          </a:xfrm>
          <a:prstGeom prst="rect">
            <a:avLst/>
          </a:prstGeom>
        </p:spPr>
      </p:pic>
      <p:sp>
        <p:nvSpPr>
          <p:cNvPr id="6" name="Rectangle 5">
            <a:extLst>
              <a:ext uri="{FF2B5EF4-FFF2-40B4-BE49-F238E27FC236}">
                <a16:creationId xmlns:a16="http://schemas.microsoft.com/office/drawing/2014/main" id="{751B21AB-E949-8F4B-9BF0-F294F3178296}"/>
              </a:ext>
            </a:extLst>
          </p:cNvPr>
          <p:cNvSpPr/>
          <p:nvPr/>
        </p:nvSpPr>
        <p:spPr>
          <a:xfrm>
            <a:off x="226114" y="842986"/>
            <a:ext cx="1042208" cy="4591888"/>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975" spc="244">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7" name="Rectangle 6">
            <a:extLst>
              <a:ext uri="{FF2B5EF4-FFF2-40B4-BE49-F238E27FC236}">
                <a16:creationId xmlns:a16="http://schemas.microsoft.com/office/drawing/2014/main" id="{E5B5C7A1-196B-294A-A1B8-0CA0AAA6EF78}"/>
              </a:ext>
            </a:extLst>
          </p:cNvPr>
          <p:cNvSpPr/>
          <p:nvPr/>
        </p:nvSpPr>
        <p:spPr>
          <a:xfrm>
            <a:off x="6358494" y="1426196"/>
            <a:ext cx="3547505" cy="3112363"/>
          </a:xfrm>
          <a:prstGeom prst="rect">
            <a:avLst/>
          </a:prstGeom>
          <a:solidFill>
            <a:srgbClr val="7A53A1"/>
          </a:solidFill>
          <a:ln>
            <a:noFill/>
          </a:ln>
          <a:effectLst>
            <a:innerShdw blurRad="215900" dist="203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8" name="Rectangle 7">
            <a:extLst>
              <a:ext uri="{FF2B5EF4-FFF2-40B4-BE49-F238E27FC236}">
                <a16:creationId xmlns:a16="http://schemas.microsoft.com/office/drawing/2014/main" id="{C6BB9CC8-8DF4-7341-BE44-A5F4534007A5}"/>
              </a:ext>
            </a:extLst>
          </p:cNvPr>
          <p:cNvSpPr/>
          <p:nvPr/>
        </p:nvSpPr>
        <p:spPr>
          <a:xfrm>
            <a:off x="6470253" y="2957550"/>
            <a:ext cx="1664751" cy="627159"/>
          </a:xfrm>
          <a:prstGeom prst="rect">
            <a:avLst/>
          </a:prstGeom>
        </p:spPr>
        <p:txBody>
          <a:bodyPr wrap="square" lIns="0" rIns="0">
            <a:spAutoFit/>
          </a:bodyPr>
          <a:lstStyle/>
          <a:p>
            <a:pPr algn="ctr">
              <a:lnSpc>
                <a:spcPts val="1706"/>
              </a:lnSpc>
            </a:pPr>
            <a:r>
              <a:rPr lang="en-US" sz="10969" spc="-244" dirty="0">
                <a:solidFill>
                  <a:schemeClr val="bg1"/>
                </a:solidFill>
                <a:latin typeface="Calibri" panose="020F0502020204030204" pitchFamily="34" charset="0"/>
                <a:ea typeface="Roboto Condensed Light" panose="02000000000000000000" pitchFamily="2" charset="0"/>
                <a:cs typeface="Calibri" panose="020F0502020204030204" pitchFamily="34" charset="0"/>
              </a:rPr>
              <a:t>05</a:t>
            </a:r>
          </a:p>
        </p:txBody>
      </p:sp>
      <p:sp>
        <p:nvSpPr>
          <p:cNvPr id="9" name="TextBox 5">
            <a:extLst>
              <a:ext uri="{FF2B5EF4-FFF2-40B4-BE49-F238E27FC236}">
                <a16:creationId xmlns:a16="http://schemas.microsoft.com/office/drawing/2014/main" id="{10042129-36CA-0246-A462-B8239DC02A23}"/>
              </a:ext>
            </a:extLst>
          </p:cNvPr>
          <p:cNvSpPr txBox="1"/>
          <p:nvPr/>
        </p:nvSpPr>
        <p:spPr>
          <a:xfrm>
            <a:off x="6647239" y="3273079"/>
            <a:ext cx="3034880" cy="707886"/>
          </a:xfrm>
          <a:prstGeom prst="rect">
            <a:avLst/>
          </a:prstGeom>
          <a:noFill/>
        </p:spPr>
        <p:txBody>
          <a:bodyPr wrap="square" rtlCol="0">
            <a:spAutoFit/>
          </a:bodyPr>
          <a:lstStyle/>
          <a:p>
            <a:pPr>
              <a:lnSpc>
                <a:spcPts val="2438"/>
              </a:lnSpc>
            </a:pPr>
            <a:r>
              <a:rPr lang="en-US" sz="2031" dirty="0">
                <a:solidFill>
                  <a:schemeClr val="bg1"/>
                </a:solidFill>
                <a:latin typeface="Corbel" panose="020B0503020204020204" pitchFamily="34" charset="0"/>
                <a:ea typeface="Roboto" panose="02000000000000000000" pitchFamily="2" charset="0"/>
                <a:cs typeface="Calibri" panose="020F0502020204030204" pitchFamily="34" charset="0"/>
              </a:rPr>
              <a:t>DEFININDO INFRAÇÃO DE NATUREZA SEXUAL</a:t>
            </a:r>
          </a:p>
        </p:txBody>
      </p:sp>
      <p:sp>
        <p:nvSpPr>
          <p:cNvPr id="10" name="Rectangle 9">
            <a:extLst>
              <a:ext uri="{FF2B5EF4-FFF2-40B4-BE49-F238E27FC236}">
                <a16:creationId xmlns:a16="http://schemas.microsoft.com/office/drawing/2014/main" id="{34CCF7D4-DDDE-DA4C-8D7E-A8B2A666F2E8}"/>
              </a:ext>
            </a:extLst>
          </p:cNvPr>
          <p:cNvSpPr/>
          <p:nvPr/>
        </p:nvSpPr>
        <p:spPr>
          <a:xfrm>
            <a:off x="6358494" y="4538559"/>
            <a:ext cx="3547505" cy="1690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Tree>
    <p:extLst>
      <p:ext uri="{BB962C8B-B14F-4D97-AF65-F5344CB8AC3E}">
        <p14:creationId xmlns:p14="http://schemas.microsoft.com/office/powerpoint/2010/main" val="1761015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9">
            <a:extLst>
              <a:ext uri="{FF2B5EF4-FFF2-40B4-BE49-F238E27FC236}">
                <a16:creationId xmlns:a16="http://schemas.microsoft.com/office/drawing/2014/main" id="{3B4AD973-0D34-7E45-971E-9CC3199C0B42}"/>
              </a:ext>
            </a:extLst>
          </p:cNvPr>
          <p:cNvSpPr txBox="1"/>
          <p:nvPr/>
        </p:nvSpPr>
        <p:spPr>
          <a:xfrm>
            <a:off x="423111" y="285329"/>
            <a:ext cx="6168567" cy="392993"/>
          </a:xfrm>
          <a:prstGeom prst="rect">
            <a:avLst/>
          </a:prstGeom>
          <a:noFill/>
        </p:spPr>
        <p:txBody>
          <a:bodyPr wrap="square" lIns="0" tIns="0" rIns="0" bIns="0" rtlCol="0">
            <a:spAutoFit/>
          </a:bodyPr>
          <a:lstStyle/>
          <a:p>
            <a:pPr>
              <a:lnSpc>
                <a:spcPts val="3396"/>
              </a:lnSpc>
            </a:pPr>
            <a:r>
              <a:rPr lang="pt-PT" sz="1950" b="1">
                <a:latin typeface="Corbel" panose="020B0503020204020204" pitchFamily="34" charset="0"/>
                <a:cs typeface="Arial" panose="020B0604020202020204" pitchFamily="34" charset="0"/>
              </a:rPr>
              <a:t>DEFININDO INFRAÇÃO DE NATUREZA SEXUAL</a:t>
            </a:r>
          </a:p>
        </p:txBody>
      </p:sp>
      <p:sp>
        <p:nvSpPr>
          <p:cNvPr id="27" name="Rectangle 26">
            <a:extLst>
              <a:ext uri="{FF2B5EF4-FFF2-40B4-BE49-F238E27FC236}">
                <a16:creationId xmlns:a16="http://schemas.microsoft.com/office/drawing/2014/main" id="{4C1ED2B2-CE48-3B4A-AA0F-33A280A2059B}"/>
              </a:ext>
            </a:extLst>
          </p:cNvPr>
          <p:cNvSpPr/>
          <p:nvPr/>
        </p:nvSpPr>
        <p:spPr>
          <a:xfrm>
            <a:off x="244388" y="315010"/>
            <a:ext cx="5757827" cy="409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63"/>
          </a:p>
        </p:txBody>
      </p:sp>
      <p:sp>
        <p:nvSpPr>
          <p:cNvPr id="28" name="Rectangle 27">
            <a:extLst>
              <a:ext uri="{FF2B5EF4-FFF2-40B4-BE49-F238E27FC236}">
                <a16:creationId xmlns:a16="http://schemas.microsoft.com/office/drawing/2014/main" id="{1ECFBF6A-505E-FD4A-AEB6-452652A76562}"/>
              </a:ext>
            </a:extLst>
          </p:cNvPr>
          <p:cNvSpPr/>
          <p:nvPr/>
        </p:nvSpPr>
        <p:spPr>
          <a:xfrm>
            <a:off x="-949768" y="6180270"/>
            <a:ext cx="9245329" cy="400110"/>
          </a:xfrm>
          <a:prstGeom prst="rect">
            <a:avLst/>
          </a:prstGeom>
        </p:spPr>
        <p:txBody>
          <a:bodyPr wrap="square">
            <a:spAutoFit/>
          </a:bodyPr>
          <a:lstStyle/>
          <a:p>
            <a:pPr algn="r"/>
            <a:r>
              <a:rPr lang="pt-PT" sz="1000"/>
              <a:t>UN Glossary on Sexual Exploitation and Abuse (second edition, 2017);</a:t>
            </a:r>
          </a:p>
          <a:p>
            <a:pPr algn="r"/>
            <a:r>
              <a:rPr lang="pt-PT" sz="1000"/>
              <a:t>UN System Model Policy on Sexual Harassment (approved 11-12 October 2018)</a:t>
            </a:r>
            <a:endParaRPr lang="pt-PT" sz="1000">
              <a:highlight>
                <a:srgbClr val="FFFF00"/>
              </a:highlight>
            </a:endParaRPr>
          </a:p>
        </p:txBody>
      </p:sp>
      <p:sp>
        <p:nvSpPr>
          <p:cNvPr id="29" name="TextBox 17">
            <a:extLst>
              <a:ext uri="{FF2B5EF4-FFF2-40B4-BE49-F238E27FC236}">
                <a16:creationId xmlns:a16="http://schemas.microsoft.com/office/drawing/2014/main" id="{CD48E9AE-0BB0-5B42-A9D5-E85BDB886C56}"/>
              </a:ext>
            </a:extLst>
          </p:cNvPr>
          <p:cNvSpPr txBox="1"/>
          <p:nvPr/>
        </p:nvSpPr>
        <p:spPr>
          <a:xfrm>
            <a:off x="1385169" y="808892"/>
            <a:ext cx="2297563" cy="705019"/>
          </a:xfrm>
          <a:prstGeom prst="rect">
            <a:avLst/>
          </a:prstGeom>
          <a:solidFill>
            <a:srgbClr val="CA6F16"/>
          </a:solidFill>
        </p:spPr>
        <p:txBody>
          <a:bodyPr wrap="square" rtlCol="0">
            <a:noAutofit/>
          </a:bodyPr>
          <a:lstStyle/>
          <a:p>
            <a:pPr algn="ctr"/>
            <a:r>
              <a:rPr lang="pt-PT" sz="2000" b="1" dirty="0">
                <a:solidFill>
                  <a:schemeClr val="bg1"/>
                </a:solidFill>
                <a:latin typeface="Corbel" panose="020B0503020204020204" pitchFamily="34" charset="0"/>
              </a:rPr>
              <a:t>Exploração Sexual (ES)</a:t>
            </a:r>
          </a:p>
        </p:txBody>
      </p:sp>
      <p:sp>
        <p:nvSpPr>
          <p:cNvPr id="30" name="TextBox 37">
            <a:extLst>
              <a:ext uri="{FF2B5EF4-FFF2-40B4-BE49-F238E27FC236}">
                <a16:creationId xmlns:a16="http://schemas.microsoft.com/office/drawing/2014/main" id="{8398611E-23F1-324A-8F99-7FDD857D844F}"/>
              </a:ext>
            </a:extLst>
          </p:cNvPr>
          <p:cNvSpPr txBox="1"/>
          <p:nvPr/>
        </p:nvSpPr>
        <p:spPr>
          <a:xfrm>
            <a:off x="3764794" y="808892"/>
            <a:ext cx="2150710" cy="678470"/>
          </a:xfrm>
          <a:prstGeom prst="rect">
            <a:avLst/>
          </a:prstGeom>
          <a:solidFill>
            <a:srgbClr val="CA6F16"/>
          </a:solidFill>
        </p:spPr>
        <p:txBody>
          <a:bodyPr wrap="square" rtlCol="0">
            <a:noAutofit/>
          </a:bodyPr>
          <a:lstStyle/>
          <a:p>
            <a:pPr algn="ctr"/>
            <a:r>
              <a:rPr lang="pt-PT" sz="2000" b="1" dirty="0">
                <a:solidFill>
                  <a:schemeClr val="bg1"/>
                </a:solidFill>
                <a:latin typeface="Corbel" panose="020B0503020204020204" pitchFamily="34" charset="0"/>
              </a:rPr>
              <a:t>Abuso Sexual (AbS)</a:t>
            </a:r>
          </a:p>
        </p:txBody>
      </p:sp>
      <p:sp>
        <p:nvSpPr>
          <p:cNvPr id="31" name="TextBox 45">
            <a:extLst>
              <a:ext uri="{FF2B5EF4-FFF2-40B4-BE49-F238E27FC236}">
                <a16:creationId xmlns:a16="http://schemas.microsoft.com/office/drawing/2014/main" id="{BF1AF009-9ED5-9046-AED3-6B6E1BE04AD0}"/>
              </a:ext>
            </a:extLst>
          </p:cNvPr>
          <p:cNvSpPr txBox="1"/>
          <p:nvPr/>
        </p:nvSpPr>
        <p:spPr>
          <a:xfrm>
            <a:off x="5978750" y="808892"/>
            <a:ext cx="2368081" cy="678472"/>
          </a:xfrm>
          <a:prstGeom prst="rect">
            <a:avLst/>
          </a:prstGeom>
          <a:solidFill>
            <a:srgbClr val="CA6F16"/>
          </a:solidFill>
        </p:spPr>
        <p:txBody>
          <a:bodyPr wrap="square" rtlCol="0">
            <a:noAutofit/>
          </a:bodyPr>
          <a:lstStyle/>
          <a:p>
            <a:pPr algn="ctr"/>
            <a:r>
              <a:rPr lang="pt-PT" sz="2000" b="1">
                <a:solidFill>
                  <a:schemeClr val="bg1"/>
                </a:solidFill>
                <a:latin typeface="Corbel" panose="020B0503020204020204" pitchFamily="34" charset="0"/>
              </a:rPr>
              <a:t>Assédio Sexual </a:t>
            </a:r>
          </a:p>
          <a:p>
            <a:pPr algn="ctr"/>
            <a:r>
              <a:rPr lang="pt-PT" sz="2000" b="1">
                <a:solidFill>
                  <a:schemeClr val="bg1"/>
                </a:solidFill>
                <a:latin typeface="Corbel" panose="020B0503020204020204" pitchFamily="34" charset="0"/>
              </a:rPr>
              <a:t>(AS)</a:t>
            </a:r>
          </a:p>
        </p:txBody>
      </p:sp>
      <p:sp>
        <p:nvSpPr>
          <p:cNvPr id="32" name="TextBox 34">
            <a:extLst>
              <a:ext uri="{FF2B5EF4-FFF2-40B4-BE49-F238E27FC236}">
                <a16:creationId xmlns:a16="http://schemas.microsoft.com/office/drawing/2014/main" id="{EB31D019-11BD-FE4B-B5E3-5FC64260FD86}"/>
              </a:ext>
            </a:extLst>
          </p:cNvPr>
          <p:cNvSpPr txBox="1"/>
          <p:nvPr/>
        </p:nvSpPr>
        <p:spPr>
          <a:xfrm>
            <a:off x="423111" y="1573746"/>
            <a:ext cx="962058" cy="301275"/>
          </a:xfrm>
          <a:prstGeom prst="rect">
            <a:avLst/>
          </a:prstGeom>
          <a:solidFill>
            <a:srgbClr val="006CB6"/>
          </a:solidFill>
        </p:spPr>
        <p:txBody>
          <a:bodyPr wrap="square" rtlCol="0" anchor="ctr" anchorCtr="0">
            <a:noAutofit/>
          </a:bodyPr>
          <a:lstStyle/>
          <a:p>
            <a:pPr algn="ctr"/>
            <a:r>
              <a:rPr lang="pt-PT" sz="1600" b="1">
                <a:solidFill>
                  <a:schemeClr val="bg1"/>
                </a:solidFill>
                <a:latin typeface="Corbel" panose="020B0503020204020204" pitchFamily="34" charset="0"/>
              </a:rPr>
              <a:t>Quem?</a:t>
            </a:r>
          </a:p>
        </p:txBody>
      </p:sp>
      <p:sp>
        <p:nvSpPr>
          <p:cNvPr id="33" name="TextBox 35">
            <a:extLst>
              <a:ext uri="{FF2B5EF4-FFF2-40B4-BE49-F238E27FC236}">
                <a16:creationId xmlns:a16="http://schemas.microsoft.com/office/drawing/2014/main" id="{960DFA68-4187-AA43-AECE-C253C38BAADA}"/>
              </a:ext>
            </a:extLst>
          </p:cNvPr>
          <p:cNvSpPr txBox="1"/>
          <p:nvPr/>
        </p:nvSpPr>
        <p:spPr>
          <a:xfrm>
            <a:off x="423111" y="1921660"/>
            <a:ext cx="965250" cy="1861574"/>
          </a:xfrm>
          <a:prstGeom prst="rect">
            <a:avLst/>
          </a:prstGeom>
          <a:solidFill>
            <a:srgbClr val="006CB6"/>
          </a:solidFill>
        </p:spPr>
        <p:txBody>
          <a:bodyPr wrap="square" rtlCol="0" anchor="ctr" anchorCtr="0">
            <a:noAutofit/>
          </a:bodyPr>
          <a:lstStyle/>
          <a:p>
            <a:pPr algn="ctr"/>
            <a:r>
              <a:rPr lang="pt-PT" sz="1600" b="1">
                <a:solidFill>
                  <a:schemeClr val="bg1"/>
                </a:solidFill>
                <a:latin typeface="Corbel" panose="020B0503020204020204" pitchFamily="34" charset="0"/>
              </a:rPr>
              <a:t>O quê?</a:t>
            </a:r>
          </a:p>
        </p:txBody>
      </p:sp>
      <p:sp>
        <p:nvSpPr>
          <p:cNvPr id="34" name="TextBox 36">
            <a:extLst>
              <a:ext uri="{FF2B5EF4-FFF2-40B4-BE49-F238E27FC236}">
                <a16:creationId xmlns:a16="http://schemas.microsoft.com/office/drawing/2014/main" id="{EF472EE4-D723-6949-A256-48C3BB640416}"/>
              </a:ext>
            </a:extLst>
          </p:cNvPr>
          <p:cNvSpPr txBox="1"/>
          <p:nvPr/>
        </p:nvSpPr>
        <p:spPr>
          <a:xfrm>
            <a:off x="420116" y="3894291"/>
            <a:ext cx="965053" cy="2258746"/>
          </a:xfrm>
          <a:prstGeom prst="rect">
            <a:avLst/>
          </a:prstGeom>
          <a:solidFill>
            <a:srgbClr val="006CB6"/>
          </a:solidFill>
        </p:spPr>
        <p:txBody>
          <a:bodyPr wrap="square" rtlCol="0" anchor="ctr" anchorCtr="0">
            <a:noAutofit/>
          </a:bodyPr>
          <a:lstStyle/>
          <a:p>
            <a:pPr algn="ctr"/>
            <a:r>
              <a:rPr lang="pt-PT" sz="1400" b="1">
                <a:solidFill>
                  <a:schemeClr val="bg1"/>
                </a:solidFill>
                <a:latin typeface="Corbel" panose="020B0503020204020204" pitchFamily="34" charset="0"/>
              </a:rPr>
              <a:t>Exemplos</a:t>
            </a:r>
            <a:endParaRPr lang="pt-PT" sz="1138" b="1">
              <a:solidFill>
                <a:schemeClr val="bg1"/>
              </a:solidFill>
              <a:latin typeface="Corbel" panose="020B0503020204020204" pitchFamily="34" charset="0"/>
            </a:endParaRPr>
          </a:p>
        </p:txBody>
      </p:sp>
      <p:sp>
        <p:nvSpPr>
          <p:cNvPr id="35" name="TextBox 26">
            <a:extLst>
              <a:ext uri="{FF2B5EF4-FFF2-40B4-BE49-F238E27FC236}">
                <a16:creationId xmlns:a16="http://schemas.microsoft.com/office/drawing/2014/main" id="{30DAB477-8EDA-1649-A66E-F2C800235047}"/>
              </a:ext>
            </a:extLst>
          </p:cNvPr>
          <p:cNvSpPr txBox="1"/>
          <p:nvPr/>
        </p:nvSpPr>
        <p:spPr>
          <a:xfrm>
            <a:off x="1656908" y="1574939"/>
            <a:ext cx="2015989" cy="300082"/>
          </a:xfrm>
          <a:prstGeom prst="rect">
            <a:avLst/>
          </a:prstGeom>
          <a:noFill/>
        </p:spPr>
        <p:txBody>
          <a:bodyPr wrap="square" rtlCol="0">
            <a:noAutofit/>
          </a:bodyPr>
          <a:lstStyle/>
          <a:p>
            <a:pPr marL="77391" indent="-77391">
              <a:buFont typeface="Arial" panose="020B0604020202020204" pitchFamily="34" charset="0"/>
              <a:buChar char="•"/>
            </a:pPr>
            <a:r>
              <a:rPr lang="pt-PT" sz="1600" b="1">
                <a:latin typeface="Corbel" panose="020B0503020204020204" pitchFamily="34" charset="0"/>
              </a:rPr>
              <a:t>Nós + Beneficiário</a:t>
            </a:r>
          </a:p>
        </p:txBody>
      </p:sp>
      <p:sp>
        <p:nvSpPr>
          <p:cNvPr id="36" name="TextBox 22">
            <a:extLst>
              <a:ext uri="{FF2B5EF4-FFF2-40B4-BE49-F238E27FC236}">
                <a16:creationId xmlns:a16="http://schemas.microsoft.com/office/drawing/2014/main" id="{55098B5E-CA90-0F40-8563-ED937DF2D961}"/>
              </a:ext>
            </a:extLst>
          </p:cNvPr>
          <p:cNvSpPr txBox="1"/>
          <p:nvPr/>
        </p:nvSpPr>
        <p:spPr>
          <a:xfrm>
            <a:off x="1443293" y="1896399"/>
            <a:ext cx="2235368" cy="1912812"/>
          </a:xfrm>
          <a:prstGeom prst="rect">
            <a:avLst/>
          </a:prstGeom>
          <a:solidFill>
            <a:schemeClr val="tx1">
              <a:alpha val="10000"/>
            </a:schemeClr>
          </a:solidFill>
        </p:spPr>
        <p:txBody>
          <a:bodyPr wrap="square" rtlCol="0" anchor="ctr" anchorCtr="0">
            <a:noAutofit/>
          </a:bodyPr>
          <a:lstStyle/>
          <a:p>
            <a:pPr marL="77391" indent="-77391">
              <a:buFont typeface="Arial" panose="020B0604020202020204" pitchFamily="34" charset="0"/>
              <a:buChar char="•"/>
            </a:pPr>
            <a:r>
              <a:rPr lang="pt-PT" sz="1600" b="1">
                <a:latin typeface="Corbel" panose="020B0503020204020204" pitchFamily="34" charset="0"/>
              </a:rPr>
              <a:t>Abuso da vulnerabilidade, da diferença de poder ou de confiança</a:t>
            </a:r>
          </a:p>
          <a:p>
            <a:pPr marL="77391" indent="-77391">
              <a:buFont typeface="Arial" panose="020B0604020202020204" pitchFamily="34" charset="0"/>
              <a:buChar char="•"/>
            </a:pPr>
            <a:r>
              <a:rPr lang="pt-PT" sz="1600" b="1">
                <a:latin typeface="Corbel" panose="020B0503020204020204" pitchFamily="34" charset="0"/>
              </a:rPr>
              <a:t>A actividade sexual da vítima gera benefícios</a:t>
            </a:r>
          </a:p>
        </p:txBody>
      </p:sp>
      <p:sp>
        <p:nvSpPr>
          <p:cNvPr id="37" name="TextBox 23">
            <a:extLst>
              <a:ext uri="{FF2B5EF4-FFF2-40B4-BE49-F238E27FC236}">
                <a16:creationId xmlns:a16="http://schemas.microsoft.com/office/drawing/2014/main" id="{22C96732-511E-464E-B005-78719F187E92}"/>
              </a:ext>
            </a:extLst>
          </p:cNvPr>
          <p:cNvSpPr txBox="1"/>
          <p:nvPr/>
        </p:nvSpPr>
        <p:spPr>
          <a:xfrm>
            <a:off x="1385168" y="4759727"/>
            <a:ext cx="2379625" cy="1063124"/>
          </a:xfrm>
          <a:prstGeom prst="rect">
            <a:avLst/>
          </a:prstGeom>
          <a:noFill/>
        </p:spPr>
        <p:txBody>
          <a:bodyPr wrap="square" rtlCol="0" anchor="ctr" anchorCtr="0">
            <a:noAutofit/>
          </a:bodyPr>
          <a:lstStyle/>
          <a:p>
            <a:pPr marL="77391" indent="-77391">
              <a:buFont typeface="Arial" panose="020B0604020202020204" pitchFamily="34" charset="0"/>
              <a:buChar char="•"/>
            </a:pPr>
            <a:r>
              <a:rPr lang="pt-PT" sz="1600" b="1" dirty="0">
                <a:latin typeface="Corbel" panose="020B0503020204020204" pitchFamily="34" charset="0"/>
              </a:rPr>
              <a:t>Oferecer dinheiro, presentes ou emprego em troca de relações sexuais</a:t>
            </a:r>
          </a:p>
          <a:p>
            <a:pPr marL="77391" indent="-77391">
              <a:buFont typeface="Arial" panose="020B0604020202020204" pitchFamily="34" charset="0"/>
              <a:buChar char="•"/>
            </a:pPr>
            <a:r>
              <a:rPr lang="pt-PT" sz="1600" b="1" dirty="0">
                <a:latin typeface="Corbel" panose="020B0503020204020204" pitchFamily="34" charset="0"/>
              </a:rPr>
              <a:t>Reter serviços devidos ou chantagear por relações sexuais</a:t>
            </a:r>
          </a:p>
          <a:p>
            <a:pPr marL="77391" indent="-77391">
              <a:buFont typeface="Arial" panose="020B0604020202020204" pitchFamily="34" charset="0"/>
              <a:buChar char="•"/>
            </a:pPr>
            <a:r>
              <a:rPr lang="pt-PT" sz="1600" b="1" dirty="0">
                <a:latin typeface="Corbel" panose="020B0503020204020204" pitchFamily="34" charset="0"/>
              </a:rPr>
              <a:t>Contratar trabalhadores de sexo</a:t>
            </a:r>
          </a:p>
          <a:p>
            <a:pPr marL="77391" indent="-77391">
              <a:buFont typeface="Arial" panose="020B0604020202020204" pitchFamily="34" charset="0"/>
              <a:buChar char="•"/>
            </a:pPr>
            <a:r>
              <a:rPr lang="pt-PT" sz="1600" b="1" dirty="0">
                <a:latin typeface="Corbel" panose="020B0503020204020204" pitchFamily="34" charset="0"/>
              </a:rPr>
              <a:t>Ameaça de exploração sexual</a:t>
            </a:r>
          </a:p>
          <a:p>
            <a:pPr marL="77391" indent="-77391">
              <a:buFont typeface="Arial" panose="020B0604020202020204" pitchFamily="34" charset="0"/>
              <a:buChar char="•"/>
            </a:pPr>
            <a:endParaRPr lang="pt-PT" sz="1600" b="1" dirty="0">
              <a:latin typeface="Corbel" panose="020B0503020204020204" pitchFamily="34" charset="0"/>
            </a:endParaRPr>
          </a:p>
        </p:txBody>
      </p:sp>
      <p:sp>
        <p:nvSpPr>
          <p:cNvPr id="38" name="TextBox 32">
            <a:extLst>
              <a:ext uri="{FF2B5EF4-FFF2-40B4-BE49-F238E27FC236}">
                <a16:creationId xmlns:a16="http://schemas.microsoft.com/office/drawing/2014/main" id="{CC406DFB-6A83-524E-BBEE-B7F19AD79993}"/>
              </a:ext>
            </a:extLst>
          </p:cNvPr>
          <p:cNvSpPr txBox="1"/>
          <p:nvPr/>
        </p:nvSpPr>
        <p:spPr>
          <a:xfrm>
            <a:off x="3817479" y="1579284"/>
            <a:ext cx="2014658" cy="300082"/>
          </a:xfrm>
          <a:prstGeom prst="rect">
            <a:avLst/>
          </a:prstGeom>
          <a:noFill/>
        </p:spPr>
        <p:txBody>
          <a:bodyPr wrap="square" rtlCol="0">
            <a:noAutofit/>
          </a:bodyPr>
          <a:lstStyle/>
          <a:p>
            <a:pPr marL="77391" indent="-77391">
              <a:buFont typeface="Arial" panose="020B0604020202020204" pitchFamily="34" charset="0"/>
              <a:buChar char="•"/>
            </a:pPr>
            <a:r>
              <a:rPr lang="pt-PT" sz="1600" b="1">
                <a:latin typeface="Corbel" panose="020B0503020204020204" pitchFamily="34" charset="0"/>
              </a:rPr>
              <a:t>Nós + Beneficiário</a:t>
            </a:r>
          </a:p>
        </p:txBody>
      </p:sp>
      <p:sp>
        <p:nvSpPr>
          <p:cNvPr id="39" name="TextBox 42">
            <a:extLst>
              <a:ext uri="{FF2B5EF4-FFF2-40B4-BE49-F238E27FC236}">
                <a16:creationId xmlns:a16="http://schemas.microsoft.com/office/drawing/2014/main" id="{8E358A12-90AB-264A-867E-DBCB302B8283}"/>
              </a:ext>
            </a:extLst>
          </p:cNvPr>
          <p:cNvSpPr txBox="1"/>
          <p:nvPr/>
        </p:nvSpPr>
        <p:spPr>
          <a:xfrm>
            <a:off x="3764792" y="1896399"/>
            <a:ext cx="2146955" cy="1912811"/>
          </a:xfrm>
          <a:prstGeom prst="rect">
            <a:avLst/>
          </a:prstGeom>
          <a:solidFill>
            <a:schemeClr val="tx1">
              <a:alpha val="10000"/>
            </a:schemeClr>
          </a:solidFill>
        </p:spPr>
        <p:txBody>
          <a:bodyPr wrap="square" rtlCol="0" anchor="ctr" anchorCtr="0">
            <a:noAutofit/>
          </a:bodyPr>
          <a:lstStyle/>
          <a:p>
            <a:pPr marL="77391" indent="-77391">
              <a:buFont typeface="Arial" panose="020B0604020202020204" pitchFamily="34" charset="0"/>
              <a:buChar char="•"/>
            </a:pPr>
            <a:r>
              <a:rPr lang="pt-PT" sz="1600" b="1">
                <a:latin typeface="Corbel" panose="020B0503020204020204" pitchFamily="34" charset="0"/>
              </a:rPr>
              <a:t>Intrusão física de natureza sexual</a:t>
            </a:r>
          </a:p>
          <a:p>
            <a:pPr marL="77391" indent="-77391">
              <a:buFont typeface="Arial" panose="020B0604020202020204" pitchFamily="34" charset="0"/>
              <a:buChar char="•"/>
            </a:pPr>
            <a:r>
              <a:rPr lang="pt-PT" sz="1600" b="1">
                <a:latin typeface="Corbel" panose="020B0503020204020204" pitchFamily="34" charset="0"/>
              </a:rPr>
              <a:t>Utilização de força ou coerção</a:t>
            </a:r>
          </a:p>
        </p:txBody>
      </p:sp>
      <p:sp>
        <p:nvSpPr>
          <p:cNvPr id="40" name="TextBox 40">
            <a:extLst>
              <a:ext uri="{FF2B5EF4-FFF2-40B4-BE49-F238E27FC236}">
                <a16:creationId xmlns:a16="http://schemas.microsoft.com/office/drawing/2014/main" id="{874A6351-DCC0-B340-975D-F064BD455A9A}"/>
              </a:ext>
            </a:extLst>
          </p:cNvPr>
          <p:cNvSpPr txBox="1"/>
          <p:nvPr/>
        </p:nvSpPr>
        <p:spPr>
          <a:xfrm>
            <a:off x="3764793" y="4439359"/>
            <a:ext cx="2201886" cy="1476980"/>
          </a:xfrm>
          <a:prstGeom prst="rect">
            <a:avLst/>
          </a:prstGeom>
          <a:noFill/>
        </p:spPr>
        <p:txBody>
          <a:bodyPr wrap="square" rtlCol="0" anchor="ctr" anchorCtr="0">
            <a:noAutofit/>
          </a:bodyPr>
          <a:lstStyle/>
          <a:p>
            <a:pPr marL="77391" indent="-77391">
              <a:buFont typeface="Arial" panose="020B0604020202020204" pitchFamily="34" charset="0"/>
              <a:buChar char="•"/>
            </a:pPr>
            <a:r>
              <a:rPr lang="pt-PT" sz="1600" b="1">
                <a:latin typeface="Corbel" panose="020B0503020204020204" pitchFamily="34" charset="0"/>
              </a:rPr>
              <a:t>Beijar, tocar, agarrar ou roçar de forma indesejada</a:t>
            </a:r>
          </a:p>
          <a:p>
            <a:pPr marL="77391" indent="-77391">
              <a:buFont typeface="Arial" panose="020B0604020202020204" pitchFamily="34" charset="0"/>
              <a:buChar char="•"/>
            </a:pPr>
            <a:r>
              <a:rPr lang="pt-PT" sz="1600" b="1">
                <a:latin typeface="Corbel" panose="020B0503020204020204" pitchFamily="34" charset="0"/>
              </a:rPr>
              <a:t>Ameaçar de acto sexual indesejado</a:t>
            </a:r>
          </a:p>
          <a:p>
            <a:pPr marL="77391" indent="-77391">
              <a:buFont typeface="Arial" panose="020B0604020202020204" pitchFamily="34" charset="0"/>
              <a:buChar char="•"/>
            </a:pPr>
            <a:r>
              <a:rPr lang="pt-PT" sz="1600" b="1">
                <a:latin typeface="Corbel" panose="020B0503020204020204" pitchFamily="34" charset="0"/>
              </a:rPr>
              <a:t>Estupro ou tentativa de violação sexual</a:t>
            </a:r>
          </a:p>
          <a:p>
            <a:pPr marL="77391" indent="-77391">
              <a:buFont typeface="Arial" panose="020B0604020202020204" pitchFamily="34" charset="0"/>
              <a:buChar char="•"/>
            </a:pPr>
            <a:r>
              <a:rPr lang="pt-PT" sz="1600" b="1">
                <a:latin typeface="Corbel" panose="020B0503020204020204" pitchFamily="34" charset="0"/>
              </a:rPr>
              <a:t>Actividade sexual com crianças</a:t>
            </a:r>
          </a:p>
          <a:p>
            <a:pPr marL="77391" indent="-77391">
              <a:buFont typeface="Arial" panose="020B0604020202020204" pitchFamily="34" charset="0"/>
              <a:buChar char="•"/>
            </a:pPr>
            <a:endParaRPr lang="pt-PT" sz="1600" b="1">
              <a:latin typeface="Corbel" panose="020B0503020204020204" pitchFamily="34" charset="0"/>
            </a:endParaRPr>
          </a:p>
        </p:txBody>
      </p:sp>
      <p:sp>
        <p:nvSpPr>
          <p:cNvPr id="41" name="TextBox 29">
            <a:extLst>
              <a:ext uri="{FF2B5EF4-FFF2-40B4-BE49-F238E27FC236}">
                <a16:creationId xmlns:a16="http://schemas.microsoft.com/office/drawing/2014/main" id="{9024D7A2-B374-434E-BC5D-E6E441005A36}"/>
              </a:ext>
            </a:extLst>
          </p:cNvPr>
          <p:cNvSpPr txBox="1"/>
          <p:nvPr/>
        </p:nvSpPr>
        <p:spPr>
          <a:xfrm>
            <a:off x="5966683" y="1582230"/>
            <a:ext cx="2018937" cy="300082"/>
          </a:xfrm>
          <a:prstGeom prst="rect">
            <a:avLst/>
          </a:prstGeom>
          <a:noFill/>
        </p:spPr>
        <p:txBody>
          <a:bodyPr wrap="square" rtlCol="0">
            <a:noAutofit/>
          </a:bodyPr>
          <a:lstStyle/>
          <a:p>
            <a:pPr marL="77391" indent="-77391">
              <a:buFont typeface="Arial" panose="020B0604020202020204" pitchFamily="34" charset="0"/>
              <a:buChar char="•"/>
            </a:pPr>
            <a:r>
              <a:rPr lang="pt-PT" sz="1600" b="1">
                <a:latin typeface="Corbel" panose="020B0503020204020204" pitchFamily="34" charset="0"/>
              </a:rPr>
              <a:t>Nós + Nós</a:t>
            </a:r>
          </a:p>
        </p:txBody>
      </p:sp>
      <p:sp>
        <p:nvSpPr>
          <p:cNvPr id="42" name="TextBox 50">
            <a:extLst>
              <a:ext uri="{FF2B5EF4-FFF2-40B4-BE49-F238E27FC236}">
                <a16:creationId xmlns:a16="http://schemas.microsoft.com/office/drawing/2014/main" id="{22F614B0-4E82-BA43-AEF5-2101E21B5A6B}"/>
              </a:ext>
            </a:extLst>
          </p:cNvPr>
          <p:cNvSpPr txBox="1"/>
          <p:nvPr/>
        </p:nvSpPr>
        <p:spPr>
          <a:xfrm>
            <a:off x="5966680" y="1896402"/>
            <a:ext cx="2420778" cy="1903488"/>
          </a:xfrm>
          <a:prstGeom prst="rect">
            <a:avLst/>
          </a:prstGeom>
          <a:solidFill>
            <a:schemeClr val="tx1">
              <a:alpha val="10000"/>
            </a:schemeClr>
          </a:solidFill>
        </p:spPr>
        <p:txBody>
          <a:bodyPr wrap="square" rtlCol="0" anchor="ctr" anchorCtr="0">
            <a:noAutofit/>
          </a:bodyPr>
          <a:lstStyle/>
          <a:p>
            <a:pPr marL="77391" indent="-77391">
              <a:buFont typeface="Arial" panose="020B0604020202020204" pitchFamily="34" charset="0"/>
              <a:buChar char="•"/>
            </a:pPr>
            <a:r>
              <a:rPr lang="pt-PT" sz="1600" b="1">
                <a:latin typeface="Corbel" panose="020B0503020204020204" pitchFamily="34" charset="0"/>
              </a:rPr>
              <a:t>Avanço ou conduta indesejada de natureza sexual </a:t>
            </a:r>
          </a:p>
          <a:p>
            <a:pPr marL="77391" indent="-77391">
              <a:buFont typeface="Arial" panose="020B0604020202020204" pitchFamily="34" charset="0"/>
              <a:buChar char="•"/>
            </a:pPr>
            <a:r>
              <a:rPr lang="pt-PT" sz="1600" b="1">
                <a:latin typeface="Corbel" panose="020B0503020204020204" pitchFamily="34" charset="0"/>
              </a:rPr>
              <a:t>Cria ambiente intimidador ou que se torna uma  condição para o emprego</a:t>
            </a:r>
          </a:p>
        </p:txBody>
      </p:sp>
      <p:sp>
        <p:nvSpPr>
          <p:cNvPr id="43" name="TextBox 48">
            <a:extLst>
              <a:ext uri="{FF2B5EF4-FFF2-40B4-BE49-F238E27FC236}">
                <a16:creationId xmlns:a16="http://schemas.microsoft.com/office/drawing/2014/main" id="{5F64FBA8-4D27-0547-9B1E-3EC844EE8A2A}"/>
              </a:ext>
            </a:extLst>
          </p:cNvPr>
          <p:cNvSpPr txBox="1"/>
          <p:nvPr/>
        </p:nvSpPr>
        <p:spPr>
          <a:xfrm>
            <a:off x="5978750" y="4543953"/>
            <a:ext cx="2226187" cy="1144543"/>
          </a:xfrm>
          <a:prstGeom prst="rect">
            <a:avLst/>
          </a:prstGeom>
          <a:noFill/>
        </p:spPr>
        <p:txBody>
          <a:bodyPr wrap="square" rtlCol="0" anchor="ctr" anchorCtr="0">
            <a:noAutofit/>
          </a:bodyPr>
          <a:lstStyle/>
          <a:p>
            <a:pPr marL="77391" indent="-77391">
              <a:buFont typeface="Arial" panose="020B0604020202020204" pitchFamily="34" charset="0"/>
              <a:buChar char="•"/>
            </a:pPr>
            <a:r>
              <a:rPr lang="pt-PT" sz="1600" b="1">
                <a:latin typeface="Corbel" panose="020B0503020204020204" pitchFamily="34" charset="0"/>
              </a:rPr>
              <a:t>Tocar, beijar ou falar de forma inadequada com colegas de trabalho</a:t>
            </a:r>
          </a:p>
          <a:p>
            <a:pPr marL="77391" indent="-77391">
              <a:buFont typeface="Arial" panose="020B0604020202020204" pitchFamily="34" charset="0"/>
              <a:buChar char="•"/>
            </a:pPr>
            <a:r>
              <a:rPr lang="pt-PT" sz="1600" b="1">
                <a:latin typeface="Corbel" panose="020B0503020204020204" pitchFamily="34" charset="0"/>
              </a:rPr>
              <a:t>Tentativa ou agressão sexual real</a:t>
            </a:r>
          </a:p>
          <a:p>
            <a:pPr marL="77391" indent="-77391">
              <a:buFont typeface="Arial" panose="020B0604020202020204" pitchFamily="34" charset="0"/>
              <a:buChar char="•"/>
            </a:pPr>
            <a:r>
              <a:rPr lang="pt-PT" sz="1600" b="1">
                <a:latin typeface="Corbel" panose="020B0503020204020204" pitchFamily="34" charset="0"/>
              </a:rPr>
              <a:t>Estupro ou tentativa de estupro</a:t>
            </a:r>
          </a:p>
        </p:txBody>
      </p:sp>
      <p:sp>
        <p:nvSpPr>
          <p:cNvPr id="44" name="Rectangle 43">
            <a:extLst>
              <a:ext uri="{FF2B5EF4-FFF2-40B4-BE49-F238E27FC236}">
                <a16:creationId xmlns:a16="http://schemas.microsoft.com/office/drawing/2014/main" id="{31998DC7-4382-FD43-8C25-94F858FF3656}"/>
              </a:ext>
            </a:extLst>
          </p:cNvPr>
          <p:cNvSpPr/>
          <p:nvPr/>
        </p:nvSpPr>
        <p:spPr>
          <a:xfrm>
            <a:off x="8442390" y="1650216"/>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spc="244">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45" name="Rectangle 44">
            <a:extLst>
              <a:ext uri="{FF2B5EF4-FFF2-40B4-BE49-F238E27FC236}">
                <a16:creationId xmlns:a16="http://schemas.microsoft.com/office/drawing/2014/main" id="{BABAF5FD-9700-6D4C-AC83-F0B36C8DCEE4}"/>
              </a:ext>
            </a:extLst>
          </p:cNvPr>
          <p:cNvSpPr/>
          <p:nvPr/>
        </p:nvSpPr>
        <p:spPr>
          <a:xfrm>
            <a:off x="8204937" y="2091028"/>
            <a:ext cx="1664751" cy="475900"/>
          </a:xfrm>
          <a:prstGeom prst="rect">
            <a:avLst/>
          </a:prstGeom>
        </p:spPr>
        <p:txBody>
          <a:bodyPr wrap="square" lIns="0" rIns="0">
            <a:spAutoFit/>
          </a:bodyPr>
          <a:lstStyle/>
          <a:p>
            <a:pPr algn="ctr">
              <a:lnSpc>
                <a:spcPts val="1706"/>
              </a:lnSpc>
            </a:pPr>
            <a:r>
              <a:rPr lang="pt-PT" sz="6500" spc="-244">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05</a:t>
            </a:r>
          </a:p>
        </p:txBody>
      </p:sp>
      <p:sp>
        <p:nvSpPr>
          <p:cNvPr id="46" name="TextBox 45">
            <a:extLst>
              <a:ext uri="{FF2B5EF4-FFF2-40B4-BE49-F238E27FC236}">
                <a16:creationId xmlns:a16="http://schemas.microsoft.com/office/drawing/2014/main" id="{53249EC1-D205-0842-BFED-87A5FCF61130}"/>
              </a:ext>
            </a:extLst>
          </p:cNvPr>
          <p:cNvSpPr txBox="1"/>
          <p:nvPr/>
        </p:nvSpPr>
        <p:spPr>
          <a:xfrm rot="16200000">
            <a:off x="7223662" y="4290121"/>
            <a:ext cx="3657600" cy="769441"/>
          </a:xfrm>
          <a:prstGeom prst="rect">
            <a:avLst/>
          </a:prstGeom>
          <a:noFill/>
        </p:spPr>
        <p:txBody>
          <a:bodyPr wrap="square" rtlCol="0">
            <a:spAutoFit/>
          </a:bodyPr>
          <a:lstStyle/>
          <a:p>
            <a:r>
              <a:rPr lang="pt-PT" sz="4400">
                <a:solidFill>
                  <a:schemeClr val="bg1"/>
                </a:solidFill>
              </a:rPr>
              <a:t>SESSÃO</a:t>
            </a:r>
          </a:p>
        </p:txBody>
      </p:sp>
    </p:spTree>
    <p:extLst>
      <p:ext uri="{BB962C8B-B14F-4D97-AF65-F5344CB8AC3E}">
        <p14:creationId xmlns:p14="http://schemas.microsoft.com/office/powerpoint/2010/main" val="334694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p:bldP spid="38" grpId="0"/>
      <p:bldP spid="39" grpId="0" animBg="1"/>
      <p:bldP spid="40" grpId="0"/>
      <p:bldP spid="41" grpId="0"/>
      <p:bldP spid="42" grpId="0" animBg="1"/>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B725-E0F4-9C43-9869-D6CB907CFA1E}"/>
              </a:ext>
            </a:extLst>
          </p:cNvPr>
          <p:cNvSpPr>
            <a:spLocks noGrp="1"/>
          </p:cNvSpPr>
          <p:nvPr>
            <p:ph type="title"/>
          </p:nvPr>
        </p:nvSpPr>
        <p:spPr>
          <a:xfrm>
            <a:off x="337378" y="0"/>
            <a:ext cx="8887586" cy="1325563"/>
          </a:xfrm>
        </p:spPr>
        <p:txBody>
          <a:bodyPr>
            <a:normAutofit/>
          </a:bodyPr>
          <a:lstStyle/>
          <a:p>
            <a:r>
              <a:rPr lang="pt-PT" sz="4800" b="1" dirty="0">
                <a:latin typeface="Avenir Next Condensed" panose="020B0506020202020204" pitchFamily="34" charset="0"/>
              </a:rPr>
              <a:t>DEFINIÇÃO – EXPLORAÇÃO SEXUAL</a:t>
            </a:r>
          </a:p>
        </p:txBody>
      </p:sp>
      <p:pic>
        <p:nvPicPr>
          <p:cNvPr id="6" name="Picture 5">
            <a:extLst>
              <a:ext uri="{FF2B5EF4-FFF2-40B4-BE49-F238E27FC236}">
                <a16:creationId xmlns:a16="http://schemas.microsoft.com/office/drawing/2014/main" id="{3D52EB01-A75E-CF4D-9F12-262236AC635B}"/>
              </a:ext>
            </a:extLst>
          </p:cNvPr>
          <p:cNvPicPr>
            <a:picLocks noChangeAspect="1"/>
          </p:cNvPicPr>
          <p:nvPr/>
        </p:nvPicPr>
        <p:blipFill>
          <a:blip r:embed="rId3"/>
          <a:stretch>
            <a:fillRect/>
          </a:stretch>
        </p:blipFill>
        <p:spPr>
          <a:xfrm>
            <a:off x="337377" y="1706042"/>
            <a:ext cx="3431299" cy="2537712"/>
          </a:xfrm>
          <a:prstGeom prst="rect">
            <a:avLst/>
          </a:prstGeom>
        </p:spPr>
      </p:pic>
      <p:sp>
        <p:nvSpPr>
          <p:cNvPr id="14" name="Rectangle 13">
            <a:extLst>
              <a:ext uri="{FF2B5EF4-FFF2-40B4-BE49-F238E27FC236}">
                <a16:creationId xmlns:a16="http://schemas.microsoft.com/office/drawing/2014/main" id="{AF21552D-70BB-D446-B08E-0462E5955B2A}"/>
              </a:ext>
            </a:extLst>
          </p:cNvPr>
          <p:cNvSpPr/>
          <p:nvPr/>
        </p:nvSpPr>
        <p:spPr>
          <a:xfrm>
            <a:off x="3768676" y="1590862"/>
            <a:ext cx="4604663" cy="3032818"/>
          </a:xfrm>
          <a:prstGeom prst="rect">
            <a:avLst/>
          </a:prstGeom>
        </p:spPr>
        <p:txBody>
          <a:bodyPr wrap="square">
            <a:spAutoFit/>
          </a:bodyPr>
          <a:lstStyle/>
          <a:p>
            <a:pPr>
              <a:lnSpc>
                <a:spcPct val="107000"/>
              </a:lnSpc>
              <a:spcAft>
                <a:spcPts val="800"/>
              </a:spcAft>
            </a:pPr>
            <a:r>
              <a:rPr lang="pt-PT" sz="2800" dirty="0">
                <a:latin typeface="Calibri" panose="020F0502020204030204" pitchFamily="34" charset="0"/>
                <a:ea typeface="Calibri" panose="020F0502020204030204" pitchFamily="34" charset="0"/>
                <a:cs typeface="Times New Roman" panose="02020603050405020304" pitchFamily="18" charset="0"/>
              </a:rPr>
              <a:t>“</a:t>
            </a:r>
            <a:r>
              <a:rPr lang="pt-PT" sz="2000" dirty="0">
                <a:latin typeface="Calibri" panose="020F0502020204030204" pitchFamily="34" charset="0"/>
                <a:ea typeface="Calibri" panose="020F0502020204030204" pitchFamily="34" charset="0"/>
                <a:cs typeface="Times New Roman" panose="02020603050405020304" pitchFamily="18" charset="0"/>
              </a:rPr>
              <a:t>‘</a:t>
            </a:r>
            <a:r>
              <a:rPr lang="pt-PT" sz="2000" dirty="0"/>
              <a:t>Exploração sexual’ é todo o abuso ou tentativa de abuso de uma situação de vulnerabilidade, uma relação de poder desigual ou uma relação de confiança com fins sexuais, incluindo, entre outros, a obtenção de benefícios económicos, sociais ou políticos da exploração sexual de outra pessoa.</a:t>
            </a:r>
            <a:r>
              <a:rPr lang="pt-PT" sz="28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15" name="TextBox 14">
            <a:extLst>
              <a:ext uri="{FF2B5EF4-FFF2-40B4-BE49-F238E27FC236}">
                <a16:creationId xmlns:a16="http://schemas.microsoft.com/office/drawing/2014/main" id="{2BDAD9EB-3101-614D-BE77-A79DCAB2D8A8}"/>
              </a:ext>
            </a:extLst>
          </p:cNvPr>
          <p:cNvSpPr txBox="1"/>
          <p:nvPr/>
        </p:nvSpPr>
        <p:spPr>
          <a:xfrm>
            <a:off x="857487" y="4709477"/>
            <a:ext cx="4999254" cy="461665"/>
          </a:xfrm>
          <a:prstGeom prst="rect">
            <a:avLst/>
          </a:prstGeom>
          <a:noFill/>
        </p:spPr>
        <p:txBody>
          <a:bodyPr wrap="none" rtlCol="0">
            <a:spAutoFit/>
          </a:bodyPr>
          <a:lstStyle/>
          <a:p>
            <a:pPr algn="r"/>
            <a:r>
              <a:rPr lang="pt-PT" sz="2400" b="1" dirty="0">
                <a:solidFill>
                  <a:srgbClr val="FF0000"/>
                </a:solidFill>
              </a:rPr>
              <a:t>Por vezes pode ser crime – outras não</a:t>
            </a:r>
          </a:p>
        </p:txBody>
      </p:sp>
      <p:sp>
        <p:nvSpPr>
          <p:cNvPr id="12" name="Rectangle 11">
            <a:extLst>
              <a:ext uri="{FF2B5EF4-FFF2-40B4-BE49-F238E27FC236}">
                <a16:creationId xmlns:a16="http://schemas.microsoft.com/office/drawing/2014/main" id="{FEC6E1E4-A008-FF4A-B4D7-C780885B0518}"/>
              </a:ext>
            </a:extLst>
          </p:cNvPr>
          <p:cNvSpPr/>
          <p:nvPr/>
        </p:nvSpPr>
        <p:spPr>
          <a:xfrm>
            <a:off x="8478401" y="1658205"/>
            <a:ext cx="1189847" cy="4906718"/>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spc="244" dirty="0">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13" name="Rectangle 12">
            <a:extLst>
              <a:ext uri="{FF2B5EF4-FFF2-40B4-BE49-F238E27FC236}">
                <a16:creationId xmlns:a16="http://schemas.microsoft.com/office/drawing/2014/main" id="{34D8A1F5-B470-C44A-BF39-5146D6F1713E}"/>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pt-PT"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05</a:t>
            </a:r>
          </a:p>
        </p:txBody>
      </p:sp>
      <p:sp>
        <p:nvSpPr>
          <p:cNvPr id="16" name="TextBox 15">
            <a:extLst>
              <a:ext uri="{FF2B5EF4-FFF2-40B4-BE49-F238E27FC236}">
                <a16:creationId xmlns:a16="http://schemas.microsoft.com/office/drawing/2014/main" id="{149F01C3-283B-AE49-866F-4BA0321512D3}"/>
              </a:ext>
            </a:extLst>
          </p:cNvPr>
          <p:cNvSpPr txBox="1"/>
          <p:nvPr/>
        </p:nvSpPr>
        <p:spPr>
          <a:xfrm rot="16200000">
            <a:off x="7278388" y="4166578"/>
            <a:ext cx="3657600" cy="769441"/>
          </a:xfrm>
          <a:prstGeom prst="rect">
            <a:avLst/>
          </a:prstGeom>
          <a:noFill/>
        </p:spPr>
        <p:txBody>
          <a:bodyPr wrap="square" rtlCol="0">
            <a:spAutoFit/>
          </a:bodyPr>
          <a:lstStyle/>
          <a:p>
            <a:r>
              <a:rPr lang="pt-PT" sz="4400" dirty="0">
                <a:solidFill>
                  <a:schemeClr val="bg1"/>
                </a:solidFill>
              </a:rPr>
              <a:t>SESSÃO</a:t>
            </a:r>
          </a:p>
        </p:txBody>
      </p:sp>
      <p:sp>
        <p:nvSpPr>
          <p:cNvPr id="11" name="Rectangle 10">
            <a:extLst>
              <a:ext uri="{FF2B5EF4-FFF2-40B4-BE49-F238E27FC236}">
                <a16:creationId xmlns:a16="http://schemas.microsoft.com/office/drawing/2014/main" id="{85A98D80-6CC7-5049-BA6C-6678C97EA8E4}"/>
              </a:ext>
            </a:extLst>
          </p:cNvPr>
          <p:cNvSpPr/>
          <p:nvPr/>
        </p:nvSpPr>
        <p:spPr>
          <a:xfrm>
            <a:off x="-949768" y="6180270"/>
            <a:ext cx="9245329" cy="400110"/>
          </a:xfrm>
          <a:prstGeom prst="rect">
            <a:avLst/>
          </a:prstGeom>
        </p:spPr>
        <p:txBody>
          <a:bodyPr wrap="square">
            <a:spAutoFit/>
          </a:bodyPr>
          <a:lstStyle/>
          <a:p>
            <a:pPr algn="r"/>
            <a:r>
              <a:rPr lang="en-GB" sz="1000" dirty="0"/>
              <a:t>UN Glossary on Sexual Exploitation and Abuse (second edition, 2017);</a:t>
            </a:r>
          </a:p>
          <a:p>
            <a:pPr algn="r"/>
            <a:r>
              <a:rPr lang="en-GB" sz="1000" dirty="0"/>
              <a:t>UN System Model Policy on Sexual Harassment (approved 11-12 October 2018</a:t>
            </a:r>
            <a:r>
              <a:rPr lang="pt-PT" sz="1000" dirty="0"/>
              <a:t>)</a:t>
            </a:r>
            <a:endParaRPr lang="pt-PT" sz="1000" dirty="0">
              <a:highlight>
                <a:srgbClr val="FFFF00"/>
              </a:highlight>
            </a:endParaRPr>
          </a:p>
        </p:txBody>
      </p:sp>
      <p:sp>
        <p:nvSpPr>
          <p:cNvPr id="17" name="TextBox 16">
            <a:extLst>
              <a:ext uri="{FF2B5EF4-FFF2-40B4-BE49-F238E27FC236}">
                <a16:creationId xmlns:a16="http://schemas.microsoft.com/office/drawing/2014/main" id="{945A8B9B-9D54-8D43-8012-C3234DD99A0D}"/>
              </a:ext>
            </a:extLst>
          </p:cNvPr>
          <p:cNvSpPr txBox="1"/>
          <p:nvPr/>
        </p:nvSpPr>
        <p:spPr>
          <a:xfrm>
            <a:off x="337378" y="5433028"/>
            <a:ext cx="7869706" cy="369332"/>
          </a:xfrm>
          <a:prstGeom prst="rect">
            <a:avLst/>
          </a:prstGeom>
          <a:noFill/>
        </p:spPr>
        <p:txBody>
          <a:bodyPr wrap="square" rtlCol="0">
            <a:spAutoFit/>
          </a:bodyPr>
          <a:lstStyle/>
          <a:p>
            <a:r>
              <a:rPr lang="pt-PT" dirty="0"/>
              <a:t>Ex. Recurso à prostituição de menores (art. 197 Código Penal Angolano)</a:t>
            </a:r>
          </a:p>
        </p:txBody>
      </p:sp>
      <p:sp>
        <p:nvSpPr>
          <p:cNvPr id="4" name="Slide Number Placeholder 3">
            <a:extLst>
              <a:ext uri="{FF2B5EF4-FFF2-40B4-BE49-F238E27FC236}">
                <a16:creationId xmlns:a16="http://schemas.microsoft.com/office/drawing/2014/main" id="{A8E43990-421C-3846-8504-12888F3AA8AF}"/>
              </a:ext>
            </a:extLst>
          </p:cNvPr>
          <p:cNvSpPr>
            <a:spLocks noGrp="1"/>
          </p:cNvSpPr>
          <p:nvPr>
            <p:ph type="sldNum" sz="quarter" idx="12"/>
          </p:nvPr>
        </p:nvSpPr>
        <p:spPr/>
        <p:txBody>
          <a:bodyPr/>
          <a:lstStyle/>
          <a:p>
            <a:fld id="{CA9B710B-94CD-7041-953D-B08572CFDB04}" type="slidenum">
              <a:rPr lang="en-US" smtClean="0"/>
              <a:t>17</a:t>
            </a:fld>
            <a:endParaRPr lang="en-US"/>
          </a:p>
        </p:txBody>
      </p:sp>
    </p:spTree>
    <p:extLst>
      <p:ext uri="{BB962C8B-B14F-4D97-AF65-F5344CB8AC3E}">
        <p14:creationId xmlns:p14="http://schemas.microsoft.com/office/powerpoint/2010/main" val="210996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82DCD00-4346-3443-ABDF-D747169B426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6145735" y="3729789"/>
            <a:ext cx="3079228" cy="2857624"/>
          </a:xfrm>
          <a:prstGeom prst="rect">
            <a:avLst/>
          </a:prstGeom>
        </p:spPr>
      </p:pic>
      <p:pic>
        <p:nvPicPr>
          <p:cNvPr id="4" name="Picture 3">
            <a:extLst>
              <a:ext uri="{FF2B5EF4-FFF2-40B4-BE49-F238E27FC236}">
                <a16:creationId xmlns:a16="http://schemas.microsoft.com/office/drawing/2014/main" id="{4077BC2B-97EE-464D-84D1-183B7712A848}"/>
              </a:ext>
            </a:extLst>
          </p:cNvPr>
          <p:cNvPicPr/>
          <p:nvPr/>
        </p:nvPicPr>
        <p:blipFill>
          <a:blip r:embed="rId4" cstate="screen">
            <a:extLst>
              <a:ext uri="{28A0092B-C50C-407E-A947-70E740481C1C}">
                <a14:useLocalDpi xmlns:a14="http://schemas.microsoft.com/office/drawing/2010/main"/>
              </a:ext>
            </a:extLst>
          </a:blip>
          <a:stretch>
            <a:fillRect/>
          </a:stretch>
        </p:blipFill>
        <p:spPr>
          <a:xfrm>
            <a:off x="681038" y="472564"/>
            <a:ext cx="3770646" cy="3257223"/>
          </a:xfrm>
          <a:prstGeom prst="rect">
            <a:avLst/>
          </a:prstGeom>
        </p:spPr>
      </p:pic>
      <p:pic>
        <p:nvPicPr>
          <p:cNvPr id="5" name="Picture 4">
            <a:extLst>
              <a:ext uri="{FF2B5EF4-FFF2-40B4-BE49-F238E27FC236}">
                <a16:creationId xmlns:a16="http://schemas.microsoft.com/office/drawing/2014/main" id="{AE578686-8BD9-1E4E-967E-BC7EE046ECC9}"/>
              </a:ext>
            </a:extLst>
          </p:cNvPr>
          <p:cNvPicPr/>
          <p:nvPr/>
        </p:nvPicPr>
        <p:blipFill>
          <a:blip r:embed="rId5" cstate="screen">
            <a:extLst>
              <a:ext uri="{28A0092B-C50C-407E-A947-70E740481C1C}">
                <a14:useLocalDpi xmlns:a14="http://schemas.microsoft.com/office/drawing/2010/main"/>
              </a:ext>
            </a:extLst>
          </a:blip>
          <a:stretch>
            <a:fillRect/>
          </a:stretch>
        </p:blipFill>
        <p:spPr>
          <a:xfrm>
            <a:off x="4735697" y="472565"/>
            <a:ext cx="3710472" cy="3257222"/>
          </a:xfrm>
          <a:prstGeom prst="rect">
            <a:avLst/>
          </a:prstGeom>
        </p:spPr>
      </p:pic>
      <p:pic>
        <p:nvPicPr>
          <p:cNvPr id="9" name="Picture 8">
            <a:extLst>
              <a:ext uri="{FF2B5EF4-FFF2-40B4-BE49-F238E27FC236}">
                <a16:creationId xmlns:a16="http://schemas.microsoft.com/office/drawing/2014/main" id="{CFDFFAC3-D271-D642-AD16-9492F6CD7961}"/>
              </a:ext>
            </a:extLst>
          </p:cNvPr>
          <p:cNvPicPr>
            <a:picLocks noChangeAspect="1"/>
          </p:cNvPicPr>
          <p:nvPr/>
        </p:nvPicPr>
        <p:blipFill>
          <a:blip r:embed="rId6"/>
          <a:stretch>
            <a:fillRect/>
          </a:stretch>
        </p:blipFill>
        <p:spPr>
          <a:xfrm>
            <a:off x="1435100" y="3924789"/>
            <a:ext cx="2468684" cy="2519410"/>
          </a:xfrm>
          <a:prstGeom prst="rect">
            <a:avLst/>
          </a:prstGeom>
        </p:spPr>
      </p:pic>
      <p:sp>
        <p:nvSpPr>
          <p:cNvPr id="3" name="Slide Number Placeholder 2">
            <a:extLst>
              <a:ext uri="{FF2B5EF4-FFF2-40B4-BE49-F238E27FC236}">
                <a16:creationId xmlns:a16="http://schemas.microsoft.com/office/drawing/2014/main" id="{16EA1394-08F0-6549-810F-2BB720CCCF87}"/>
              </a:ext>
            </a:extLst>
          </p:cNvPr>
          <p:cNvSpPr>
            <a:spLocks noGrp="1"/>
          </p:cNvSpPr>
          <p:nvPr>
            <p:ph type="sldNum" sz="quarter" idx="12"/>
          </p:nvPr>
        </p:nvSpPr>
        <p:spPr/>
        <p:txBody>
          <a:bodyPr/>
          <a:lstStyle/>
          <a:p>
            <a:fld id="{CA9B710B-94CD-7041-953D-B08572CFDB04}" type="slidenum">
              <a:rPr lang="en-US" smtClean="0"/>
              <a:t>18</a:t>
            </a:fld>
            <a:endParaRPr lang="en-US"/>
          </a:p>
        </p:txBody>
      </p:sp>
    </p:spTree>
    <p:extLst>
      <p:ext uri="{BB962C8B-B14F-4D97-AF65-F5344CB8AC3E}">
        <p14:creationId xmlns:p14="http://schemas.microsoft.com/office/powerpoint/2010/main" val="152869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A2E492-468B-774D-8AF3-70F650B35419}"/>
              </a:ext>
            </a:extLst>
          </p:cNvPr>
          <p:cNvSpPr/>
          <p:nvPr/>
        </p:nvSpPr>
        <p:spPr>
          <a:xfrm>
            <a:off x="4009665" y="1325563"/>
            <a:ext cx="3862828" cy="2647135"/>
          </a:xfrm>
          <a:prstGeom prst="rect">
            <a:avLst/>
          </a:prstGeom>
        </p:spPr>
        <p:txBody>
          <a:bodyPr wrap="square">
            <a:spAutoFit/>
          </a:bodyPr>
          <a:lstStyle/>
          <a:p>
            <a:pPr algn="just">
              <a:lnSpc>
                <a:spcPct val="107000"/>
              </a:lnSpc>
              <a:spcAft>
                <a:spcPts val="800"/>
              </a:spcAft>
            </a:pPr>
            <a:r>
              <a:rPr lang="pt-PT" dirty="0"/>
              <a:t>“[...] é todo o atentado ou ameaça de atentado físico de natureza sexual, cometido por meio da força física ou da coerção, ou em situação de desigualdade. </a:t>
            </a:r>
          </a:p>
          <a:p>
            <a:pPr algn="just">
              <a:lnSpc>
                <a:spcPct val="107000"/>
              </a:lnSpc>
              <a:spcAft>
                <a:spcPts val="800"/>
              </a:spcAft>
            </a:pPr>
            <a:r>
              <a:rPr lang="pt-PT" dirty="0"/>
              <a:t>AbS inclui a exploração e os abusos sexuais sem contacto físico e através da internet.</a:t>
            </a:r>
            <a:r>
              <a:rPr lang="pt-PT" sz="2400" dirty="0"/>
              <a:t> </a:t>
            </a:r>
            <a:endParaRPr lang="pt-PT"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13CA8F26-F8A4-AF46-820B-A50C2CEFC900}"/>
              </a:ext>
            </a:extLst>
          </p:cNvPr>
          <p:cNvPicPr>
            <a:picLocks noChangeAspect="1"/>
          </p:cNvPicPr>
          <p:nvPr/>
        </p:nvPicPr>
        <p:blipFill>
          <a:blip r:embed="rId3">
            <a:biLevel thresh="75000"/>
          </a:blip>
          <a:stretch>
            <a:fillRect/>
          </a:stretch>
        </p:blipFill>
        <p:spPr>
          <a:xfrm>
            <a:off x="681038" y="1156247"/>
            <a:ext cx="2890367" cy="2890367"/>
          </a:xfrm>
          <a:prstGeom prst="rect">
            <a:avLst/>
          </a:prstGeom>
        </p:spPr>
      </p:pic>
      <p:pic>
        <p:nvPicPr>
          <p:cNvPr id="20" name="Picture 19">
            <a:extLst>
              <a:ext uri="{FF2B5EF4-FFF2-40B4-BE49-F238E27FC236}">
                <a16:creationId xmlns:a16="http://schemas.microsoft.com/office/drawing/2014/main" id="{4A9AA181-2EAB-3F4A-A1C7-58815B68E4F3}"/>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p:blipFill>
        <p:spPr>
          <a:xfrm>
            <a:off x="2474124" y="3550396"/>
            <a:ext cx="1433748" cy="1507606"/>
          </a:xfrm>
          <a:prstGeom prst="rect">
            <a:avLst/>
          </a:prstGeom>
        </p:spPr>
      </p:pic>
      <p:sp>
        <p:nvSpPr>
          <p:cNvPr id="21" name="TextBox 20">
            <a:extLst>
              <a:ext uri="{FF2B5EF4-FFF2-40B4-BE49-F238E27FC236}">
                <a16:creationId xmlns:a16="http://schemas.microsoft.com/office/drawing/2014/main" id="{31896A69-2DE1-1741-8E8A-7901ED52345A}"/>
              </a:ext>
            </a:extLst>
          </p:cNvPr>
          <p:cNvSpPr txBox="1"/>
          <p:nvPr/>
        </p:nvSpPr>
        <p:spPr>
          <a:xfrm>
            <a:off x="318970" y="4822726"/>
            <a:ext cx="2803717" cy="461665"/>
          </a:xfrm>
          <a:prstGeom prst="rect">
            <a:avLst/>
          </a:prstGeom>
          <a:noFill/>
        </p:spPr>
        <p:txBody>
          <a:bodyPr wrap="none" rtlCol="0">
            <a:spAutoFit/>
          </a:bodyPr>
          <a:lstStyle/>
          <a:p>
            <a:pPr algn="r"/>
            <a:r>
              <a:rPr lang="pt-PT" sz="2400" b="1" dirty="0">
                <a:solidFill>
                  <a:srgbClr val="FF0000"/>
                </a:solidFill>
              </a:rPr>
              <a:t>Quase sempre crime</a:t>
            </a:r>
          </a:p>
        </p:txBody>
      </p:sp>
      <p:sp>
        <p:nvSpPr>
          <p:cNvPr id="12" name="Title 1">
            <a:extLst>
              <a:ext uri="{FF2B5EF4-FFF2-40B4-BE49-F238E27FC236}">
                <a16:creationId xmlns:a16="http://schemas.microsoft.com/office/drawing/2014/main" id="{F7524928-AF28-3D48-AC19-2DBC51C09D18}"/>
              </a:ext>
            </a:extLst>
          </p:cNvPr>
          <p:cNvSpPr>
            <a:spLocks noGrp="1"/>
          </p:cNvSpPr>
          <p:nvPr>
            <p:ph type="title"/>
          </p:nvPr>
        </p:nvSpPr>
        <p:spPr>
          <a:xfrm>
            <a:off x="337378" y="0"/>
            <a:ext cx="8887586" cy="1325563"/>
          </a:xfrm>
        </p:spPr>
        <p:txBody>
          <a:bodyPr>
            <a:normAutofit/>
          </a:bodyPr>
          <a:lstStyle/>
          <a:p>
            <a:r>
              <a:rPr lang="pt-PT" sz="4800" b="1" dirty="0">
                <a:latin typeface="Avenir Next Condensed" panose="020B0506020202020204" pitchFamily="34" charset="0"/>
              </a:rPr>
              <a:t>DEFINIÇÃO – ABUSO SEXUAL</a:t>
            </a:r>
          </a:p>
        </p:txBody>
      </p:sp>
      <p:sp>
        <p:nvSpPr>
          <p:cNvPr id="14" name="Rectangle 13">
            <a:extLst>
              <a:ext uri="{FF2B5EF4-FFF2-40B4-BE49-F238E27FC236}">
                <a16:creationId xmlns:a16="http://schemas.microsoft.com/office/drawing/2014/main" id="{FBBE89DE-9BCA-5247-AFF0-DD5E9DE4796F}"/>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pt-PT"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04</a:t>
            </a:r>
          </a:p>
        </p:txBody>
      </p:sp>
      <p:sp>
        <p:nvSpPr>
          <p:cNvPr id="16" name="Rectangle 15">
            <a:extLst>
              <a:ext uri="{FF2B5EF4-FFF2-40B4-BE49-F238E27FC236}">
                <a16:creationId xmlns:a16="http://schemas.microsoft.com/office/drawing/2014/main" id="{A571126C-4B77-ED4C-B047-A06C9AB5A302}"/>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spc="244" dirty="0">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22" name="Rectangle 21">
            <a:extLst>
              <a:ext uri="{FF2B5EF4-FFF2-40B4-BE49-F238E27FC236}">
                <a16:creationId xmlns:a16="http://schemas.microsoft.com/office/drawing/2014/main" id="{8D44575D-CBF6-AD49-AEDF-33B51454181F}"/>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pt-PT"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05</a:t>
            </a:r>
          </a:p>
        </p:txBody>
      </p:sp>
      <p:sp>
        <p:nvSpPr>
          <p:cNvPr id="23" name="TextBox 22">
            <a:extLst>
              <a:ext uri="{FF2B5EF4-FFF2-40B4-BE49-F238E27FC236}">
                <a16:creationId xmlns:a16="http://schemas.microsoft.com/office/drawing/2014/main" id="{7640407C-B885-524A-9183-1582A6B89146}"/>
              </a:ext>
            </a:extLst>
          </p:cNvPr>
          <p:cNvSpPr txBox="1"/>
          <p:nvPr/>
        </p:nvSpPr>
        <p:spPr>
          <a:xfrm rot="16200000">
            <a:off x="7278388" y="4166578"/>
            <a:ext cx="3657600" cy="769441"/>
          </a:xfrm>
          <a:prstGeom prst="rect">
            <a:avLst/>
          </a:prstGeom>
          <a:noFill/>
        </p:spPr>
        <p:txBody>
          <a:bodyPr wrap="square" rtlCol="0">
            <a:spAutoFit/>
          </a:bodyPr>
          <a:lstStyle/>
          <a:p>
            <a:r>
              <a:rPr lang="pt-PT" sz="4400" dirty="0">
                <a:solidFill>
                  <a:schemeClr val="bg1"/>
                </a:solidFill>
              </a:rPr>
              <a:t>SESSÃO</a:t>
            </a:r>
          </a:p>
        </p:txBody>
      </p:sp>
      <p:sp>
        <p:nvSpPr>
          <p:cNvPr id="13" name="Rectangle 12">
            <a:extLst>
              <a:ext uri="{FF2B5EF4-FFF2-40B4-BE49-F238E27FC236}">
                <a16:creationId xmlns:a16="http://schemas.microsoft.com/office/drawing/2014/main" id="{DE7F81F0-1074-FA40-B488-D4A1E249C610}"/>
              </a:ext>
            </a:extLst>
          </p:cNvPr>
          <p:cNvSpPr/>
          <p:nvPr/>
        </p:nvSpPr>
        <p:spPr>
          <a:xfrm>
            <a:off x="-949768" y="6180270"/>
            <a:ext cx="9245329" cy="400110"/>
          </a:xfrm>
          <a:prstGeom prst="rect">
            <a:avLst/>
          </a:prstGeom>
        </p:spPr>
        <p:txBody>
          <a:bodyPr wrap="square">
            <a:spAutoFit/>
          </a:bodyPr>
          <a:lstStyle/>
          <a:p>
            <a:pPr algn="r"/>
            <a:r>
              <a:rPr lang="en-GB" sz="1000"/>
              <a:t>UN Glossary on Sexual Exploitation and Abuse (second edition, 2017);</a:t>
            </a:r>
          </a:p>
          <a:p>
            <a:pPr algn="r"/>
            <a:r>
              <a:rPr lang="en-GB" sz="1000"/>
              <a:t>UN System Model Policy on Sexual Harassment (approved 11-12 October 2018)</a:t>
            </a:r>
            <a:endParaRPr lang="en-GB" sz="1000">
              <a:highlight>
                <a:srgbClr val="FFFF00"/>
              </a:highlight>
            </a:endParaRPr>
          </a:p>
        </p:txBody>
      </p:sp>
      <p:sp>
        <p:nvSpPr>
          <p:cNvPr id="2" name="TextBox 1">
            <a:extLst>
              <a:ext uri="{FF2B5EF4-FFF2-40B4-BE49-F238E27FC236}">
                <a16:creationId xmlns:a16="http://schemas.microsoft.com/office/drawing/2014/main" id="{DD4C8490-F0BE-554B-AA07-CD74239EB9D3}"/>
              </a:ext>
            </a:extLst>
          </p:cNvPr>
          <p:cNvSpPr txBox="1"/>
          <p:nvPr/>
        </p:nvSpPr>
        <p:spPr>
          <a:xfrm>
            <a:off x="4015161" y="4026887"/>
            <a:ext cx="3709945" cy="923330"/>
          </a:xfrm>
          <a:prstGeom prst="rect">
            <a:avLst/>
          </a:prstGeom>
          <a:noFill/>
        </p:spPr>
        <p:txBody>
          <a:bodyPr wrap="square" rtlCol="0">
            <a:spAutoFit/>
          </a:bodyPr>
          <a:lstStyle/>
          <a:p>
            <a:pPr algn="just"/>
            <a:r>
              <a:rPr lang="pt-PT" dirty="0"/>
              <a:t>Relação sexual com pessoas menores de 18 anos de idade (não pode ainda  prestar o consentimento)</a:t>
            </a:r>
          </a:p>
        </p:txBody>
      </p:sp>
      <p:sp>
        <p:nvSpPr>
          <p:cNvPr id="3" name="TextBox 2">
            <a:extLst>
              <a:ext uri="{FF2B5EF4-FFF2-40B4-BE49-F238E27FC236}">
                <a16:creationId xmlns:a16="http://schemas.microsoft.com/office/drawing/2014/main" id="{C0351035-7CF0-BB4D-9D69-861C176514AC}"/>
              </a:ext>
            </a:extLst>
          </p:cNvPr>
          <p:cNvSpPr txBox="1"/>
          <p:nvPr/>
        </p:nvSpPr>
        <p:spPr>
          <a:xfrm>
            <a:off x="337378" y="5433028"/>
            <a:ext cx="7535115" cy="923330"/>
          </a:xfrm>
          <a:prstGeom prst="rect">
            <a:avLst/>
          </a:prstGeom>
          <a:noFill/>
        </p:spPr>
        <p:txBody>
          <a:bodyPr wrap="square" rtlCol="0">
            <a:spAutoFit/>
          </a:bodyPr>
          <a:lstStyle/>
          <a:p>
            <a:r>
              <a:rPr lang="pt-PT" dirty="0"/>
              <a:t>Ex. Agressão sexual (art. 182 Código Penal Angolano)</a:t>
            </a:r>
          </a:p>
          <a:p>
            <a:r>
              <a:rPr lang="pt-PT" dirty="0"/>
              <a:t>Abuso sexual de menores (art. 192, 193 e 194 Código Penal Angolano) </a:t>
            </a:r>
          </a:p>
          <a:p>
            <a:endParaRPr lang="pt-PT" dirty="0"/>
          </a:p>
        </p:txBody>
      </p:sp>
      <p:sp>
        <p:nvSpPr>
          <p:cNvPr id="4" name="Slide Number Placeholder 3">
            <a:extLst>
              <a:ext uri="{FF2B5EF4-FFF2-40B4-BE49-F238E27FC236}">
                <a16:creationId xmlns:a16="http://schemas.microsoft.com/office/drawing/2014/main" id="{68ABDAAA-601D-564C-8B12-D161571561C9}"/>
              </a:ext>
            </a:extLst>
          </p:cNvPr>
          <p:cNvSpPr>
            <a:spLocks noGrp="1"/>
          </p:cNvSpPr>
          <p:nvPr>
            <p:ph type="sldNum" sz="quarter" idx="12"/>
          </p:nvPr>
        </p:nvSpPr>
        <p:spPr/>
        <p:txBody>
          <a:bodyPr/>
          <a:lstStyle/>
          <a:p>
            <a:fld id="{CA9B710B-94CD-7041-953D-B08572CFDB04}" type="slidenum">
              <a:rPr lang="en-US" smtClean="0"/>
              <a:t>19</a:t>
            </a:fld>
            <a:endParaRPr lang="en-US"/>
          </a:p>
        </p:txBody>
      </p:sp>
    </p:spTree>
    <p:extLst>
      <p:ext uri="{BB962C8B-B14F-4D97-AF65-F5344CB8AC3E}">
        <p14:creationId xmlns:p14="http://schemas.microsoft.com/office/powerpoint/2010/main" val="279711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 descr="Une image contenant horloge&#10;&#10;Description générée automatiquement">
            <a:extLst>
              <a:ext uri="{FF2B5EF4-FFF2-40B4-BE49-F238E27FC236}">
                <a16:creationId xmlns:a16="http://schemas.microsoft.com/office/drawing/2014/main" id="{3A632FC5-0DEA-BC4D-9B8F-9BCC52C18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5054" y="556591"/>
            <a:ext cx="10166491" cy="5910470"/>
          </a:xfrm>
          <a:prstGeom prst="rect">
            <a:avLst/>
          </a:prstGeom>
        </p:spPr>
      </p:pic>
      <p:sp>
        <p:nvSpPr>
          <p:cNvPr id="7" name="ZoneTexte 14">
            <a:extLst>
              <a:ext uri="{FF2B5EF4-FFF2-40B4-BE49-F238E27FC236}">
                <a16:creationId xmlns:a16="http://schemas.microsoft.com/office/drawing/2014/main" id="{9C670480-9272-7E49-B1A2-0A9E04F975FF}"/>
              </a:ext>
            </a:extLst>
          </p:cNvPr>
          <p:cNvSpPr txBox="1"/>
          <p:nvPr/>
        </p:nvSpPr>
        <p:spPr>
          <a:xfrm>
            <a:off x="569611" y="2451373"/>
            <a:ext cx="3935896" cy="552908"/>
          </a:xfrm>
          <a:prstGeom prst="rect">
            <a:avLst/>
          </a:prstGeom>
          <a:noFill/>
        </p:spPr>
        <p:txBody>
          <a:bodyPr wrap="square" lIns="0" tIns="0" rIns="0" bIns="0" rtlCol="0">
            <a:spAutoFit/>
          </a:bodyPr>
          <a:lstStyle/>
          <a:p>
            <a:pPr>
              <a:lnSpc>
                <a:spcPts val="4180"/>
              </a:lnSpc>
            </a:pPr>
            <a:r>
              <a:rPr lang="pt-PT" sz="4400" b="1">
                <a:latin typeface="Corbel" panose="020B0503020204020204" pitchFamily="34" charset="0"/>
                <a:cs typeface="Arial" panose="020B0604020202020204" pitchFamily="34" charset="0"/>
              </a:rPr>
              <a:t>BOAS-VINDAS!</a:t>
            </a:r>
          </a:p>
        </p:txBody>
      </p:sp>
      <p:cxnSp>
        <p:nvCxnSpPr>
          <p:cNvPr id="8" name="Connecteur droit 15">
            <a:extLst>
              <a:ext uri="{FF2B5EF4-FFF2-40B4-BE49-F238E27FC236}">
                <a16:creationId xmlns:a16="http://schemas.microsoft.com/office/drawing/2014/main" id="{5BF400FD-96DF-074C-916C-872AF4B08D75}"/>
              </a:ext>
            </a:extLst>
          </p:cNvPr>
          <p:cNvCxnSpPr/>
          <p:nvPr/>
        </p:nvCxnSpPr>
        <p:spPr>
          <a:xfrm>
            <a:off x="1225025" y="3004281"/>
            <a:ext cx="87954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ABA9C63-F118-5149-ACB0-A663114C1713}"/>
              </a:ext>
            </a:extLst>
          </p:cNvPr>
          <p:cNvSpPr txBox="1"/>
          <p:nvPr/>
        </p:nvSpPr>
        <p:spPr>
          <a:xfrm>
            <a:off x="317169" y="5786248"/>
            <a:ext cx="8722670" cy="461665"/>
          </a:xfrm>
          <a:prstGeom prst="rect">
            <a:avLst/>
          </a:prstGeom>
          <a:noFill/>
        </p:spPr>
        <p:txBody>
          <a:bodyPr wrap="square" rtlCol="0">
            <a:spAutoFit/>
          </a:bodyPr>
          <a:lstStyle/>
          <a:p>
            <a:r>
              <a:rPr lang="pt-PT" sz="2400"/>
              <a:t>Breves Palavras do/a [Nome Responsável]</a:t>
            </a:r>
          </a:p>
        </p:txBody>
      </p:sp>
      <p:sp>
        <p:nvSpPr>
          <p:cNvPr id="3" name="Slide Number Placeholder 2">
            <a:extLst>
              <a:ext uri="{FF2B5EF4-FFF2-40B4-BE49-F238E27FC236}">
                <a16:creationId xmlns:a16="http://schemas.microsoft.com/office/drawing/2014/main" id="{E2787975-BB63-CC41-97F4-3A930557939E}"/>
              </a:ext>
            </a:extLst>
          </p:cNvPr>
          <p:cNvSpPr>
            <a:spLocks noGrp="1"/>
          </p:cNvSpPr>
          <p:nvPr>
            <p:ph type="sldNum" sz="quarter" idx="12"/>
          </p:nvPr>
        </p:nvSpPr>
        <p:spPr/>
        <p:txBody>
          <a:bodyPr/>
          <a:lstStyle/>
          <a:p>
            <a:fld id="{CA9B710B-94CD-7041-953D-B08572CFDB04}" type="slidenum">
              <a:rPr lang="en-US" smtClean="0"/>
              <a:t>2</a:t>
            </a:fld>
            <a:endParaRPr lang="en-US"/>
          </a:p>
        </p:txBody>
      </p:sp>
    </p:spTree>
    <p:extLst>
      <p:ext uri="{BB962C8B-B14F-4D97-AF65-F5344CB8AC3E}">
        <p14:creationId xmlns:p14="http://schemas.microsoft.com/office/powerpoint/2010/main" val="38784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8596F1-5DD1-4644-9ACF-49457CBFAC49}"/>
              </a:ext>
            </a:extLst>
          </p:cNvPr>
          <p:cNvPicPr/>
          <p:nvPr/>
        </p:nvPicPr>
        <p:blipFill>
          <a:blip r:embed="rId3" cstate="print">
            <a:extLst>
              <a:ext uri="{28A0092B-C50C-407E-A947-70E740481C1C}">
                <a14:useLocalDpi xmlns:a14="http://schemas.microsoft.com/office/drawing/2010/main"/>
              </a:ext>
            </a:extLst>
          </a:blip>
          <a:stretch>
            <a:fillRect/>
          </a:stretch>
        </p:blipFill>
        <p:spPr>
          <a:xfrm>
            <a:off x="449730" y="1027908"/>
            <a:ext cx="3087554" cy="2300705"/>
          </a:xfrm>
          <a:prstGeom prst="rect">
            <a:avLst/>
          </a:prstGeom>
        </p:spPr>
      </p:pic>
      <p:pic>
        <p:nvPicPr>
          <p:cNvPr id="5" name="Picture 4">
            <a:extLst>
              <a:ext uri="{FF2B5EF4-FFF2-40B4-BE49-F238E27FC236}">
                <a16:creationId xmlns:a16="http://schemas.microsoft.com/office/drawing/2014/main" id="{CCFFD743-4C06-864C-9987-28E18F379E02}"/>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3583003" y="936468"/>
            <a:ext cx="3404387" cy="234642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BFBEC3F6-FA7B-F843-8689-041CE3E5EB29}"/>
              </a:ext>
            </a:extLst>
          </p:cNvPr>
          <p:cNvPicPr/>
          <p:nvPr/>
        </p:nvPicPr>
        <p:blipFill>
          <a:blip r:embed="rId5" cstate="print">
            <a:extLst>
              <a:ext uri="{28A0092B-C50C-407E-A947-70E740481C1C}">
                <a14:useLocalDpi xmlns:a14="http://schemas.microsoft.com/office/drawing/2010/main"/>
              </a:ext>
            </a:extLst>
          </a:blip>
          <a:stretch>
            <a:fillRect/>
          </a:stretch>
        </p:blipFill>
        <p:spPr>
          <a:xfrm>
            <a:off x="7078831" y="1567284"/>
            <a:ext cx="2359492" cy="1761329"/>
          </a:xfrm>
          <a:prstGeom prst="rect">
            <a:avLst/>
          </a:prstGeom>
        </p:spPr>
      </p:pic>
      <p:pic>
        <p:nvPicPr>
          <p:cNvPr id="9" name="Picture 8">
            <a:extLst>
              <a:ext uri="{FF2B5EF4-FFF2-40B4-BE49-F238E27FC236}">
                <a16:creationId xmlns:a16="http://schemas.microsoft.com/office/drawing/2014/main" id="{E7C0AEEC-2BDF-7E4A-9D17-999323AA22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1170" y="3991393"/>
            <a:ext cx="2641893" cy="2641893"/>
          </a:xfrm>
          <a:prstGeom prst="rect">
            <a:avLst/>
          </a:prstGeom>
        </p:spPr>
      </p:pic>
      <p:pic>
        <p:nvPicPr>
          <p:cNvPr id="11" name="Picture 10">
            <a:extLst>
              <a:ext uri="{FF2B5EF4-FFF2-40B4-BE49-F238E27FC236}">
                <a16:creationId xmlns:a16="http://schemas.microsoft.com/office/drawing/2014/main" id="{D25B2277-9A69-9346-A427-D932C4B5D4A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68841" y="3954254"/>
            <a:ext cx="2679032" cy="2679032"/>
          </a:xfrm>
          <a:prstGeom prst="rect">
            <a:avLst/>
          </a:prstGeom>
        </p:spPr>
      </p:pic>
      <p:sp>
        <p:nvSpPr>
          <p:cNvPr id="3" name="Slide Number Placeholder 2">
            <a:extLst>
              <a:ext uri="{FF2B5EF4-FFF2-40B4-BE49-F238E27FC236}">
                <a16:creationId xmlns:a16="http://schemas.microsoft.com/office/drawing/2014/main" id="{31DCEFB1-5EEB-0A40-8821-6473300375C7}"/>
              </a:ext>
            </a:extLst>
          </p:cNvPr>
          <p:cNvSpPr>
            <a:spLocks noGrp="1"/>
          </p:cNvSpPr>
          <p:nvPr>
            <p:ph type="sldNum" sz="quarter" idx="12"/>
          </p:nvPr>
        </p:nvSpPr>
        <p:spPr/>
        <p:txBody>
          <a:bodyPr/>
          <a:lstStyle/>
          <a:p>
            <a:fld id="{CA9B710B-94CD-7041-953D-B08572CFDB04}" type="slidenum">
              <a:rPr lang="en-US" smtClean="0"/>
              <a:t>20</a:t>
            </a:fld>
            <a:endParaRPr lang="en-US"/>
          </a:p>
        </p:txBody>
      </p:sp>
    </p:spTree>
    <p:extLst>
      <p:ext uri="{BB962C8B-B14F-4D97-AF65-F5344CB8AC3E}">
        <p14:creationId xmlns:p14="http://schemas.microsoft.com/office/powerpoint/2010/main" val="13457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A69AB3-0386-554D-9EF5-76F58BB0782F}"/>
              </a:ext>
            </a:extLst>
          </p:cNvPr>
          <p:cNvSpPr/>
          <p:nvPr/>
        </p:nvSpPr>
        <p:spPr>
          <a:xfrm>
            <a:off x="555153" y="6350756"/>
            <a:ext cx="6048852" cy="317459"/>
          </a:xfrm>
          <a:prstGeom prst="rect">
            <a:avLst/>
          </a:prstGeom>
        </p:spPr>
        <p:txBody>
          <a:bodyPr wrap="square">
            <a:spAutoFit/>
          </a:bodyPr>
          <a:lstStyle/>
          <a:p>
            <a:r>
              <a:rPr lang="pt-PT" sz="1463">
                <a:latin typeface="Calibri" panose="020F0502020204030204" pitchFamily="34" charset="0"/>
                <a:ea typeface="Calibri" panose="020F0502020204030204" pitchFamily="34" charset="0"/>
                <a:cs typeface="Times New Roman" panose="02020603050405020304" pitchFamily="18" charset="0"/>
              </a:rPr>
              <a:t>FONTE: </a:t>
            </a:r>
            <a:r>
              <a:rPr lang="pt-PT" sz="1463"/>
              <a:t>UN ST/SGB/2019/8 – atualizado pelo UN glossary on SEA July 2017</a:t>
            </a:r>
          </a:p>
        </p:txBody>
      </p:sp>
      <p:sp>
        <p:nvSpPr>
          <p:cNvPr id="3" name="Triangle 2">
            <a:extLst>
              <a:ext uri="{FF2B5EF4-FFF2-40B4-BE49-F238E27FC236}">
                <a16:creationId xmlns:a16="http://schemas.microsoft.com/office/drawing/2014/main" id="{D0A6B9A2-7892-1642-B028-E16E2085280A}"/>
              </a:ext>
            </a:extLst>
          </p:cNvPr>
          <p:cNvSpPr/>
          <p:nvPr/>
        </p:nvSpPr>
        <p:spPr>
          <a:xfrm>
            <a:off x="360168" y="1413994"/>
            <a:ext cx="2701636" cy="3202271"/>
          </a:xfrm>
          <a:prstGeom prst="triangle">
            <a:avLst/>
          </a:prstGeom>
          <a:ln w="152400"/>
        </p:spPr>
        <p:style>
          <a:lnRef idx="2">
            <a:schemeClr val="accent2"/>
          </a:lnRef>
          <a:fillRef idx="1">
            <a:schemeClr val="lt1"/>
          </a:fillRef>
          <a:effectRef idx="0">
            <a:schemeClr val="accent2"/>
          </a:effectRef>
          <a:fontRef idx="minor">
            <a:schemeClr val="dk1"/>
          </a:fontRef>
        </p:style>
        <p:txBody>
          <a:bodyPr rtlCol="0" anchor="ctr"/>
          <a:lstStyle/>
          <a:p>
            <a:pPr algn="ctr"/>
            <a:endParaRPr lang="pt-PT"/>
          </a:p>
        </p:txBody>
      </p:sp>
      <p:sp>
        <p:nvSpPr>
          <p:cNvPr id="5" name="Block Arc 4">
            <a:extLst>
              <a:ext uri="{FF2B5EF4-FFF2-40B4-BE49-F238E27FC236}">
                <a16:creationId xmlns:a16="http://schemas.microsoft.com/office/drawing/2014/main" id="{D41D7207-FC2D-964D-A5DC-41EF953987F0}"/>
              </a:ext>
            </a:extLst>
          </p:cNvPr>
          <p:cNvSpPr/>
          <p:nvPr/>
        </p:nvSpPr>
        <p:spPr>
          <a:xfrm rot="18036736">
            <a:off x="795872" y="1506262"/>
            <a:ext cx="1163782" cy="1197144"/>
          </a:xfrm>
          <a:prstGeom prst="blockArc">
            <a:avLst>
              <a:gd name="adj1" fmla="val 10800000"/>
              <a:gd name="adj2" fmla="val 20643275"/>
              <a:gd name="adj3" fmla="val 109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1" name="Block Arc 10">
            <a:extLst>
              <a:ext uri="{FF2B5EF4-FFF2-40B4-BE49-F238E27FC236}">
                <a16:creationId xmlns:a16="http://schemas.microsoft.com/office/drawing/2014/main" id="{DFD1BF30-4B72-F049-978C-975664541DB6}"/>
              </a:ext>
            </a:extLst>
          </p:cNvPr>
          <p:cNvSpPr/>
          <p:nvPr/>
        </p:nvSpPr>
        <p:spPr>
          <a:xfrm rot="16691536">
            <a:off x="104856" y="4764683"/>
            <a:ext cx="1163782" cy="1197144"/>
          </a:xfrm>
          <a:prstGeom prst="blockArc">
            <a:avLst>
              <a:gd name="adj1" fmla="val 10800000"/>
              <a:gd name="adj2" fmla="val 20643275"/>
              <a:gd name="adj3" fmla="val 109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2" name="TextBox 11">
            <a:extLst>
              <a:ext uri="{FF2B5EF4-FFF2-40B4-BE49-F238E27FC236}">
                <a16:creationId xmlns:a16="http://schemas.microsoft.com/office/drawing/2014/main" id="{14E783AA-B68B-3741-869F-4DBCB82259D9}"/>
              </a:ext>
            </a:extLst>
          </p:cNvPr>
          <p:cNvSpPr txBox="1"/>
          <p:nvPr/>
        </p:nvSpPr>
        <p:spPr>
          <a:xfrm>
            <a:off x="953800" y="1602575"/>
            <a:ext cx="1131769" cy="830997"/>
          </a:xfrm>
          <a:prstGeom prst="rect">
            <a:avLst/>
          </a:prstGeom>
          <a:noFill/>
        </p:spPr>
        <p:txBody>
          <a:bodyPr wrap="square" rtlCol="0">
            <a:spAutoFit/>
          </a:bodyPr>
          <a:lstStyle/>
          <a:p>
            <a:r>
              <a:rPr lang="pt-PT" sz="4800">
                <a:solidFill>
                  <a:schemeClr val="accent2"/>
                </a:solidFill>
              </a:rPr>
              <a:t>1</a:t>
            </a:r>
          </a:p>
        </p:txBody>
      </p:sp>
      <p:sp>
        <p:nvSpPr>
          <p:cNvPr id="13" name="TextBox 12">
            <a:extLst>
              <a:ext uri="{FF2B5EF4-FFF2-40B4-BE49-F238E27FC236}">
                <a16:creationId xmlns:a16="http://schemas.microsoft.com/office/drawing/2014/main" id="{1BD619D3-9C40-1947-8B22-4DDCC7B458B7}"/>
              </a:ext>
            </a:extLst>
          </p:cNvPr>
          <p:cNvSpPr txBox="1"/>
          <p:nvPr/>
        </p:nvSpPr>
        <p:spPr>
          <a:xfrm>
            <a:off x="230359" y="4973068"/>
            <a:ext cx="1131769" cy="830997"/>
          </a:xfrm>
          <a:prstGeom prst="rect">
            <a:avLst/>
          </a:prstGeom>
          <a:noFill/>
        </p:spPr>
        <p:txBody>
          <a:bodyPr wrap="square" rtlCol="0">
            <a:spAutoFit/>
          </a:bodyPr>
          <a:lstStyle/>
          <a:p>
            <a:r>
              <a:rPr lang="pt-PT" sz="4800">
                <a:solidFill>
                  <a:schemeClr val="accent2"/>
                </a:solidFill>
              </a:rPr>
              <a:t>1</a:t>
            </a:r>
          </a:p>
        </p:txBody>
      </p:sp>
      <p:sp>
        <p:nvSpPr>
          <p:cNvPr id="16" name="TextBox 15">
            <a:extLst>
              <a:ext uri="{FF2B5EF4-FFF2-40B4-BE49-F238E27FC236}">
                <a16:creationId xmlns:a16="http://schemas.microsoft.com/office/drawing/2014/main" id="{F223032B-508A-C344-9ED2-CF7424A32F08}"/>
              </a:ext>
            </a:extLst>
          </p:cNvPr>
          <p:cNvSpPr txBox="1"/>
          <p:nvPr/>
        </p:nvSpPr>
        <p:spPr>
          <a:xfrm>
            <a:off x="717040" y="4729853"/>
            <a:ext cx="2379627" cy="1323439"/>
          </a:xfrm>
          <a:prstGeom prst="rect">
            <a:avLst/>
          </a:prstGeom>
          <a:noFill/>
        </p:spPr>
        <p:txBody>
          <a:bodyPr wrap="square" rtlCol="0">
            <a:spAutoFit/>
          </a:bodyPr>
          <a:lstStyle/>
          <a:p>
            <a:pPr algn="just"/>
            <a:r>
              <a:rPr lang="pt-PT" sz="1600" dirty="0"/>
              <a:t>Inclui exigências de favores sexuais, exibição de partes privadas, apalpadelas, envio de mensagens, fazer ruídos </a:t>
            </a:r>
          </a:p>
        </p:txBody>
      </p:sp>
      <p:sp>
        <p:nvSpPr>
          <p:cNvPr id="17" name="TextBox 16">
            <a:extLst>
              <a:ext uri="{FF2B5EF4-FFF2-40B4-BE49-F238E27FC236}">
                <a16:creationId xmlns:a16="http://schemas.microsoft.com/office/drawing/2014/main" id="{59796496-7F03-CD49-8124-6F08CAA02178}"/>
              </a:ext>
            </a:extLst>
          </p:cNvPr>
          <p:cNvSpPr txBox="1"/>
          <p:nvPr/>
        </p:nvSpPr>
        <p:spPr>
          <a:xfrm>
            <a:off x="723203" y="3650662"/>
            <a:ext cx="2014510" cy="923330"/>
          </a:xfrm>
          <a:prstGeom prst="rect">
            <a:avLst/>
          </a:prstGeom>
          <a:noFill/>
        </p:spPr>
        <p:txBody>
          <a:bodyPr wrap="square" rtlCol="0">
            <a:spAutoFit/>
          </a:bodyPr>
          <a:lstStyle/>
          <a:p>
            <a:pPr algn="ctr"/>
            <a:r>
              <a:rPr lang="pt-PT" dirty="0"/>
              <a:t>QUALQUER CONDUTA DE NATUREZA SEXUAL</a:t>
            </a:r>
          </a:p>
        </p:txBody>
      </p:sp>
      <p:pic>
        <p:nvPicPr>
          <p:cNvPr id="18" name="Picture 17">
            <a:extLst>
              <a:ext uri="{FF2B5EF4-FFF2-40B4-BE49-F238E27FC236}">
                <a16:creationId xmlns:a16="http://schemas.microsoft.com/office/drawing/2014/main" id="{0FEB5C40-9F3F-8543-8C11-73A2C24A445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1000" y1="75500" x2="21000" y2="75500"/>
                        <a14:foregroundMark x1="38500" y1="37000" x2="38500" y2="37000"/>
                      </a14:backgroundRemoval>
                    </a14:imgEffect>
                  </a14:imgLayer>
                </a14:imgProps>
              </a:ext>
            </a:extLst>
          </a:blip>
          <a:stretch>
            <a:fillRect/>
          </a:stretch>
        </p:blipFill>
        <p:spPr>
          <a:xfrm>
            <a:off x="977561" y="2392129"/>
            <a:ext cx="1466849" cy="1466849"/>
          </a:xfrm>
          <a:prstGeom prst="rect">
            <a:avLst/>
          </a:prstGeom>
        </p:spPr>
      </p:pic>
      <p:sp>
        <p:nvSpPr>
          <p:cNvPr id="19" name="Triangle 18">
            <a:extLst>
              <a:ext uri="{FF2B5EF4-FFF2-40B4-BE49-F238E27FC236}">
                <a16:creationId xmlns:a16="http://schemas.microsoft.com/office/drawing/2014/main" id="{59F0ED8B-DFB4-FF44-A7EA-52143723C44E}"/>
              </a:ext>
            </a:extLst>
          </p:cNvPr>
          <p:cNvSpPr/>
          <p:nvPr/>
        </p:nvSpPr>
        <p:spPr>
          <a:xfrm>
            <a:off x="3473066" y="1443944"/>
            <a:ext cx="2701636" cy="3202271"/>
          </a:xfrm>
          <a:prstGeom prst="triangle">
            <a:avLst/>
          </a:prstGeom>
          <a:ln w="1524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PT"/>
          </a:p>
        </p:txBody>
      </p:sp>
      <p:sp>
        <p:nvSpPr>
          <p:cNvPr id="20" name="Block Arc 19">
            <a:extLst>
              <a:ext uri="{FF2B5EF4-FFF2-40B4-BE49-F238E27FC236}">
                <a16:creationId xmlns:a16="http://schemas.microsoft.com/office/drawing/2014/main" id="{5ABE5AAE-B307-BA44-93A9-910D87A70856}"/>
              </a:ext>
            </a:extLst>
          </p:cNvPr>
          <p:cNvSpPr/>
          <p:nvPr/>
        </p:nvSpPr>
        <p:spPr>
          <a:xfrm rot="18036736">
            <a:off x="3908771" y="1481484"/>
            <a:ext cx="1163782" cy="1197144"/>
          </a:xfrm>
          <a:prstGeom prst="blockArc">
            <a:avLst>
              <a:gd name="adj1" fmla="val 10800000"/>
              <a:gd name="adj2" fmla="val 20643275"/>
              <a:gd name="adj3" fmla="val 1099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21" name="Block Arc 20">
            <a:extLst>
              <a:ext uri="{FF2B5EF4-FFF2-40B4-BE49-F238E27FC236}">
                <a16:creationId xmlns:a16="http://schemas.microsoft.com/office/drawing/2014/main" id="{0A125E26-C8F4-DF44-9DB3-58922C695BD5}"/>
              </a:ext>
            </a:extLst>
          </p:cNvPr>
          <p:cNvSpPr/>
          <p:nvPr/>
        </p:nvSpPr>
        <p:spPr>
          <a:xfrm rot="16691536">
            <a:off x="3217754" y="4794633"/>
            <a:ext cx="1163782" cy="1197144"/>
          </a:xfrm>
          <a:prstGeom prst="blockArc">
            <a:avLst>
              <a:gd name="adj1" fmla="val 10800000"/>
              <a:gd name="adj2" fmla="val 20643275"/>
              <a:gd name="adj3" fmla="val 10999"/>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22" name="TextBox 21">
            <a:extLst>
              <a:ext uri="{FF2B5EF4-FFF2-40B4-BE49-F238E27FC236}">
                <a16:creationId xmlns:a16="http://schemas.microsoft.com/office/drawing/2014/main" id="{BAC3767C-88BA-674F-8B0F-30DD54553BC3}"/>
              </a:ext>
            </a:extLst>
          </p:cNvPr>
          <p:cNvSpPr txBox="1"/>
          <p:nvPr/>
        </p:nvSpPr>
        <p:spPr>
          <a:xfrm>
            <a:off x="4067772" y="1571664"/>
            <a:ext cx="1131769" cy="830997"/>
          </a:xfrm>
          <a:prstGeom prst="rect">
            <a:avLst/>
          </a:prstGeom>
          <a:noFill/>
        </p:spPr>
        <p:txBody>
          <a:bodyPr wrap="square" rtlCol="0">
            <a:spAutoFit/>
          </a:bodyPr>
          <a:lstStyle/>
          <a:p>
            <a:r>
              <a:rPr lang="pt-PT" sz="4800">
                <a:solidFill>
                  <a:srgbClr val="FFC000"/>
                </a:solidFill>
              </a:rPr>
              <a:t>2</a:t>
            </a:r>
          </a:p>
        </p:txBody>
      </p:sp>
      <p:sp>
        <p:nvSpPr>
          <p:cNvPr id="23" name="TextBox 22">
            <a:extLst>
              <a:ext uri="{FF2B5EF4-FFF2-40B4-BE49-F238E27FC236}">
                <a16:creationId xmlns:a16="http://schemas.microsoft.com/office/drawing/2014/main" id="{DE8D8697-8611-F94A-A625-3676B0589072}"/>
              </a:ext>
            </a:extLst>
          </p:cNvPr>
          <p:cNvSpPr txBox="1"/>
          <p:nvPr/>
        </p:nvSpPr>
        <p:spPr>
          <a:xfrm>
            <a:off x="3348840" y="4922068"/>
            <a:ext cx="1131769" cy="830997"/>
          </a:xfrm>
          <a:prstGeom prst="rect">
            <a:avLst/>
          </a:prstGeom>
          <a:noFill/>
        </p:spPr>
        <p:txBody>
          <a:bodyPr wrap="square" rtlCol="0">
            <a:spAutoFit/>
          </a:bodyPr>
          <a:lstStyle/>
          <a:p>
            <a:r>
              <a:rPr lang="pt-PT" sz="4800">
                <a:solidFill>
                  <a:srgbClr val="FFC000"/>
                </a:solidFill>
              </a:rPr>
              <a:t>2</a:t>
            </a:r>
          </a:p>
        </p:txBody>
      </p:sp>
      <p:sp>
        <p:nvSpPr>
          <p:cNvPr id="25" name="TextBox 24">
            <a:extLst>
              <a:ext uri="{FF2B5EF4-FFF2-40B4-BE49-F238E27FC236}">
                <a16:creationId xmlns:a16="http://schemas.microsoft.com/office/drawing/2014/main" id="{40520191-A1E8-5D46-A2B1-3AB02BE6C402}"/>
              </a:ext>
            </a:extLst>
          </p:cNvPr>
          <p:cNvSpPr txBox="1"/>
          <p:nvPr/>
        </p:nvSpPr>
        <p:spPr>
          <a:xfrm>
            <a:off x="3783582" y="4799094"/>
            <a:ext cx="2808930" cy="1569660"/>
          </a:xfrm>
          <a:prstGeom prst="rect">
            <a:avLst/>
          </a:prstGeom>
          <a:noFill/>
        </p:spPr>
        <p:txBody>
          <a:bodyPr wrap="square" rtlCol="0">
            <a:spAutoFit/>
          </a:bodyPr>
          <a:lstStyle/>
          <a:p>
            <a:pPr algn="just"/>
            <a:r>
              <a:rPr lang="pt-PT" sz="1600" dirty="0"/>
              <a:t>”Indesejável”: não requer ameaça ou força. O "não acolhimento" também está presente quando uma vítima cumpre os pedidos/demandas </a:t>
            </a:r>
          </a:p>
          <a:p>
            <a:pPr algn="just"/>
            <a:endParaRPr lang="pt-PT" sz="1600" dirty="0"/>
          </a:p>
        </p:txBody>
      </p:sp>
      <p:sp>
        <p:nvSpPr>
          <p:cNvPr id="26" name="TextBox 25">
            <a:extLst>
              <a:ext uri="{FF2B5EF4-FFF2-40B4-BE49-F238E27FC236}">
                <a16:creationId xmlns:a16="http://schemas.microsoft.com/office/drawing/2014/main" id="{FC8D4923-FF7E-6345-B9B3-680A8B2FF314}"/>
              </a:ext>
            </a:extLst>
          </p:cNvPr>
          <p:cNvSpPr txBox="1"/>
          <p:nvPr/>
        </p:nvSpPr>
        <p:spPr>
          <a:xfrm>
            <a:off x="3852245" y="3778595"/>
            <a:ext cx="2014510" cy="369332"/>
          </a:xfrm>
          <a:prstGeom prst="rect">
            <a:avLst/>
          </a:prstGeom>
          <a:noFill/>
        </p:spPr>
        <p:txBody>
          <a:bodyPr wrap="square" rtlCol="0">
            <a:spAutoFit/>
          </a:bodyPr>
          <a:lstStyle/>
          <a:p>
            <a:pPr algn="ctr"/>
            <a:r>
              <a:rPr lang="pt-PT" dirty="0"/>
              <a:t>INDESEJADO</a:t>
            </a:r>
          </a:p>
        </p:txBody>
      </p:sp>
      <p:pic>
        <p:nvPicPr>
          <p:cNvPr id="28" name="Picture 27">
            <a:extLst>
              <a:ext uri="{FF2B5EF4-FFF2-40B4-BE49-F238E27FC236}">
                <a16:creationId xmlns:a16="http://schemas.microsoft.com/office/drawing/2014/main" id="{1B381D4D-59A9-6B4B-860B-F4D415DEE55D}"/>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778" b="89778" l="0" r="100000"/>
                    </a14:imgEffect>
                  </a14:imgLayer>
                </a14:imgProps>
              </a:ext>
              <a:ext uri="{28A0092B-C50C-407E-A947-70E740481C1C}">
                <a14:useLocalDpi xmlns:a14="http://schemas.microsoft.com/office/drawing/2010/main"/>
              </a:ext>
            </a:extLst>
          </a:blip>
          <a:stretch>
            <a:fillRect/>
          </a:stretch>
        </p:blipFill>
        <p:spPr>
          <a:xfrm>
            <a:off x="4180178" y="2509941"/>
            <a:ext cx="1323153" cy="1323153"/>
          </a:xfrm>
          <a:prstGeom prst="rect">
            <a:avLst/>
          </a:prstGeom>
        </p:spPr>
      </p:pic>
      <p:sp>
        <p:nvSpPr>
          <p:cNvPr id="29" name="Triangle 28">
            <a:extLst>
              <a:ext uri="{FF2B5EF4-FFF2-40B4-BE49-F238E27FC236}">
                <a16:creationId xmlns:a16="http://schemas.microsoft.com/office/drawing/2014/main" id="{27DC3833-FFA0-B644-9400-97B46F2B20BA}"/>
              </a:ext>
            </a:extLst>
          </p:cNvPr>
          <p:cNvSpPr/>
          <p:nvPr/>
        </p:nvSpPr>
        <p:spPr>
          <a:xfrm>
            <a:off x="6837239" y="1454742"/>
            <a:ext cx="2701636" cy="3202271"/>
          </a:xfrm>
          <a:prstGeom prst="triangle">
            <a:avLst/>
          </a:prstGeom>
          <a:ln w="152400">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PT"/>
          </a:p>
        </p:txBody>
      </p:sp>
      <p:sp>
        <p:nvSpPr>
          <p:cNvPr id="30" name="Block Arc 29">
            <a:extLst>
              <a:ext uri="{FF2B5EF4-FFF2-40B4-BE49-F238E27FC236}">
                <a16:creationId xmlns:a16="http://schemas.microsoft.com/office/drawing/2014/main" id="{78E16678-FB4D-CD41-BB0F-3CED4909D4CE}"/>
              </a:ext>
            </a:extLst>
          </p:cNvPr>
          <p:cNvSpPr/>
          <p:nvPr/>
        </p:nvSpPr>
        <p:spPr>
          <a:xfrm rot="18036736">
            <a:off x="7272944" y="1517060"/>
            <a:ext cx="1163782" cy="1197144"/>
          </a:xfrm>
          <a:prstGeom prst="blockArc">
            <a:avLst>
              <a:gd name="adj1" fmla="val 10800000"/>
              <a:gd name="adj2" fmla="val 20643275"/>
              <a:gd name="adj3" fmla="val 10999"/>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31" name="Block Arc 30">
            <a:extLst>
              <a:ext uri="{FF2B5EF4-FFF2-40B4-BE49-F238E27FC236}">
                <a16:creationId xmlns:a16="http://schemas.microsoft.com/office/drawing/2014/main" id="{35C243AC-599D-894E-9B54-5FF4C35BCFB1}"/>
              </a:ext>
            </a:extLst>
          </p:cNvPr>
          <p:cNvSpPr/>
          <p:nvPr/>
        </p:nvSpPr>
        <p:spPr>
          <a:xfrm rot="16691536">
            <a:off x="6581927" y="4805431"/>
            <a:ext cx="1163782" cy="1197144"/>
          </a:xfrm>
          <a:prstGeom prst="blockArc">
            <a:avLst>
              <a:gd name="adj1" fmla="val 10800000"/>
              <a:gd name="adj2" fmla="val 20643275"/>
              <a:gd name="adj3" fmla="val 10999"/>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32" name="TextBox 31">
            <a:extLst>
              <a:ext uri="{FF2B5EF4-FFF2-40B4-BE49-F238E27FC236}">
                <a16:creationId xmlns:a16="http://schemas.microsoft.com/office/drawing/2014/main" id="{9F2D0506-9CBF-964F-9147-11E133213F52}"/>
              </a:ext>
            </a:extLst>
          </p:cNvPr>
          <p:cNvSpPr txBox="1"/>
          <p:nvPr/>
        </p:nvSpPr>
        <p:spPr>
          <a:xfrm>
            <a:off x="7377178" y="1612990"/>
            <a:ext cx="1131769" cy="830997"/>
          </a:xfrm>
          <a:prstGeom prst="rect">
            <a:avLst/>
          </a:prstGeom>
          <a:noFill/>
        </p:spPr>
        <p:txBody>
          <a:bodyPr wrap="square" rtlCol="0">
            <a:spAutoFit/>
          </a:bodyPr>
          <a:lstStyle/>
          <a:p>
            <a:r>
              <a:rPr lang="pt-PT" sz="4800">
                <a:solidFill>
                  <a:schemeClr val="accent2">
                    <a:lumMod val="40000"/>
                    <a:lumOff val="60000"/>
                  </a:schemeClr>
                </a:solidFill>
              </a:rPr>
              <a:t>3</a:t>
            </a:r>
          </a:p>
        </p:txBody>
      </p:sp>
      <p:sp>
        <p:nvSpPr>
          <p:cNvPr id="33" name="TextBox 32">
            <a:extLst>
              <a:ext uri="{FF2B5EF4-FFF2-40B4-BE49-F238E27FC236}">
                <a16:creationId xmlns:a16="http://schemas.microsoft.com/office/drawing/2014/main" id="{612AD3D2-8617-BB48-AD26-CECF5C09EB16}"/>
              </a:ext>
            </a:extLst>
          </p:cNvPr>
          <p:cNvSpPr txBox="1"/>
          <p:nvPr/>
        </p:nvSpPr>
        <p:spPr>
          <a:xfrm>
            <a:off x="6718597" y="4988504"/>
            <a:ext cx="1131769" cy="830997"/>
          </a:xfrm>
          <a:prstGeom prst="rect">
            <a:avLst/>
          </a:prstGeom>
          <a:noFill/>
        </p:spPr>
        <p:txBody>
          <a:bodyPr wrap="square" rtlCol="0">
            <a:spAutoFit/>
          </a:bodyPr>
          <a:lstStyle/>
          <a:p>
            <a:r>
              <a:rPr lang="pt-PT" sz="4800">
                <a:solidFill>
                  <a:schemeClr val="accent2">
                    <a:lumMod val="40000"/>
                    <a:lumOff val="60000"/>
                  </a:schemeClr>
                </a:solidFill>
              </a:rPr>
              <a:t>3</a:t>
            </a:r>
          </a:p>
        </p:txBody>
      </p:sp>
      <p:cxnSp>
        <p:nvCxnSpPr>
          <p:cNvPr id="34" name="Straight Connector 33">
            <a:extLst>
              <a:ext uri="{FF2B5EF4-FFF2-40B4-BE49-F238E27FC236}">
                <a16:creationId xmlns:a16="http://schemas.microsoft.com/office/drawing/2014/main" id="{2320094A-2D31-7449-9715-FDEE3E45725E}"/>
              </a:ext>
            </a:extLst>
          </p:cNvPr>
          <p:cNvCxnSpPr/>
          <p:nvPr/>
        </p:nvCxnSpPr>
        <p:spPr>
          <a:xfrm>
            <a:off x="7163818" y="5062960"/>
            <a:ext cx="0" cy="682083"/>
          </a:xfrm>
          <a:prstGeom prst="line">
            <a:avLst/>
          </a:prstGeom>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64B06A0B-7150-964D-957C-67E32FA115B4}"/>
              </a:ext>
            </a:extLst>
          </p:cNvPr>
          <p:cNvSpPr txBox="1"/>
          <p:nvPr/>
        </p:nvSpPr>
        <p:spPr>
          <a:xfrm>
            <a:off x="7263323" y="4773432"/>
            <a:ext cx="2379627" cy="2062103"/>
          </a:xfrm>
          <a:prstGeom prst="rect">
            <a:avLst/>
          </a:prstGeom>
          <a:noFill/>
        </p:spPr>
        <p:txBody>
          <a:bodyPr wrap="square" rtlCol="0">
            <a:spAutoFit/>
          </a:bodyPr>
          <a:lstStyle/>
          <a:p>
            <a:pPr algn="just"/>
            <a:r>
              <a:rPr lang="pt-PT" sz="1600" dirty="0"/>
              <a:t>Pode ser razoavelmente esperado ou percebido como ofensivo.</a:t>
            </a:r>
          </a:p>
          <a:p>
            <a:pPr algn="just"/>
            <a:r>
              <a:rPr lang="pt-PT" sz="1600" dirty="0"/>
              <a:t>Impacto no trabalho (ou uma condição para o trabalho) ou ambiente de trabalho hostil/ofensivo</a:t>
            </a:r>
          </a:p>
          <a:p>
            <a:pPr algn="just"/>
            <a:endParaRPr lang="pt-PT" sz="1600" dirty="0"/>
          </a:p>
        </p:txBody>
      </p:sp>
      <p:sp>
        <p:nvSpPr>
          <p:cNvPr id="36" name="TextBox 35">
            <a:extLst>
              <a:ext uri="{FF2B5EF4-FFF2-40B4-BE49-F238E27FC236}">
                <a16:creationId xmlns:a16="http://schemas.microsoft.com/office/drawing/2014/main" id="{60D7FD27-A3D0-D44E-977A-754D0E2CE92A}"/>
              </a:ext>
            </a:extLst>
          </p:cNvPr>
          <p:cNvSpPr txBox="1"/>
          <p:nvPr/>
        </p:nvSpPr>
        <p:spPr>
          <a:xfrm>
            <a:off x="7042158" y="3757398"/>
            <a:ext cx="2375140" cy="923330"/>
          </a:xfrm>
          <a:prstGeom prst="rect">
            <a:avLst/>
          </a:prstGeom>
          <a:noFill/>
        </p:spPr>
        <p:txBody>
          <a:bodyPr wrap="square" rtlCol="0">
            <a:spAutoFit/>
          </a:bodyPr>
          <a:lstStyle/>
          <a:p>
            <a:pPr algn="ctr"/>
            <a:r>
              <a:rPr lang="pt-PT" dirty="0"/>
              <a:t>OFENSIVO OU IMPACTO NO LOCAL DE TRABALHO</a:t>
            </a:r>
          </a:p>
        </p:txBody>
      </p:sp>
      <p:pic>
        <p:nvPicPr>
          <p:cNvPr id="37" name="Picture 36">
            <a:extLst>
              <a:ext uri="{FF2B5EF4-FFF2-40B4-BE49-F238E27FC236}">
                <a16:creationId xmlns:a16="http://schemas.microsoft.com/office/drawing/2014/main" id="{AC01C513-9F9D-DB48-9BFD-D1A36678278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1000" y1="75500" x2="21000" y2="75500"/>
                        <a14:foregroundMark x1="38500" y1="37000" x2="38500" y2="37000"/>
                      </a14:backgroundRemoval>
                    </a14:imgEffect>
                  </a14:imgLayer>
                </a14:imgProps>
              </a:ext>
            </a:extLst>
          </a:blip>
          <a:stretch>
            <a:fillRect/>
          </a:stretch>
        </p:blipFill>
        <p:spPr>
          <a:xfrm>
            <a:off x="7454632" y="2432877"/>
            <a:ext cx="1466849" cy="1466849"/>
          </a:xfrm>
          <a:prstGeom prst="rect">
            <a:avLst/>
          </a:prstGeom>
        </p:spPr>
      </p:pic>
      <p:sp>
        <p:nvSpPr>
          <p:cNvPr id="38" name="Title 1">
            <a:extLst>
              <a:ext uri="{FF2B5EF4-FFF2-40B4-BE49-F238E27FC236}">
                <a16:creationId xmlns:a16="http://schemas.microsoft.com/office/drawing/2014/main" id="{A9289102-C1E5-824C-9032-012E8C09AC99}"/>
              </a:ext>
            </a:extLst>
          </p:cNvPr>
          <p:cNvSpPr txBox="1">
            <a:spLocks/>
          </p:cNvSpPr>
          <p:nvPr/>
        </p:nvSpPr>
        <p:spPr>
          <a:xfrm>
            <a:off x="337378" y="0"/>
            <a:ext cx="88875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800" b="1">
                <a:latin typeface="Avenir Next Condensed" panose="020B0506020202020204" pitchFamily="34" charset="0"/>
              </a:rPr>
              <a:t>DEFINIÇÃO – ASSÉDIO SEXUAL</a:t>
            </a:r>
          </a:p>
        </p:txBody>
      </p:sp>
      <p:sp>
        <p:nvSpPr>
          <p:cNvPr id="4" name="Slide Number Placeholder 3">
            <a:extLst>
              <a:ext uri="{FF2B5EF4-FFF2-40B4-BE49-F238E27FC236}">
                <a16:creationId xmlns:a16="http://schemas.microsoft.com/office/drawing/2014/main" id="{A95395F5-0CE4-8340-9BE2-1237ECD563DF}"/>
              </a:ext>
            </a:extLst>
          </p:cNvPr>
          <p:cNvSpPr>
            <a:spLocks noGrp="1"/>
          </p:cNvSpPr>
          <p:nvPr>
            <p:ph type="sldNum" sz="quarter" idx="12"/>
          </p:nvPr>
        </p:nvSpPr>
        <p:spPr/>
        <p:txBody>
          <a:bodyPr/>
          <a:lstStyle/>
          <a:p>
            <a:fld id="{CA9B710B-94CD-7041-953D-B08572CFDB04}" type="slidenum">
              <a:rPr lang="en-US" smtClean="0"/>
              <a:t>21</a:t>
            </a:fld>
            <a:endParaRPr lang="en-US"/>
          </a:p>
        </p:txBody>
      </p:sp>
    </p:spTree>
    <p:extLst>
      <p:ext uri="{BB962C8B-B14F-4D97-AF65-F5344CB8AC3E}">
        <p14:creationId xmlns:p14="http://schemas.microsoft.com/office/powerpoint/2010/main" val="75723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5" grpId="0"/>
      <p:bldP spid="26"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doll&#10;&#10;Description automatically generated">
            <a:extLst>
              <a:ext uri="{FF2B5EF4-FFF2-40B4-BE49-F238E27FC236}">
                <a16:creationId xmlns:a16="http://schemas.microsoft.com/office/drawing/2014/main" id="{78181549-6ED7-1F48-8E3A-A4891B7E6449}"/>
              </a:ext>
            </a:extLst>
          </p:cNvPr>
          <p:cNvPicPr/>
          <p:nvPr/>
        </p:nvPicPr>
        <p:blipFill>
          <a:blip r:embed="rId3" cstate="screen">
            <a:extLst>
              <a:ext uri="{28A0092B-C50C-407E-A947-70E740481C1C}">
                <a14:useLocalDpi xmlns:a14="http://schemas.microsoft.com/office/drawing/2010/main"/>
              </a:ext>
            </a:extLst>
          </a:blip>
          <a:stretch>
            <a:fillRect/>
          </a:stretch>
        </p:blipFill>
        <p:spPr>
          <a:xfrm>
            <a:off x="681038" y="354491"/>
            <a:ext cx="2883218" cy="2672398"/>
          </a:xfrm>
          <a:prstGeom prst="rect">
            <a:avLst/>
          </a:prstGeom>
        </p:spPr>
      </p:pic>
      <p:pic>
        <p:nvPicPr>
          <p:cNvPr id="6" name="Picture 5">
            <a:extLst>
              <a:ext uri="{FF2B5EF4-FFF2-40B4-BE49-F238E27FC236}">
                <a16:creationId xmlns:a16="http://schemas.microsoft.com/office/drawing/2014/main" id="{7ABBD22B-D277-5349-9DF3-4C32FF9635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7145" y="3802219"/>
            <a:ext cx="2626201" cy="2626201"/>
          </a:xfrm>
          <a:prstGeom prst="rect">
            <a:avLst/>
          </a:prstGeom>
        </p:spPr>
      </p:pic>
      <p:pic>
        <p:nvPicPr>
          <p:cNvPr id="8" name="Picture 7">
            <a:extLst>
              <a:ext uri="{FF2B5EF4-FFF2-40B4-BE49-F238E27FC236}">
                <a16:creationId xmlns:a16="http://schemas.microsoft.com/office/drawing/2014/main" id="{2D7F5CC4-F90C-4B49-BCD1-ACC22A2A4C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63901" y="5184058"/>
            <a:ext cx="1584962" cy="1584962"/>
          </a:xfrm>
          <a:prstGeom prst="rect">
            <a:avLst/>
          </a:prstGeom>
        </p:spPr>
      </p:pic>
      <p:pic>
        <p:nvPicPr>
          <p:cNvPr id="12" name="Picture 11">
            <a:extLst>
              <a:ext uri="{FF2B5EF4-FFF2-40B4-BE49-F238E27FC236}">
                <a16:creationId xmlns:a16="http://schemas.microsoft.com/office/drawing/2014/main" id="{9349E56A-386A-6448-B76E-37B453B7AB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2895599"/>
            <a:ext cx="2718432" cy="2718432"/>
          </a:xfrm>
          <a:prstGeom prst="rect">
            <a:avLst/>
          </a:prstGeom>
        </p:spPr>
      </p:pic>
      <p:pic>
        <p:nvPicPr>
          <p:cNvPr id="14" name="Picture 13">
            <a:extLst>
              <a:ext uri="{FF2B5EF4-FFF2-40B4-BE49-F238E27FC236}">
                <a16:creationId xmlns:a16="http://schemas.microsoft.com/office/drawing/2014/main" id="{6C7FE344-F75D-4E4C-BB9E-932AF5E2782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74997" y="172087"/>
            <a:ext cx="2854802" cy="2854802"/>
          </a:xfrm>
          <a:prstGeom prst="rect">
            <a:avLst/>
          </a:prstGeom>
        </p:spPr>
      </p:pic>
      <p:pic>
        <p:nvPicPr>
          <p:cNvPr id="16" name="Picture 15">
            <a:extLst>
              <a:ext uri="{FF2B5EF4-FFF2-40B4-BE49-F238E27FC236}">
                <a16:creationId xmlns:a16="http://schemas.microsoft.com/office/drawing/2014/main" id="{CB80B6FC-159F-404A-82A3-71823DD5089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42226" y="172088"/>
            <a:ext cx="2854801" cy="2854801"/>
          </a:xfrm>
          <a:prstGeom prst="rect">
            <a:avLst/>
          </a:prstGeom>
        </p:spPr>
      </p:pic>
      <p:pic>
        <p:nvPicPr>
          <p:cNvPr id="18" name="Picture 17">
            <a:extLst>
              <a:ext uri="{FF2B5EF4-FFF2-40B4-BE49-F238E27FC236}">
                <a16:creationId xmlns:a16="http://schemas.microsoft.com/office/drawing/2014/main" id="{A979BF63-842B-5642-9229-D72332583B2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09516" y="3657597"/>
            <a:ext cx="2915447" cy="2915447"/>
          </a:xfrm>
          <a:prstGeom prst="rect">
            <a:avLst/>
          </a:prstGeom>
        </p:spPr>
      </p:pic>
      <p:sp>
        <p:nvSpPr>
          <p:cNvPr id="2" name="Slide Number Placeholder 1">
            <a:extLst>
              <a:ext uri="{FF2B5EF4-FFF2-40B4-BE49-F238E27FC236}">
                <a16:creationId xmlns:a16="http://schemas.microsoft.com/office/drawing/2014/main" id="{50421205-1A76-5E4E-B22A-E3E79D7D7819}"/>
              </a:ext>
            </a:extLst>
          </p:cNvPr>
          <p:cNvSpPr>
            <a:spLocks noGrp="1"/>
          </p:cNvSpPr>
          <p:nvPr>
            <p:ph type="sldNum" sz="quarter" idx="12"/>
          </p:nvPr>
        </p:nvSpPr>
        <p:spPr/>
        <p:txBody>
          <a:bodyPr/>
          <a:lstStyle/>
          <a:p>
            <a:fld id="{CA9B710B-94CD-7041-953D-B08572CFDB04}" type="slidenum">
              <a:rPr lang="en-US" smtClean="0"/>
              <a:t>22</a:t>
            </a:fld>
            <a:endParaRPr lang="en-US"/>
          </a:p>
        </p:txBody>
      </p:sp>
    </p:spTree>
    <p:extLst>
      <p:ext uri="{BB962C8B-B14F-4D97-AF65-F5344CB8AC3E}">
        <p14:creationId xmlns:p14="http://schemas.microsoft.com/office/powerpoint/2010/main" val="145716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7967-4001-4244-A71C-3C0A96E66E83}"/>
              </a:ext>
            </a:extLst>
          </p:cNvPr>
          <p:cNvSpPr>
            <a:spLocks noGrp="1"/>
          </p:cNvSpPr>
          <p:nvPr>
            <p:ph type="title"/>
          </p:nvPr>
        </p:nvSpPr>
        <p:spPr/>
        <p:txBody>
          <a:bodyPr/>
          <a:lstStyle/>
          <a:p>
            <a:r>
              <a:rPr lang="en-US" b="1" dirty="0"/>
              <a:t>ESTUDO DE CASO</a:t>
            </a:r>
          </a:p>
        </p:txBody>
      </p:sp>
      <p:sp>
        <p:nvSpPr>
          <p:cNvPr id="4" name="Rectangle 3">
            <a:extLst>
              <a:ext uri="{FF2B5EF4-FFF2-40B4-BE49-F238E27FC236}">
                <a16:creationId xmlns:a16="http://schemas.microsoft.com/office/drawing/2014/main" id="{1C668F9C-EBA1-1D42-9EB2-62AC90DBEF5A}"/>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04</a:t>
            </a:r>
          </a:p>
        </p:txBody>
      </p:sp>
      <p:sp>
        <p:nvSpPr>
          <p:cNvPr id="5" name="Rectangle 4">
            <a:extLst>
              <a:ext uri="{FF2B5EF4-FFF2-40B4-BE49-F238E27FC236}">
                <a16:creationId xmlns:a16="http://schemas.microsoft.com/office/drawing/2014/main" id="{9C27AF65-21D5-804F-AA3B-AAFD89CC8EF5}"/>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spc="244" dirty="0">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6" name="Rectangle 5">
            <a:extLst>
              <a:ext uri="{FF2B5EF4-FFF2-40B4-BE49-F238E27FC236}">
                <a16:creationId xmlns:a16="http://schemas.microsoft.com/office/drawing/2014/main" id="{F7D382D4-B3D5-B247-B222-F32C9A10F850}"/>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05</a:t>
            </a:r>
          </a:p>
        </p:txBody>
      </p:sp>
      <p:sp>
        <p:nvSpPr>
          <p:cNvPr id="7" name="TextBox 6">
            <a:extLst>
              <a:ext uri="{FF2B5EF4-FFF2-40B4-BE49-F238E27FC236}">
                <a16:creationId xmlns:a16="http://schemas.microsoft.com/office/drawing/2014/main" id="{56786756-4FCF-2842-970E-E82399F2730E}"/>
              </a:ext>
            </a:extLst>
          </p:cNvPr>
          <p:cNvSpPr txBox="1"/>
          <p:nvPr/>
        </p:nvSpPr>
        <p:spPr>
          <a:xfrm rot="16200000">
            <a:off x="7278388" y="4166578"/>
            <a:ext cx="3657600" cy="769441"/>
          </a:xfrm>
          <a:prstGeom prst="rect">
            <a:avLst/>
          </a:prstGeom>
          <a:noFill/>
        </p:spPr>
        <p:txBody>
          <a:bodyPr wrap="square" rtlCol="0">
            <a:spAutoFit/>
          </a:bodyPr>
          <a:lstStyle/>
          <a:p>
            <a:r>
              <a:rPr lang="en-US" sz="4400" dirty="0">
                <a:solidFill>
                  <a:schemeClr val="bg1"/>
                </a:solidFill>
              </a:rPr>
              <a:t>SESSÃO</a:t>
            </a:r>
          </a:p>
        </p:txBody>
      </p:sp>
      <p:sp>
        <p:nvSpPr>
          <p:cNvPr id="8" name="ZoneTexte 41">
            <a:extLst>
              <a:ext uri="{FF2B5EF4-FFF2-40B4-BE49-F238E27FC236}">
                <a16:creationId xmlns:a16="http://schemas.microsoft.com/office/drawing/2014/main" id="{715A53BF-DD5D-504B-AE86-97C6F04BDC30}"/>
              </a:ext>
            </a:extLst>
          </p:cNvPr>
          <p:cNvSpPr txBox="1"/>
          <p:nvPr/>
        </p:nvSpPr>
        <p:spPr>
          <a:xfrm>
            <a:off x="492207" y="2274803"/>
            <a:ext cx="3591332" cy="1538883"/>
          </a:xfrm>
          <a:prstGeom prst="rect">
            <a:avLst/>
          </a:prstGeom>
          <a:noFill/>
        </p:spPr>
        <p:txBody>
          <a:bodyPr wrap="square" lIns="0" tIns="0" rIns="0" bIns="0" rtlCol="0">
            <a:spAutoFit/>
          </a:bodyPr>
          <a:lstStyle/>
          <a:p>
            <a:pPr algn="just"/>
            <a:r>
              <a:rPr lang="pt-BR" sz="2000" b="1" dirty="0">
                <a:latin typeface="Corbel" panose="020B0503020204020204" pitchFamily="34" charset="0"/>
                <a:cs typeface="Arial" panose="020B0604020202020204" pitchFamily="34" charset="0"/>
              </a:rPr>
              <a:t>Sabendo que a prostituição não é crime, o Sr. Shin vai a uma Casa de Prostituição.</a:t>
            </a:r>
          </a:p>
          <a:p>
            <a:pPr algn="just"/>
            <a:r>
              <a:rPr lang="pt-BR" sz="2000" b="1" dirty="0">
                <a:latin typeface="Corbel" panose="020B0503020204020204" pitchFamily="34" charset="0"/>
                <a:cs typeface="Arial" panose="020B0604020202020204" pitchFamily="34" charset="0"/>
              </a:rPr>
              <a:t>O Sr. Shin trabalha com uma organização parceira da ONU.</a:t>
            </a:r>
            <a:endParaRPr lang="en-CA" sz="2000" b="1" dirty="0">
              <a:latin typeface="Corbel" panose="020B0503020204020204" pitchFamily="34" charset="0"/>
              <a:cs typeface="Arial" panose="020B0604020202020204" pitchFamily="34" charset="0"/>
            </a:endParaRPr>
          </a:p>
        </p:txBody>
      </p:sp>
      <p:cxnSp>
        <p:nvCxnSpPr>
          <p:cNvPr id="9" name="Connecteur droit 42">
            <a:extLst>
              <a:ext uri="{FF2B5EF4-FFF2-40B4-BE49-F238E27FC236}">
                <a16:creationId xmlns:a16="http://schemas.microsoft.com/office/drawing/2014/main" id="{17C6DF0A-1A13-7C43-9086-3B37EB864949}"/>
              </a:ext>
            </a:extLst>
          </p:cNvPr>
          <p:cNvCxnSpPr>
            <a:cxnSpLocks/>
          </p:cNvCxnSpPr>
          <p:nvPr/>
        </p:nvCxnSpPr>
        <p:spPr>
          <a:xfrm>
            <a:off x="4326580" y="2234989"/>
            <a:ext cx="0" cy="22562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44">
            <a:extLst>
              <a:ext uri="{FF2B5EF4-FFF2-40B4-BE49-F238E27FC236}">
                <a16:creationId xmlns:a16="http://schemas.microsoft.com/office/drawing/2014/main" id="{5783D0F4-9CDC-8E42-8049-D70C520025B4}"/>
              </a:ext>
            </a:extLst>
          </p:cNvPr>
          <p:cNvSpPr txBox="1"/>
          <p:nvPr/>
        </p:nvSpPr>
        <p:spPr>
          <a:xfrm>
            <a:off x="4530169" y="1959495"/>
            <a:ext cx="3744646" cy="369332"/>
          </a:xfrm>
          <a:prstGeom prst="rect">
            <a:avLst/>
          </a:prstGeom>
          <a:noFill/>
        </p:spPr>
        <p:txBody>
          <a:bodyPr wrap="square" lIns="0" tIns="0" rIns="0" bIns="0" rtlCol="0">
            <a:spAutoFit/>
          </a:bodyPr>
          <a:lstStyle/>
          <a:p>
            <a:r>
              <a:rPr lang="pt-BR" sz="2400" b="1" i="1" dirty="0">
                <a:solidFill>
                  <a:srgbClr val="006CB6"/>
                </a:solidFill>
                <a:latin typeface="Times New Roman" panose="02020603050405020304" pitchFamily="18" charset="0"/>
                <a:cs typeface="Times New Roman" panose="02020603050405020304" pitchFamily="18" charset="0"/>
              </a:rPr>
              <a:t>Que tipo de infração sexual?</a:t>
            </a:r>
            <a:endParaRPr lang="en-CA" sz="2400" b="1" i="1" dirty="0">
              <a:solidFill>
                <a:srgbClr val="006CB6"/>
              </a:solidFill>
              <a:latin typeface="Times New Roman" panose="02020603050405020304" pitchFamily="18" charset="0"/>
              <a:cs typeface="Times New Roman" panose="02020603050405020304" pitchFamily="18" charset="0"/>
            </a:endParaRPr>
          </a:p>
        </p:txBody>
      </p:sp>
      <p:sp>
        <p:nvSpPr>
          <p:cNvPr id="11" name="ZoneTexte 45">
            <a:extLst>
              <a:ext uri="{FF2B5EF4-FFF2-40B4-BE49-F238E27FC236}">
                <a16:creationId xmlns:a16="http://schemas.microsoft.com/office/drawing/2014/main" id="{790194E9-048A-E640-88A4-35FE6BA51829}"/>
              </a:ext>
            </a:extLst>
          </p:cNvPr>
          <p:cNvSpPr txBox="1"/>
          <p:nvPr/>
        </p:nvSpPr>
        <p:spPr>
          <a:xfrm>
            <a:off x="4660263" y="3055111"/>
            <a:ext cx="3302000" cy="369332"/>
          </a:xfrm>
          <a:prstGeom prst="rect">
            <a:avLst/>
          </a:prstGeom>
          <a:noFill/>
          <a:ln>
            <a:noFill/>
          </a:ln>
        </p:spPr>
        <p:txBody>
          <a:bodyPr wrap="square" lIns="0" tIns="0" rIns="0" bIns="0" rtlCol="0">
            <a:spAutoFit/>
          </a:bodyPr>
          <a:lstStyle/>
          <a:p>
            <a:r>
              <a:rPr lang="en-CA" sz="2400" b="1" dirty="0">
                <a:latin typeface="Corbel" panose="020B0503020204020204" pitchFamily="34" charset="0"/>
                <a:cs typeface="Arial" panose="020B0604020202020204" pitchFamily="34" charset="0"/>
              </a:rPr>
              <a:t>Exploração Sexual (ES)</a:t>
            </a:r>
          </a:p>
        </p:txBody>
      </p:sp>
      <p:sp>
        <p:nvSpPr>
          <p:cNvPr id="12" name="ZoneTexte 46">
            <a:extLst>
              <a:ext uri="{FF2B5EF4-FFF2-40B4-BE49-F238E27FC236}">
                <a16:creationId xmlns:a16="http://schemas.microsoft.com/office/drawing/2014/main" id="{92758B14-B4BC-1546-BF74-523A074B3A98}"/>
              </a:ext>
            </a:extLst>
          </p:cNvPr>
          <p:cNvSpPr txBox="1"/>
          <p:nvPr/>
        </p:nvSpPr>
        <p:spPr>
          <a:xfrm>
            <a:off x="4660263" y="3588511"/>
            <a:ext cx="2700507" cy="369332"/>
          </a:xfrm>
          <a:prstGeom prst="rect">
            <a:avLst/>
          </a:prstGeom>
          <a:noFill/>
        </p:spPr>
        <p:txBody>
          <a:bodyPr wrap="square" lIns="0" tIns="0" rIns="0" bIns="0" rtlCol="0">
            <a:spAutoFit/>
          </a:bodyPr>
          <a:lstStyle/>
          <a:p>
            <a:r>
              <a:rPr lang="en-CA" sz="2400" b="1" dirty="0">
                <a:latin typeface="Corbel" panose="020B0503020204020204" pitchFamily="34" charset="0"/>
                <a:cs typeface="Arial" panose="020B0604020202020204" pitchFamily="34" charset="0"/>
              </a:rPr>
              <a:t>Abuso Sexual (AbS)</a:t>
            </a:r>
          </a:p>
        </p:txBody>
      </p:sp>
      <p:sp>
        <p:nvSpPr>
          <p:cNvPr id="13" name="ZoneTexte 48">
            <a:extLst>
              <a:ext uri="{FF2B5EF4-FFF2-40B4-BE49-F238E27FC236}">
                <a16:creationId xmlns:a16="http://schemas.microsoft.com/office/drawing/2014/main" id="{65A98E91-F443-6342-B0DA-9E9E998EEBC3}"/>
              </a:ext>
            </a:extLst>
          </p:cNvPr>
          <p:cNvSpPr txBox="1"/>
          <p:nvPr/>
        </p:nvSpPr>
        <p:spPr>
          <a:xfrm>
            <a:off x="4660263" y="4121911"/>
            <a:ext cx="3302000" cy="369332"/>
          </a:xfrm>
          <a:prstGeom prst="rect">
            <a:avLst/>
          </a:prstGeom>
          <a:noFill/>
        </p:spPr>
        <p:txBody>
          <a:bodyPr wrap="square" lIns="0" tIns="0" rIns="0" bIns="0" rtlCol="0">
            <a:spAutoFit/>
          </a:bodyPr>
          <a:lstStyle/>
          <a:p>
            <a:r>
              <a:rPr lang="en-CA" sz="2400" b="1" dirty="0">
                <a:latin typeface="Corbel" panose="020B0503020204020204" pitchFamily="34" charset="0"/>
                <a:cs typeface="Arial" panose="020B0604020202020204" pitchFamily="34" charset="0"/>
              </a:rPr>
              <a:t>Assédio Sexual (AS)</a:t>
            </a:r>
          </a:p>
        </p:txBody>
      </p:sp>
      <p:sp>
        <p:nvSpPr>
          <p:cNvPr id="14" name="Slide Number Placeholder 13">
            <a:extLst>
              <a:ext uri="{FF2B5EF4-FFF2-40B4-BE49-F238E27FC236}">
                <a16:creationId xmlns:a16="http://schemas.microsoft.com/office/drawing/2014/main" id="{94580E0F-7AC9-7F41-BC76-10E9D1999F4E}"/>
              </a:ext>
            </a:extLst>
          </p:cNvPr>
          <p:cNvSpPr>
            <a:spLocks noGrp="1"/>
          </p:cNvSpPr>
          <p:nvPr>
            <p:ph type="sldNum" sz="quarter" idx="12"/>
          </p:nvPr>
        </p:nvSpPr>
        <p:spPr/>
        <p:txBody>
          <a:bodyPr/>
          <a:lstStyle/>
          <a:p>
            <a:fld id="{CA9B710B-94CD-7041-953D-B08572CFDB04}" type="slidenum">
              <a:rPr lang="en-US" smtClean="0"/>
              <a:t>23</a:t>
            </a:fld>
            <a:endParaRPr lang="en-US"/>
          </a:p>
        </p:txBody>
      </p:sp>
    </p:spTree>
    <p:extLst>
      <p:ext uri="{BB962C8B-B14F-4D97-AF65-F5344CB8AC3E}">
        <p14:creationId xmlns:p14="http://schemas.microsoft.com/office/powerpoint/2010/main" val="358567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iterate type="lt">
                                    <p:tmPct val="0"/>
                                  </p:iterate>
                                  <p:childTnLst>
                                    <p:animClr clrSpc="rgb" dir="cw">
                                      <p:cBhvr override="childStyle">
                                        <p:cTn id="6" dur="500" fill="hold"/>
                                        <p:tgtEl>
                                          <p:spTgt spid="11">
                                            <p:txEl>
                                              <p:pRg st="0" end="0"/>
                                            </p:txEl>
                                          </p:spTgt>
                                        </p:tgtEl>
                                        <p:attrNameLst>
                                          <p:attrName>style.color</p:attrName>
                                        </p:attrNameLst>
                                      </p:cBhvr>
                                      <p:to>
                                        <a:schemeClr val="accent2"/>
                                      </p:to>
                                    </p:animClr>
                                    <p:animClr clrSpc="rgb" dir="cw">
                                      <p:cBhvr>
                                        <p:cTn id="7" dur="500" fill="hold"/>
                                        <p:tgtEl>
                                          <p:spTgt spid="11">
                                            <p:txEl>
                                              <p:pRg st="0" end="0"/>
                                            </p:txEl>
                                          </p:spTgt>
                                        </p:tgtEl>
                                        <p:attrNameLst>
                                          <p:attrName>fillcolor</p:attrName>
                                        </p:attrNameLst>
                                      </p:cBhvr>
                                      <p:to>
                                        <a:schemeClr val="accent2"/>
                                      </p:to>
                                    </p:animClr>
                                    <p:set>
                                      <p:cBhvr>
                                        <p:cTn id="8" dur="500" fill="hold"/>
                                        <p:tgtEl>
                                          <p:spTgt spid="11">
                                            <p:txEl>
                                              <p:pRg st="0" end="0"/>
                                            </p:txEl>
                                          </p:spTgt>
                                        </p:tgtEl>
                                        <p:attrNameLst>
                                          <p:attrName>fill.type</p:attrName>
                                        </p:attrNameLst>
                                      </p:cBhvr>
                                      <p:to>
                                        <p:strVal val="solid"/>
                                      </p:to>
                                    </p:set>
                                    <p:set>
                                      <p:cBhvr>
                                        <p:cTn id="9" dur="500" fill="hold"/>
                                        <p:tgtEl>
                                          <p:spTgt spid="11">
                                            <p:txEl>
                                              <p:pRg st="0" end="0"/>
                                            </p:txEl>
                                          </p:spTgt>
                                        </p:tgtEl>
                                        <p:attrNameLst>
                                          <p:attrName>fill.on</p:attrName>
                                        </p:attrNameLst>
                                      </p:cBhvr>
                                      <p:to>
                                        <p:strVal val="true"/>
                                      </p:to>
                                    </p:set>
                                  </p:childTnLst>
                                </p:cTn>
                              </p:par>
                              <p:par>
                                <p:cTn id="10" presetID="18" presetClass="emph" presetSubtype="0" fill="hold" nodeType="withEffect">
                                  <p:stCondLst>
                                    <p:cond delay="0"/>
                                  </p:stCondLst>
                                  <p:iterate type="lt">
                                    <p:tmPct val="4000"/>
                                  </p:iterate>
                                  <p:childTnLst>
                                    <p:set>
                                      <p:cBhvr override="childStyle">
                                        <p:cTn id="11" dur="500" fill="hold"/>
                                        <p:tgtEl>
                                          <p:spTgt spid="11">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7967-4001-4244-A71C-3C0A96E66E83}"/>
              </a:ext>
            </a:extLst>
          </p:cNvPr>
          <p:cNvSpPr>
            <a:spLocks noGrp="1"/>
          </p:cNvSpPr>
          <p:nvPr>
            <p:ph type="title"/>
          </p:nvPr>
        </p:nvSpPr>
        <p:spPr/>
        <p:txBody>
          <a:bodyPr/>
          <a:lstStyle/>
          <a:p>
            <a:r>
              <a:rPr lang="en-US" b="1" dirty="0"/>
              <a:t>ESTUDO DE CASO</a:t>
            </a:r>
          </a:p>
        </p:txBody>
      </p:sp>
      <p:sp>
        <p:nvSpPr>
          <p:cNvPr id="4" name="Rectangle 3">
            <a:extLst>
              <a:ext uri="{FF2B5EF4-FFF2-40B4-BE49-F238E27FC236}">
                <a16:creationId xmlns:a16="http://schemas.microsoft.com/office/drawing/2014/main" id="{1C668F9C-EBA1-1D42-9EB2-62AC90DBEF5A}"/>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04</a:t>
            </a:r>
          </a:p>
        </p:txBody>
      </p:sp>
      <p:sp>
        <p:nvSpPr>
          <p:cNvPr id="5" name="Rectangle 4">
            <a:extLst>
              <a:ext uri="{FF2B5EF4-FFF2-40B4-BE49-F238E27FC236}">
                <a16:creationId xmlns:a16="http://schemas.microsoft.com/office/drawing/2014/main" id="{9C27AF65-21D5-804F-AA3B-AAFD89CC8EF5}"/>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spc="244" dirty="0">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6" name="Rectangle 5">
            <a:extLst>
              <a:ext uri="{FF2B5EF4-FFF2-40B4-BE49-F238E27FC236}">
                <a16:creationId xmlns:a16="http://schemas.microsoft.com/office/drawing/2014/main" id="{F7D382D4-B3D5-B247-B222-F32C9A10F850}"/>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05</a:t>
            </a:r>
          </a:p>
        </p:txBody>
      </p:sp>
      <p:sp>
        <p:nvSpPr>
          <p:cNvPr id="7" name="TextBox 6">
            <a:extLst>
              <a:ext uri="{FF2B5EF4-FFF2-40B4-BE49-F238E27FC236}">
                <a16:creationId xmlns:a16="http://schemas.microsoft.com/office/drawing/2014/main" id="{56786756-4FCF-2842-970E-E82399F2730E}"/>
              </a:ext>
            </a:extLst>
          </p:cNvPr>
          <p:cNvSpPr txBox="1"/>
          <p:nvPr/>
        </p:nvSpPr>
        <p:spPr>
          <a:xfrm rot="16200000">
            <a:off x="7278388" y="4166578"/>
            <a:ext cx="3657600" cy="769441"/>
          </a:xfrm>
          <a:prstGeom prst="rect">
            <a:avLst/>
          </a:prstGeom>
          <a:noFill/>
        </p:spPr>
        <p:txBody>
          <a:bodyPr wrap="square" rtlCol="0">
            <a:spAutoFit/>
          </a:bodyPr>
          <a:lstStyle/>
          <a:p>
            <a:r>
              <a:rPr lang="en-US" sz="4400" dirty="0">
                <a:solidFill>
                  <a:schemeClr val="bg1"/>
                </a:solidFill>
              </a:rPr>
              <a:t>SESSÃO</a:t>
            </a:r>
          </a:p>
        </p:txBody>
      </p:sp>
      <p:sp>
        <p:nvSpPr>
          <p:cNvPr id="8" name="ZoneTexte 41">
            <a:extLst>
              <a:ext uri="{FF2B5EF4-FFF2-40B4-BE49-F238E27FC236}">
                <a16:creationId xmlns:a16="http://schemas.microsoft.com/office/drawing/2014/main" id="{715A53BF-DD5D-504B-AE86-97C6F04BDC30}"/>
              </a:ext>
            </a:extLst>
          </p:cNvPr>
          <p:cNvSpPr txBox="1"/>
          <p:nvPr/>
        </p:nvSpPr>
        <p:spPr>
          <a:xfrm>
            <a:off x="492207" y="2274803"/>
            <a:ext cx="3591332" cy="3077766"/>
          </a:xfrm>
          <a:prstGeom prst="rect">
            <a:avLst/>
          </a:prstGeom>
          <a:noFill/>
        </p:spPr>
        <p:txBody>
          <a:bodyPr wrap="square" lIns="0" tIns="0" rIns="0" bIns="0" rtlCol="0">
            <a:spAutoFit/>
          </a:bodyPr>
          <a:lstStyle/>
          <a:p>
            <a:pPr algn="just"/>
            <a:r>
              <a:rPr lang="pt-BR" sz="2000" b="1" dirty="0">
                <a:latin typeface="Corbel" panose="020B0503020204020204" pitchFamily="34" charset="0"/>
                <a:cs typeface="Arial" panose="020B0604020202020204" pitchFamily="34" charset="0"/>
              </a:rPr>
              <a:t>O Sr. Joaquim, que trabalha em um dos parceiros da ONU, recebe, por vezes, e-mails pessoais do seu colega o Francisco, mesmo que não os queira receber. Na maior parte das vezes, os e-mails contêm fotos de mulheres nuas ou topless em poses insinuantes.</a:t>
            </a:r>
          </a:p>
          <a:p>
            <a:pPr algn="just"/>
            <a:endParaRPr lang="pt-BR" sz="2000" b="1" dirty="0">
              <a:latin typeface="Corbel" panose="020B0503020204020204" pitchFamily="34" charset="0"/>
              <a:cs typeface="Arial" panose="020B0604020202020204" pitchFamily="34" charset="0"/>
            </a:endParaRPr>
          </a:p>
        </p:txBody>
      </p:sp>
      <p:cxnSp>
        <p:nvCxnSpPr>
          <p:cNvPr id="9" name="Connecteur droit 42">
            <a:extLst>
              <a:ext uri="{FF2B5EF4-FFF2-40B4-BE49-F238E27FC236}">
                <a16:creationId xmlns:a16="http://schemas.microsoft.com/office/drawing/2014/main" id="{17C6DF0A-1A13-7C43-9086-3B37EB864949}"/>
              </a:ext>
            </a:extLst>
          </p:cNvPr>
          <p:cNvCxnSpPr>
            <a:cxnSpLocks/>
          </p:cNvCxnSpPr>
          <p:nvPr/>
        </p:nvCxnSpPr>
        <p:spPr>
          <a:xfrm>
            <a:off x="4326580" y="2234989"/>
            <a:ext cx="0" cy="22562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44">
            <a:extLst>
              <a:ext uri="{FF2B5EF4-FFF2-40B4-BE49-F238E27FC236}">
                <a16:creationId xmlns:a16="http://schemas.microsoft.com/office/drawing/2014/main" id="{5783D0F4-9CDC-8E42-8049-D70C520025B4}"/>
              </a:ext>
            </a:extLst>
          </p:cNvPr>
          <p:cNvSpPr txBox="1"/>
          <p:nvPr/>
        </p:nvSpPr>
        <p:spPr>
          <a:xfrm>
            <a:off x="4530169" y="1959495"/>
            <a:ext cx="3744646" cy="369332"/>
          </a:xfrm>
          <a:prstGeom prst="rect">
            <a:avLst/>
          </a:prstGeom>
          <a:noFill/>
        </p:spPr>
        <p:txBody>
          <a:bodyPr wrap="square" lIns="0" tIns="0" rIns="0" bIns="0" rtlCol="0">
            <a:spAutoFit/>
          </a:bodyPr>
          <a:lstStyle/>
          <a:p>
            <a:r>
              <a:rPr lang="pt-BR" sz="2400" b="1" i="1" dirty="0">
                <a:solidFill>
                  <a:srgbClr val="006CB6"/>
                </a:solidFill>
                <a:latin typeface="Times New Roman" panose="02020603050405020304" pitchFamily="18" charset="0"/>
                <a:cs typeface="Times New Roman" panose="02020603050405020304" pitchFamily="18" charset="0"/>
              </a:rPr>
              <a:t>Que tipo de infração sexual?</a:t>
            </a:r>
            <a:endParaRPr lang="en-CA" sz="2400" b="1" i="1" dirty="0">
              <a:solidFill>
                <a:srgbClr val="006CB6"/>
              </a:solidFill>
              <a:latin typeface="Times New Roman" panose="02020603050405020304" pitchFamily="18" charset="0"/>
              <a:cs typeface="Times New Roman" panose="02020603050405020304" pitchFamily="18" charset="0"/>
            </a:endParaRPr>
          </a:p>
        </p:txBody>
      </p:sp>
      <p:sp>
        <p:nvSpPr>
          <p:cNvPr id="11" name="ZoneTexte 45">
            <a:extLst>
              <a:ext uri="{FF2B5EF4-FFF2-40B4-BE49-F238E27FC236}">
                <a16:creationId xmlns:a16="http://schemas.microsoft.com/office/drawing/2014/main" id="{790194E9-048A-E640-88A4-35FE6BA51829}"/>
              </a:ext>
            </a:extLst>
          </p:cNvPr>
          <p:cNvSpPr txBox="1"/>
          <p:nvPr/>
        </p:nvSpPr>
        <p:spPr>
          <a:xfrm>
            <a:off x="4660263" y="3055111"/>
            <a:ext cx="3302000" cy="369332"/>
          </a:xfrm>
          <a:prstGeom prst="rect">
            <a:avLst/>
          </a:prstGeom>
          <a:noFill/>
          <a:ln>
            <a:noFill/>
          </a:ln>
        </p:spPr>
        <p:txBody>
          <a:bodyPr wrap="square" lIns="0" tIns="0" rIns="0" bIns="0" rtlCol="0">
            <a:spAutoFit/>
          </a:bodyPr>
          <a:lstStyle/>
          <a:p>
            <a:r>
              <a:rPr lang="en-CA" sz="2400" b="1" dirty="0">
                <a:latin typeface="Corbel" panose="020B0503020204020204" pitchFamily="34" charset="0"/>
                <a:cs typeface="Arial" panose="020B0604020202020204" pitchFamily="34" charset="0"/>
              </a:rPr>
              <a:t>Exploração Sexual (ES)</a:t>
            </a:r>
          </a:p>
        </p:txBody>
      </p:sp>
      <p:sp>
        <p:nvSpPr>
          <p:cNvPr id="12" name="ZoneTexte 46">
            <a:extLst>
              <a:ext uri="{FF2B5EF4-FFF2-40B4-BE49-F238E27FC236}">
                <a16:creationId xmlns:a16="http://schemas.microsoft.com/office/drawing/2014/main" id="{92758B14-B4BC-1546-BF74-523A074B3A98}"/>
              </a:ext>
            </a:extLst>
          </p:cNvPr>
          <p:cNvSpPr txBox="1"/>
          <p:nvPr/>
        </p:nvSpPr>
        <p:spPr>
          <a:xfrm>
            <a:off x="4660263" y="3588511"/>
            <a:ext cx="2700507" cy="369332"/>
          </a:xfrm>
          <a:prstGeom prst="rect">
            <a:avLst/>
          </a:prstGeom>
          <a:noFill/>
        </p:spPr>
        <p:txBody>
          <a:bodyPr wrap="square" lIns="0" tIns="0" rIns="0" bIns="0" rtlCol="0">
            <a:spAutoFit/>
          </a:bodyPr>
          <a:lstStyle/>
          <a:p>
            <a:r>
              <a:rPr lang="en-CA" sz="2400" b="1" dirty="0">
                <a:latin typeface="Corbel" panose="020B0503020204020204" pitchFamily="34" charset="0"/>
                <a:cs typeface="Arial" panose="020B0604020202020204" pitchFamily="34" charset="0"/>
              </a:rPr>
              <a:t>Abuso Sexual (AbS)</a:t>
            </a:r>
          </a:p>
        </p:txBody>
      </p:sp>
      <p:sp>
        <p:nvSpPr>
          <p:cNvPr id="13" name="ZoneTexte 48">
            <a:extLst>
              <a:ext uri="{FF2B5EF4-FFF2-40B4-BE49-F238E27FC236}">
                <a16:creationId xmlns:a16="http://schemas.microsoft.com/office/drawing/2014/main" id="{65A98E91-F443-6342-B0DA-9E9E998EEBC3}"/>
              </a:ext>
            </a:extLst>
          </p:cNvPr>
          <p:cNvSpPr txBox="1"/>
          <p:nvPr/>
        </p:nvSpPr>
        <p:spPr>
          <a:xfrm>
            <a:off x="4660263" y="4121911"/>
            <a:ext cx="3302000" cy="369332"/>
          </a:xfrm>
          <a:prstGeom prst="rect">
            <a:avLst/>
          </a:prstGeom>
          <a:noFill/>
        </p:spPr>
        <p:txBody>
          <a:bodyPr wrap="square" lIns="0" tIns="0" rIns="0" bIns="0" rtlCol="0">
            <a:spAutoFit/>
          </a:bodyPr>
          <a:lstStyle/>
          <a:p>
            <a:r>
              <a:rPr lang="en-CA" sz="2400" b="1" dirty="0">
                <a:latin typeface="Corbel" panose="020B0503020204020204" pitchFamily="34" charset="0"/>
                <a:cs typeface="Arial" panose="020B0604020202020204" pitchFamily="34" charset="0"/>
              </a:rPr>
              <a:t>Assédio Sexual (AS)</a:t>
            </a:r>
          </a:p>
        </p:txBody>
      </p:sp>
      <p:sp>
        <p:nvSpPr>
          <p:cNvPr id="3" name="TextBox 2">
            <a:extLst>
              <a:ext uri="{FF2B5EF4-FFF2-40B4-BE49-F238E27FC236}">
                <a16:creationId xmlns:a16="http://schemas.microsoft.com/office/drawing/2014/main" id="{B9138C47-5701-6B4F-AE7F-BEAF6DB8690E}"/>
              </a:ext>
            </a:extLst>
          </p:cNvPr>
          <p:cNvSpPr txBox="1"/>
          <p:nvPr/>
        </p:nvSpPr>
        <p:spPr>
          <a:xfrm>
            <a:off x="13975080" y="2499360"/>
            <a:ext cx="184731" cy="369332"/>
          </a:xfrm>
          <a:prstGeom prst="rect">
            <a:avLst/>
          </a:prstGeom>
          <a:noFill/>
        </p:spPr>
        <p:txBody>
          <a:bodyPr wrap="none" rtlCol="0">
            <a:spAutoFit/>
          </a:bodyPr>
          <a:lstStyle/>
          <a:p>
            <a:endParaRPr lang="en-US"/>
          </a:p>
        </p:txBody>
      </p:sp>
      <p:sp>
        <p:nvSpPr>
          <p:cNvPr id="14" name="Slide Number Placeholder 13">
            <a:extLst>
              <a:ext uri="{FF2B5EF4-FFF2-40B4-BE49-F238E27FC236}">
                <a16:creationId xmlns:a16="http://schemas.microsoft.com/office/drawing/2014/main" id="{DB9876F0-81FC-C841-ACF9-542F5ED51BEA}"/>
              </a:ext>
            </a:extLst>
          </p:cNvPr>
          <p:cNvSpPr>
            <a:spLocks noGrp="1"/>
          </p:cNvSpPr>
          <p:nvPr>
            <p:ph type="sldNum" sz="quarter" idx="12"/>
          </p:nvPr>
        </p:nvSpPr>
        <p:spPr/>
        <p:txBody>
          <a:bodyPr/>
          <a:lstStyle/>
          <a:p>
            <a:fld id="{CA9B710B-94CD-7041-953D-B08572CFDB04}" type="slidenum">
              <a:rPr lang="en-US" smtClean="0"/>
              <a:t>24</a:t>
            </a:fld>
            <a:endParaRPr lang="en-US"/>
          </a:p>
        </p:txBody>
      </p:sp>
    </p:spTree>
    <p:extLst>
      <p:ext uri="{BB962C8B-B14F-4D97-AF65-F5344CB8AC3E}">
        <p14:creationId xmlns:p14="http://schemas.microsoft.com/office/powerpoint/2010/main" val="8192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3">
                                            <p:txEl>
                                              <p:pRg st="0" end="0"/>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dir="cw">
                                      <p:cBhvr override="childStyle">
                                        <p:cTn id="8" dur="500" fill="hold"/>
                                        <p:tgtEl>
                                          <p:spTgt spid="1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7967-4001-4244-A71C-3C0A96E66E83}"/>
              </a:ext>
            </a:extLst>
          </p:cNvPr>
          <p:cNvSpPr>
            <a:spLocks noGrp="1"/>
          </p:cNvSpPr>
          <p:nvPr>
            <p:ph type="title"/>
          </p:nvPr>
        </p:nvSpPr>
        <p:spPr/>
        <p:txBody>
          <a:bodyPr/>
          <a:lstStyle/>
          <a:p>
            <a:r>
              <a:rPr lang="en-US" b="1" dirty="0"/>
              <a:t>ESTUDO DE CASO</a:t>
            </a:r>
          </a:p>
        </p:txBody>
      </p:sp>
      <p:sp>
        <p:nvSpPr>
          <p:cNvPr id="4" name="Rectangle 3">
            <a:extLst>
              <a:ext uri="{FF2B5EF4-FFF2-40B4-BE49-F238E27FC236}">
                <a16:creationId xmlns:a16="http://schemas.microsoft.com/office/drawing/2014/main" id="{1C668F9C-EBA1-1D42-9EB2-62AC90DBEF5A}"/>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04</a:t>
            </a:r>
          </a:p>
        </p:txBody>
      </p:sp>
      <p:sp>
        <p:nvSpPr>
          <p:cNvPr id="5" name="Rectangle 4">
            <a:extLst>
              <a:ext uri="{FF2B5EF4-FFF2-40B4-BE49-F238E27FC236}">
                <a16:creationId xmlns:a16="http://schemas.microsoft.com/office/drawing/2014/main" id="{9C27AF65-21D5-804F-AA3B-AAFD89CC8EF5}"/>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spc="244" dirty="0">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6" name="Rectangle 5">
            <a:extLst>
              <a:ext uri="{FF2B5EF4-FFF2-40B4-BE49-F238E27FC236}">
                <a16:creationId xmlns:a16="http://schemas.microsoft.com/office/drawing/2014/main" id="{F7D382D4-B3D5-B247-B222-F32C9A10F850}"/>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05</a:t>
            </a:r>
          </a:p>
        </p:txBody>
      </p:sp>
      <p:sp>
        <p:nvSpPr>
          <p:cNvPr id="7" name="TextBox 6">
            <a:extLst>
              <a:ext uri="{FF2B5EF4-FFF2-40B4-BE49-F238E27FC236}">
                <a16:creationId xmlns:a16="http://schemas.microsoft.com/office/drawing/2014/main" id="{56786756-4FCF-2842-970E-E82399F2730E}"/>
              </a:ext>
            </a:extLst>
          </p:cNvPr>
          <p:cNvSpPr txBox="1"/>
          <p:nvPr/>
        </p:nvSpPr>
        <p:spPr>
          <a:xfrm rot="16200000">
            <a:off x="7278388" y="4166578"/>
            <a:ext cx="3657600" cy="769441"/>
          </a:xfrm>
          <a:prstGeom prst="rect">
            <a:avLst/>
          </a:prstGeom>
          <a:noFill/>
        </p:spPr>
        <p:txBody>
          <a:bodyPr wrap="square" rtlCol="0">
            <a:spAutoFit/>
          </a:bodyPr>
          <a:lstStyle/>
          <a:p>
            <a:r>
              <a:rPr lang="en-US" sz="4400" dirty="0">
                <a:solidFill>
                  <a:schemeClr val="bg1"/>
                </a:solidFill>
              </a:rPr>
              <a:t>SESSÃO</a:t>
            </a:r>
          </a:p>
        </p:txBody>
      </p:sp>
      <p:sp>
        <p:nvSpPr>
          <p:cNvPr id="8" name="ZoneTexte 41">
            <a:extLst>
              <a:ext uri="{FF2B5EF4-FFF2-40B4-BE49-F238E27FC236}">
                <a16:creationId xmlns:a16="http://schemas.microsoft.com/office/drawing/2014/main" id="{715A53BF-DD5D-504B-AE86-97C6F04BDC30}"/>
              </a:ext>
            </a:extLst>
          </p:cNvPr>
          <p:cNvSpPr txBox="1"/>
          <p:nvPr/>
        </p:nvSpPr>
        <p:spPr>
          <a:xfrm>
            <a:off x="492207" y="2274803"/>
            <a:ext cx="3591332" cy="3077766"/>
          </a:xfrm>
          <a:prstGeom prst="rect">
            <a:avLst/>
          </a:prstGeom>
          <a:noFill/>
        </p:spPr>
        <p:txBody>
          <a:bodyPr wrap="square" lIns="0" tIns="0" rIns="0" bIns="0" rtlCol="0">
            <a:spAutoFit/>
          </a:bodyPr>
          <a:lstStyle/>
          <a:p>
            <a:pPr algn="just"/>
            <a:r>
              <a:rPr lang="pt-BR" sz="2000" b="1" dirty="0">
                <a:latin typeface="Corbel" panose="020B0503020204020204" pitchFamily="34" charset="0"/>
                <a:cs typeface="Arial" panose="020B0604020202020204" pitchFamily="34" charset="0"/>
              </a:rPr>
              <a:t>O Sr. Souza é motorista contratado. Gosta de falar com os colegas sobre como teve relações sexuais com algumas das beneficiárias da organização durante as viagens às províncias, principalmente com jovens bonitas, convidando-as para jantar e pagando jantar e levando-as para passear.</a:t>
            </a:r>
          </a:p>
        </p:txBody>
      </p:sp>
      <p:cxnSp>
        <p:nvCxnSpPr>
          <p:cNvPr id="9" name="Connecteur droit 42">
            <a:extLst>
              <a:ext uri="{FF2B5EF4-FFF2-40B4-BE49-F238E27FC236}">
                <a16:creationId xmlns:a16="http://schemas.microsoft.com/office/drawing/2014/main" id="{17C6DF0A-1A13-7C43-9086-3B37EB864949}"/>
              </a:ext>
            </a:extLst>
          </p:cNvPr>
          <p:cNvCxnSpPr>
            <a:cxnSpLocks/>
          </p:cNvCxnSpPr>
          <p:nvPr/>
        </p:nvCxnSpPr>
        <p:spPr>
          <a:xfrm>
            <a:off x="4326580" y="2234989"/>
            <a:ext cx="0" cy="22562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44">
            <a:extLst>
              <a:ext uri="{FF2B5EF4-FFF2-40B4-BE49-F238E27FC236}">
                <a16:creationId xmlns:a16="http://schemas.microsoft.com/office/drawing/2014/main" id="{5783D0F4-9CDC-8E42-8049-D70C520025B4}"/>
              </a:ext>
            </a:extLst>
          </p:cNvPr>
          <p:cNvSpPr txBox="1"/>
          <p:nvPr/>
        </p:nvSpPr>
        <p:spPr>
          <a:xfrm>
            <a:off x="4530169" y="1959495"/>
            <a:ext cx="3744646" cy="369332"/>
          </a:xfrm>
          <a:prstGeom prst="rect">
            <a:avLst/>
          </a:prstGeom>
          <a:noFill/>
        </p:spPr>
        <p:txBody>
          <a:bodyPr wrap="square" lIns="0" tIns="0" rIns="0" bIns="0" rtlCol="0">
            <a:spAutoFit/>
          </a:bodyPr>
          <a:lstStyle/>
          <a:p>
            <a:r>
              <a:rPr lang="pt-BR" sz="2400" b="1" i="1" dirty="0">
                <a:solidFill>
                  <a:srgbClr val="006CB6"/>
                </a:solidFill>
                <a:latin typeface="Times New Roman" panose="02020603050405020304" pitchFamily="18" charset="0"/>
                <a:cs typeface="Times New Roman" panose="02020603050405020304" pitchFamily="18" charset="0"/>
              </a:rPr>
              <a:t>Que tipo de infração sexual?</a:t>
            </a:r>
            <a:endParaRPr lang="en-CA" sz="2400" b="1" i="1" dirty="0">
              <a:solidFill>
                <a:srgbClr val="006CB6"/>
              </a:solidFill>
              <a:latin typeface="Times New Roman" panose="02020603050405020304" pitchFamily="18" charset="0"/>
              <a:cs typeface="Times New Roman" panose="02020603050405020304" pitchFamily="18" charset="0"/>
            </a:endParaRPr>
          </a:p>
        </p:txBody>
      </p:sp>
      <p:sp>
        <p:nvSpPr>
          <p:cNvPr id="11" name="ZoneTexte 45">
            <a:extLst>
              <a:ext uri="{FF2B5EF4-FFF2-40B4-BE49-F238E27FC236}">
                <a16:creationId xmlns:a16="http://schemas.microsoft.com/office/drawing/2014/main" id="{790194E9-048A-E640-88A4-35FE6BA51829}"/>
              </a:ext>
            </a:extLst>
          </p:cNvPr>
          <p:cNvSpPr txBox="1"/>
          <p:nvPr/>
        </p:nvSpPr>
        <p:spPr>
          <a:xfrm>
            <a:off x="4660263" y="3055111"/>
            <a:ext cx="3302000" cy="369332"/>
          </a:xfrm>
          <a:prstGeom prst="rect">
            <a:avLst/>
          </a:prstGeom>
          <a:noFill/>
          <a:ln>
            <a:noFill/>
          </a:ln>
        </p:spPr>
        <p:txBody>
          <a:bodyPr wrap="square" lIns="0" tIns="0" rIns="0" bIns="0" rtlCol="0">
            <a:spAutoFit/>
          </a:bodyPr>
          <a:lstStyle/>
          <a:p>
            <a:r>
              <a:rPr lang="en-CA" sz="2400" b="1" dirty="0">
                <a:latin typeface="Corbel" panose="020B0503020204020204" pitchFamily="34" charset="0"/>
                <a:cs typeface="Arial" panose="020B0604020202020204" pitchFamily="34" charset="0"/>
              </a:rPr>
              <a:t>Exploração Sexual (ES)</a:t>
            </a:r>
          </a:p>
        </p:txBody>
      </p:sp>
      <p:sp>
        <p:nvSpPr>
          <p:cNvPr id="12" name="ZoneTexte 46">
            <a:extLst>
              <a:ext uri="{FF2B5EF4-FFF2-40B4-BE49-F238E27FC236}">
                <a16:creationId xmlns:a16="http://schemas.microsoft.com/office/drawing/2014/main" id="{92758B14-B4BC-1546-BF74-523A074B3A98}"/>
              </a:ext>
            </a:extLst>
          </p:cNvPr>
          <p:cNvSpPr txBox="1"/>
          <p:nvPr/>
        </p:nvSpPr>
        <p:spPr>
          <a:xfrm>
            <a:off x="4660263" y="3588511"/>
            <a:ext cx="2700507" cy="369332"/>
          </a:xfrm>
          <a:prstGeom prst="rect">
            <a:avLst/>
          </a:prstGeom>
          <a:noFill/>
        </p:spPr>
        <p:txBody>
          <a:bodyPr wrap="square" lIns="0" tIns="0" rIns="0" bIns="0" rtlCol="0">
            <a:spAutoFit/>
          </a:bodyPr>
          <a:lstStyle/>
          <a:p>
            <a:r>
              <a:rPr lang="en-CA" sz="2400" b="1" dirty="0">
                <a:latin typeface="Corbel" panose="020B0503020204020204" pitchFamily="34" charset="0"/>
                <a:cs typeface="Arial" panose="020B0604020202020204" pitchFamily="34" charset="0"/>
              </a:rPr>
              <a:t>Abuso Sexual (AbS)</a:t>
            </a:r>
          </a:p>
        </p:txBody>
      </p:sp>
      <p:sp>
        <p:nvSpPr>
          <p:cNvPr id="13" name="ZoneTexte 48">
            <a:extLst>
              <a:ext uri="{FF2B5EF4-FFF2-40B4-BE49-F238E27FC236}">
                <a16:creationId xmlns:a16="http://schemas.microsoft.com/office/drawing/2014/main" id="{65A98E91-F443-6342-B0DA-9E9E998EEBC3}"/>
              </a:ext>
            </a:extLst>
          </p:cNvPr>
          <p:cNvSpPr txBox="1"/>
          <p:nvPr/>
        </p:nvSpPr>
        <p:spPr>
          <a:xfrm>
            <a:off x="4660263" y="4121911"/>
            <a:ext cx="3302000" cy="369332"/>
          </a:xfrm>
          <a:prstGeom prst="rect">
            <a:avLst/>
          </a:prstGeom>
          <a:noFill/>
        </p:spPr>
        <p:txBody>
          <a:bodyPr wrap="square" lIns="0" tIns="0" rIns="0" bIns="0" rtlCol="0">
            <a:spAutoFit/>
          </a:bodyPr>
          <a:lstStyle/>
          <a:p>
            <a:r>
              <a:rPr lang="en-CA" sz="2400" b="1" dirty="0">
                <a:latin typeface="Corbel" panose="020B0503020204020204" pitchFamily="34" charset="0"/>
                <a:cs typeface="Arial" panose="020B0604020202020204" pitchFamily="34" charset="0"/>
              </a:rPr>
              <a:t>Assédio Sexual (AS)</a:t>
            </a:r>
          </a:p>
        </p:txBody>
      </p:sp>
      <p:sp>
        <p:nvSpPr>
          <p:cNvPr id="3" name="Slide Number Placeholder 2">
            <a:extLst>
              <a:ext uri="{FF2B5EF4-FFF2-40B4-BE49-F238E27FC236}">
                <a16:creationId xmlns:a16="http://schemas.microsoft.com/office/drawing/2014/main" id="{F4DB7921-E465-BD45-AD0F-5131C21911C0}"/>
              </a:ext>
            </a:extLst>
          </p:cNvPr>
          <p:cNvSpPr>
            <a:spLocks noGrp="1"/>
          </p:cNvSpPr>
          <p:nvPr>
            <p:ph type="sldNum" sz="quarter" idx="12"/>
          </p:nvPr>
        </p:nvSpPr>
        <p:spPr/>
        <p:txBody>
          <a:bodyPr/>
          <a:lstStyle/>
          <a:p>
            <a:fld id="{CA9B710B-94CD-7041-953D-B08572CFDB04}" type="slidenum">
              <a:rPr lang="en-US" smtClean="0"/>
              <a:t>25</a:t>
            </a:fld>
            <a:endParaRPr lang="en-US"/>
          </a:p>
        </p:txBody>
      </p:sp>
    </p:spTree>
    <p:extLst>
      <p:ext uri="{BB962C8B-B14F-4D97-AF65-F5344CB8AC3E}">
        <p14:creationId xmlns:p14="http://schemas.microsoft.com/office/powerpoint/2010/main" val="182713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iterate type="lt">
                                    <p:tmPct val="0"/>
                                  </p:iterate>
                                  <p:childTnLst>
                                    <p:animClr clrSpc="rgb" dir="cw">
                                      <p:cBhvr override="childStyle">
                                        <p:cTn id="6" dur="500" fill="hold"/>
                                        <p:tgtEl>
                                          <p:spTgt spid="11">
                                            <p:txEl>
                                              <p:pRg st="0" end="0"/>
                                            </p:txEl>
                                          </p:spTgt>
                                        </p:tgtEl>
                                        <p:attrNameLst>
                                          <p:attrName>style.color</p:attrName>
                                        </p:attrNameLst>
                                      </p:cBhvr>
                                      <p:to>
                                        <a:schemeClr val="accent2"/>
                                      </p:to>
                                    </p:animClr>
                                    <p:animClr clrSpc="rgb" dir="cw">
                                      <p:cBhvr>
                                        <p:cTn id="7" dur="500" fill="hold"/>
                                        <p:tgtEl>
                                          <p:spTgt spid="11">
                                            <p:txEl>
                                              <p:pRg st="0" end="0"/>
                                            </p:txEl>
                                          </p:spTgt>
                                        </p:tgtEl>
                                        <p:attrNameLst>
                                          <p:attrName>fillcolor</p:attrName>
                                        </p:attrNameLst>
                                      </p:cBhvr>
                                      <p:to>
                                        <a:schemeClr val="accent2"/>
                                      </p:to>
                                    </p:animClr>
                                    <p:set>
                                      <p:cBhvr>
                                        <p:cTn id="8" dur="500" fill="hold"/>
                                        <p:tgtEl>
                                          <p:spTgt spid="11">
                                            <p:txEl>
                                              <p:pRg st="0" end="0"/>
                                            </p:txEl>
                                          </p:spTgt>
                                        </p:tgtEl>
                                        <p:attrNameLst>
                                          <p:attrName>fill.type</p:attrName>
                                        </p:attrNameLst>
                                      </p:cBhvr>
                                      <p:to>
                                        <p:strVal val="solid"/>
                                      </p:to>
                                    </p:set>
                                    <p:set>
                                      <p:cBhvr>
                                        <p:cTn id="9" dur="500" fill="hold"/>
                                        <p:tgtEl>
                                          <p:spTgt spid="11">
                                            <p:txEl>
                                              <p:pRg st="0" end="0"/>
                                            </p:txEl>
                                          </p:spTgt>
                                        </p:tgtEl>
                                        <p:attrNameLst>
                                          <p:attrName>fill.on</p:attrName>
                                        </p:attrNameLst>
                                      </p:cBhvr>
                                      <p:to>
                                        <p:strVal val="true"/>
                                      </p:to>
                                    </p:set>
                                  </p:childTnLst>
                                </p:cTn>
                              </p:par>
                              <p:par>
                                <p:cTn id="10" presetID="18" presetClass="emph" presetSubtype="0" fill="hold" nodeType="withEffect">
                                  <p:stCondLst>
                                    <p:cond delay="0"/>
                                  </p:stCondLst>
                                  <p:iterate type="lt">
                                    <p:tmPct val="4000"/>
                                  </p:iterate>
                                  <p:childTnLst>
                                    <p:set>
                                      <p:cBhvr override="childStyle">
                                        <p:cTn id="11" dur="500" fill="hold"/>
                                        <p:tgtEl>
                                          <p:spTgt spid="11">
                                            <p:txEl>
                                              <p:pRg st="0" end="0"/>
                                            </p:txEl>
                                          </p:spTgt>
                                        </p:tgtEl>
                                        <p:attrNameLst>
                                          <p:attrName>style.textDecorationUnderline</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nodeType="clickEffect">
                                  <p:stCondLst>
                                    <p:cond delay="0"/>
                                  </p:stCondLst>
                                  <p:iterate type="lt">
                                    <p:tmPct val="0"/>
                                  </p:iterate>
                                  <p:childTnLst>
                                    <p:animClr clrSpc="rgb" dir="cw">
                                      <p:cBhvr override="childStyle">
                                        <p:cTn id="15" dur="500" fill="hold"/>
                                        <p:tgtEl>
                                          <p:spTgt spid="13">
                                            <p:txEl>
                                              <p:pRg st="0" end="0"/>
                                            </p:txEl>
                                          </p:spTgt>
                                        </p:tgtEl>
                                        <p:attrNameLst>
                                          <p:attrName>style.color</p:attrName>
                                        </p:attrNameLst>
                                      </p:cBhvr>
                                      <p:to>
                                        <a:schemeClr val="accent2"/>
                                      </p:to>
                                    </p:animClr>
                                  </p:childTnLst>
                                </p:cTn>
                              </p:par>
                              <p:par>
                                <p:cTn id="16" presetID="18" presetClass="emph" presetSubtype="0" fill="hold" nodeType="withEffect">
                                  <p:stCondLst>
                                    <p:cond delay="0"/>
                                  </p:stCondLst>
                                  <p:iterate type="lt">
                                    <p:tmPct val="4000"/>
                                  </p:iterate>
                                  <p:childTnLst>
                                    <p:set>
                                      <p:cBhvr override="childStyle">
                                        <p:cTn id="17" dur="500" fill="hold"/>
                                        <p:tgtEl>
                                          <p:spTgt spid="1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7967-4001-4244-A71C-3C0A96E66E83}"/>
              </a:ext>
            </a:extLst>
          </p:cNvPr>
          <p:cNvSpPr>
            <a:spLocks noGrp="1"/>
          </p:cNvSpPr>
          <p:nvPr>
            <p:ph type="title"/>
          </p:nvPr>
        </p:nvSpPr>
        <p:spPr>
          <a:xfrm>
            <a:off x="681038" y="365127"/>
            <a:ext cx="8543925" cy="1325563"/>
          </a:xfrm>
        </p:spPr>
        <p:txBody>
          <a:bodyPr/>
          <a:lstStyle/>
          <a:p>
            <a:r>
              <a:rPr lang="en-US" b="1" dirty="0"/>
              <a:t>ESTUDO DE CASO</a:t>
            </a:r>
            <a:endParaRPr lang="en-US" dirty="0"/>
          </a:p>
        </p:txBody>
      </p:sp>
      <p:sp>
        <p:nvSpPr>
          <p:cNvPr id="4" name="Rectangle 3">
            <a:extLst>
              <a:ext uri="{FF2B5EF4-FFF2-40B4-BE49-F238E27FC236}">
                <a16:creationId xmlns:a16="http://schemas.microsoft.com/office/drawing/2014/main" id="{1C668F9C-EBA1-1D42-9EB2-62AC90DBEF5A}"/>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04</a:t>
            </a:r>
          </a:p>
        </p:txBody>
      </p:sp>
      <p:sp>
        <p:nvSpPr>
          <p:cNvPr id="5" name="Rectangle 4">
            <a:extLst>
              <a:ext uri="{FF2B5EF4-FFF2-40B4-BE49-F238E27FC236}">
                <a16:creationId xmlns:a16="http://schemas.microsoft.com/office/drawing/2014/main" id="{9C27AF65-21D5-804F-AA3B-AAFD89CC8EF5}"/>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spc="244" dirty="0">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6" name="Rectangle 5">
            <a:extLst>
              <a:ext uri="{FF2B5EF4-FFF2-40B4-BE49-F238E27FC236}">
                <a16:creationId xmlns:a16="http://schemas.microsoft.com/office/drawing/2014/main" id="{F7D382D4-B3D5-B247-B222-F32C9A10F850}"/>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05</a:t>
            </a:r>
          </a:p>
        </p:txBody>
      </p:sp>
      <p:sp>
        <p:nvSpPr>
          <p:cNvPr id="7" name="TextBox 6">
            <a:extLst>
              <a:ext uri="{FF2B5EF4-FFF2-40B4-BE49-F238E27FC236}">
                <a16:creationId xmlns:a16="http://schemas.microsoft.com/office/drawing/2014/main" id="{56786756-4FCF-2842-970E-E82399F2730E}"/>
              </a:ext>
            </a:extLst>
          </p:cNvPr>
          <p:cNvSpPr txBox="1"/>
          <p:nvPr/>
        </p:nvSpPr>
        <p:spPr>
          <a:xfrm rot="16200000">
            <a:off x="7278388" y="4166578"/>
            <a:ext cx="3657600" cy="769441"/>
          </a:xfrm>
          <a:prstGeom prst="rect">
            <a:avLst/>
          </a:prstGeom>
          <a:noFill/>
        </p:spPr>
        <p:txBody>
          <a:bodyPr wrap="square" rtlCol="0">
            <a:spAutoFit/>
          </a:bodyPr>
          <a:lstStyle/>
          <a:p>
            <a:r>
              <a:rPr lang="en-US" sz="4400" dirty="0">
                <a:solidFill>
                  <a:schemeClr val="bg1"/>
                </a:solidFill>
              </a:rPr>
              <a:t>SESSÃO</a:t>
            </a:r>
          </a:p>
        </p:txBody>
      </p:sp>
      <p:sp>
        <p:nvSpPr>
          <p:cNvPr id="8" name="ZoneTexte 41">
            <a:extLst>
              <a:ext uri="{FF2B5EF4-FFF2-40B4-BE49-F238E27FC236}">
                <a16:creationId xmlns:a16="http://schemas.microsoft.com/office/drawing/2014/main" id="{715A53BF-DD5D-504B-AE86-97C6F04BDC30}"/>
              </a:ext>
            </a:extLst>
          </p:cNvPr>
          <p:cNvSpPr txBox="1"/>
          <p:nvPr/>
        </p:nvSpPr>
        <p:spPr>
          <a:xfrm>
            <a:off x="492207" y="2274803"/>
            <a:ext cx="3591332" cy="1846659"/>
          </a:xfrm>
          <a:prstGeom prst="rect">
            <a:avLst/>
          </a:prstGeom>
          <a:noFill/>
        </p:spPr>
        <p:txBody>
          <a:bodyPr wrap="square" lIns="0" tIns="0" rIns="0" bIns="0" rtlCol="0">
            <a:spAutoFit/>
          </a:bodyPr>
          <a:lstStyle/>
          <a:p>
            <a:pPr algn="just"/>
            <a:r>
              <a:rPr lang="pt-BR" sz="2000" b="1" dirty="0">
                <a:latin typeface="Corbel" panose="020B0503020204020204" pitchFamily="34" charset="0"/>
                <a:cs typeface="Arial" panose="020B0604020202020204" pitchFamily="34" charset="0"/>
              </a:rPr>
              <a:t>O Sr. José tem relações sexuais com uma rapariga de 17 anos. A rapariga consentiu, não sendo obrigada. Depois, por razões culturais, decide por casar com a rapariga.</a:t>
            </a:r>
          </a:p>
        </p:txBody>
      </p:sp>
      <p:cxnSp>
        <p:nvCxnSpPr>
          <p:cNvPr id="9" name="Connecteur droit 42">
            <a:extLst>
              <a:ext uri="{FF2B5EF4-FFF2-40B4-BE49-F238E27FC236}">
                <a16:creationId xmlns:a16="http://schemas.microsoft.com/office/drawing/2014/main" id="{17C6DF0A-1A13-7C43-9086-3B37EB864949}"/>
              </a:ext>
            </a:extLst>
          </p:cNvPr>
          <p:cNvCxnSpPr>
            <a:cxnSpLocks/>
          </p:cNvCxnSpPr>
          <p:nvPr/>
        </p:nvCxnSpPr>
        <p:spPr>
          <a:xfrm>
            <a:off x="4326580" y="2234989"/>
            <a:ext cx="0" cy="22562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44">
            <a:extLst>
              <a:ext uri="{FF2B5EF4-FFF2-40B4-BE49-F238E27FC236}">
                <a16:creationId xmlns:a16="http://schemas.microsoft.com/office/drawing/2014/main" id="{5783D0F4-9CDC-8E42-8049-D70C520025B4}"/>
              </a:ext>
            </a:extLst>
          </p:cNvPr>
          <p:cNvSpPr txBox="1"/>
          <p:nvPr/>
        </p:nvSpPr>
        <p:spPr>
          <a:xfrm>
            <a:off x="4530169" y="1959495"/>
            <a:ext cx="3744646" cy="369332"/>
          </a:xfrm>
          <a:prstGeom prst="rect">
            <a:avLst/>
          </a:prstGeom>
          <a:noFill/>
        </p:spPr>
        <p:txBody>
          <a:bodyPr wrap="square" lIns="0" tIns="0" rIns="0" bIns="0" rtlCol="0">
            <a:spAutoFit/>
          </a:bodyPr>
          <a:lstStyle/>
          <a:p>
            <a:r>
              <a:rPr lang="pt-BR" sz="2400" b="1" i="1" dirty="0">
                <a:solidFill>
                  <a:srgbClr val="006CB6"/>
                </a:solidFill>
                <a:latin typeface="Times New Roman" panose="02020603050405020304" pitchFamily="18" charset="0"/>
                <a:cs typeface="Times New Roman" panose="02020603050405020304" pitchFamily="18" charset="0"/>
              </a:rPr>
              <a:t>Que tipo de infração sexual?</a:t>
            </a:r>
            <a:endParaRPr lang="en-CA" sz="2400" b="1" i="1" dirty="0">
              <a:solidFill>
                <a:srgbClr val="006CB6"/>
              </a:solidFill>
              <a:latin typeface="Times New Roman" panose="02020603050405020304" pitchFamily="18" charset="0"/>
              <a:cs typeface="Times New Roman" panose="02020603050405020304" pitchFamily="18" charset="0"/>
            </a:endParaRPr>
          </a:p>
        </p:txBody>
      </p:sp>
      <p:sp>
        <p:nvSpPr>
          <p:cNvPr id="11" name="ZoneTexte 45">
            <a:extLst>
              <a:ext uri="{FF2B5EF4-FFF2-40B4-BE49-F238E27FC236}">
                <a16:creationId xmlns:a16="http://schemas.microsoft.com/office/drawing/2014/main" id="{790194E9-048A-E640-88A4-35FE6BA51829}"/>
              </a:ext>
            </a:extLst>
          </p:cNvPr>
          <p:cNvSpPr txBox="1"/>
          <p:nvPr/>
        </p:nvSpPr>
        <p:spPr>
          <a:xfrm>
            <a:off x="4649697" y="3483774"/>
            <a:ext cx="3302000" cy="369332"/>
          </a:xfrm>
          <a:prstGeom prst="rect">
            <a:avLst/>
          </a:prstGeom>
          <a:noFill/>
          <a:ln>
            <a:noFill/>
          </a:ln>
        </p:spPr>
        <p:txBody>
          <a:bodyPr wrap="square" lIns="0" tIns="0" rIns="0" bIns="0" rtlCol="0">
            <a:spAutoFit/>
          </a:bodyPr>
          <a:lstStyle/>
          <a:p>
            <a:r>
              <a:rPr lang="en-CA" sz="2400" b="1" dirty="0">
                <a:latin typeface="Corbel" panose="020B0503020204020204" pitchFamily="34" charset="0"/>
                <a:cs typeface="Arial" panose="020B0604020202020204" pitchFamily="34" charset="0"/>
              </a:rPr>
              <a:t>Abuso Sexual (AbS)</a:t>
            </a:r>
          </a:p>
        </p:txBody>
      </p:sp>
      <p:sp>
        <p:nvSpPr>
          <p:cNvPr id="12" name="ZoneTexte 46">
            <a:extLst>
              <a:ext uri="{FF2B5EF4-FFF2-40B4-BE49-F238E27FC236}">
                <a16:creationId xmlns:a16="http://schemas.microsoft.com/office/drawing/2014/main" id="{92758B14-B4BC-1546-BF74-523A074B3A98}"/>
              </a:ext>
            </a:extLst>
          </p:cNvPr>
          <p:cNvSpPr txBox="1"/>
          <p:nvPr/>
        </p:nvSpPr>
        <p:spPr>
          <a:xfrm>
            <a:off x="4649697" y="2795374"/>
            <a:ext cx="3546821" cy="369332"/>
          </a:xfrm>
          <a:prstGeom prst="rect">
            <a:avLst/>
          </a:prstGeom>
          <a:noFill/>
        </p:spPr>
        <p:txBody>
          <a:bodyPr wrap="square" lIns="0" tIns="0" rIns="0" bIns="0" rtlCol="0">
            <a:spAutoFit/>
          </a:bodyPr>
          <a:lstStyle/>
          <a:p>
            <a:r>
              <a:rPr lang="en-CA" sz="2400" b="1" dirty="0">
                <a:latin typeface="Corbel" panose="020B0503020204020204" pitchFamily="34" charset="0"/>
                <a:cs typeface="Arial" panose="020B0604020202020204" pitchFamily="34" charset="0"/>
              </a:rPr>
              <a:t>Exploração Sexual (ES)</a:t>
            </a:r>
          </a:p>
        </p:txBody>
      </p:sp>
      <p:sp>
        <p:nvSpPr>
          <p:cNvPr id="13" name="ZoneTexte 48">
            <a:extLst>
              <a:ext uri="{FF2B5EF4-FFF2-40B4-BE49-F238E27FC236}">
                <a16:creationId xmlns:a16="http://schemas.microsoft.com/office/drawing/2014/main" id="{65A98E91-F443-6342-B0DA-9E9E998EEBC3}"/>
              </a:ext>
            </a:extLst>
          </p:cNvPr>
          <p:cNvSpPr txBox="1"/>
          <p:nvPr/>
        </p:nvSpPr>
        <p:spPr>
          <a:xfrm>
            <a:off x="4660263" y="4121911"/>
            <a:ext cx="3302000" cy="369332"/>
          </a:xfrm>
          <a:prstGeom prst="rect">
            <a:avLst/>
          </a:prstGeom>
          <a:noFill/>
        </p:spPr>
        <p:txBody>
          <a:bodyPr wrap="square" lIns="0" tIns="0" rIns="0" bIns="0" rtlCol="0">
            <a:spAutoFit/>
          </a:bodyPr>
          <a:lstStyle/>
          <a:p>
            <a:r>
              <a:rPr lang="en-CA" sz="2400" b="1" dirty="0">
                <a:latin typeface="Corbel" panose="020B0503020204020204" pitchFamily="34" charset="0"/>
                <a:cs typeface="Arial" panose="020B0604020202020204" pitchFamily="34" charset="0"/>
              </a:rPr>
              <a:t>Assédio Sexual (AS)</a:t>
            </a:r>
          </a:p>
        </p:txBody>
      </p:sp>
      <p:sp>
        <p:nvSpPr>
          <p:cNvPr id="3" name="Slide Number Placeholder 2">
            <a:extLst>
              <a:ext uri="{FF2B5EF4-FFF2-40B4-BE49-F238E27FC236}">
                <a16:creationId xmlns:a16="http://schemas.microsoft.com/office/drawing/2014/main" id="{AF05D025-2733-4042-87FF-B2F9091932DB}"/>
              </a:ext>
            </a:extLst>
          </p:cNvPr>
          <p:cNvSpPr>
            <a:spLocks noGrp="1"/>
          </p:cNvSpPr>
          <p:nvPr>
            <p:ph type="sldNum" sz="quarter" idx="12"/>
          </p:nvPr>
        </p:nvSpPr>
        <p:spPr/>
        <p:txBody>
          <a:bodyPr/>
          <a:lstStyle/>
          <a:p>
            <a:fld id="{CA9B710B-94CD-7041-953D-B08572CFDB04}" type="slidenum">
              <a:rPr lang="en-US" smtClean="0"/>
              <a:t>26</a:t>
            </a:fld>
            <a:endParaRPr lang="en-US"/>
          </a:p>
        </p:txBody>
      </p:sp>
    </p:spTree>
    <p:extLst>
      <p:ext uri="{BB962C8B-B14F-4D97-AF65-F5344CB8AC3E}">
        <p14:creationId xmlns:p14="http://schemas.microsoft.com/office/powerpoint/2010/main" val="360128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1">
                                            <p:txEl>
                                              <p:pRg st="0" end="0"/>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dir="cw">
                                      <p:cBhvr override="childStyle">
                                        <p:cTn id="8" dur="500" fill="hold"/>
                                        <p:tgtEl>
                                          <p:spTgt spid="11">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7967-4001-4244-A71C-3C0A96E66E83}"/>
              </a:ext>
            </a:extLst>
          </p:cNvPr>
          <p:cNvSpPr>
            <a:spLocks noGrp="1"/>
          </p:cNvSpPr>
          <p:nvPr>
            <p:ph type="title"/>
          </p:nvPr>
        </p:nvSpPr>
        <p:spPr/>
        <p:txBody>
          <a:bodyPr/>
          <a:lstStyle/>
          <a:p>
            <a:r>
              <a:rPr lang="en-US" b="1" dirty="0"/>
              <a:t>ESTUDO DE CASO</a:t>
            </a:r>
            <a:endParaRPr lang="en-US" dirty="0"/>
          </a:p>
        </p:txBody>
      </p:sp>
      <p:sp>
        <p:nvSpPr>
          <p:cNvPr id="4" name="Rectangle 3">
            <a:extLst>
              <a:ext uri="{FF2B5EF4-FFF2-40B4-BE49-F238E27FC236}">
                <a16:creationId xmlns:a16="http://schemas.microsoft.com/office/drawing/2014/main" id="{1C668F9C-EBA1-1D42-9EB2-62AC90DBEF5A}"/>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04</a:t>
            </a:r>
          </a:p>
        </p:txBody>
      </p:sp>
      <p:sp>
        <p:nvSpPr>
          <p:cNvPr id="5" name="Rectangle 4">
            <a:extLst>
              <a:ext uri="{FF2B5EF4-FFF2-40B4-BE49-F238E27FC236}">
                <a16:creationId xmlns:a16="http://schemas.microsoft.com/office/drawing/2014/main" id="{9C27AF65-21D5-804F-AA3B-AAFD89CC8EF5}"/>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spc="244" dirty="0">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6" name="Rectangle 5">
            <a:extLst>
              <a:ext uri="{FF2B5EF4-FFF2-40B4-BE49-F238E27FC236}">
                <a16:creationId xmlns:a16="http://schemas.microsoft.com/office/drawing/2014/main" id="{F7D382D4-B3D5-B247-B222-F32C9A10F850}"/>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05</a:t>
            </a:r>
          </a:p>
        </p:txBody>
      </p:sp>
      <p:sp>
        <p:nvSpPr>
          <p:cNvPr id="7" name="TextBox 6">
            <a:extLst>
              <a:ext uri="{FF2B5EF4-FFF2-40B4-BE49-F238E27FC236}">
                <a16:creationId xmlns:a16="http://schemas.microsoft.com/office/drawing/2014/main" id="{56786756-4FCF-2842-970E-E82399F2730E}"/>
              </a:ext>
            </a:extLst>
          </p:cNvPr>
          <p:cNvSpPr txBox="1"/>
          <p:nvPr/>
        </p:nvSpPr>
        <p:spPr>
          <a:xfrm rot="16200000">
            <a:off x="7278388" y="4166578"/>
            <a:ext cx="3657600" cy="769441"/>
          </a:xfrm>
          <a:prstGeom prst="rect">
            <a:avLst/>
          </a:prstGeom>
          <a:noFill/>
        </p:spPr>
        <p:txBody>
          <a:bodyPr wrap="square" rtlCol="0">
            <a:spAutoFit/>
          </a:bodyPr>
          <a:lstStyle/>
          <a:p>
            <a:r>
              <a:rPr lang="en-US" sz="4400" dirty="0">
                <a:solidFill>
                  <a:schemeClr val="bg1"/>
                </a:solidFill>
              </a:rPr>
              <a:t>SESSÃO</a:t>
            </a:r>
          </a:p>
        </p:txBody>
      </p:sp>
      <p:sp>
        <p:nvSpPr>
          <p:cNvPr id="8" name="ZoneTexte 41">
            <a:extLst>
              <a:ext uri="{FF2B5EF4-FFF2-40B4-BE49-F238E27FC236}">
                <a16:creationId xmlns:a16="http://schemas.microsoft.com/office/drawing/2014/main" id="{715A53BF-DD5D-504B-AE86-97C6F04BDC30}"/>
              </a:ext>
            </a:extLst>
          </p:cNvPr>
          <p:cNvSpPr txBox="1"/>
          <p:nvPr/>
        </p:nvSpPr>
        <p:spPr>
          <a:xfrm>
            <a:off x="492207" y="2274803"/>
            <a:ext cx="3591332" cy="3662541"/>
          </a:xfrm>
          <a:prstGeom prst="rect">
            <a:avLst/>
          </a:prstGeom>
          <a:noFill/>
        </p:spPr>
        <p:txBody>
          <a:bodyPr wrap="square" lIns="0" tIns="0" rIns="0" bIns="0" rtlCol="0">
            <a:spAutoFit/>
          </a:bodyPr>
          <a:lstStyle/>
          <a:p>
            <a:pPr algn="just"/>
            <a:r>
              <a:rPr lang="pt-BR" sz="2000" b="1" dirty="0">
                <a:latin typeface="Corbel" panose="020B0503020204020204" pitchFamily="34" charset="0"/>
                <a:cs typeface="Arial" panose="020B0604020202020204" pitchFamily="34" charset="0"/>
              </a:rPr>
              <a:t>A Sra. Marina é chefe de departamento e solicita a um estagiário para que vá jantar com ela. O jovem estagiário diz uma vez que está ocupado. A Sra. Marina envia mensagens ao estagiário solicitando que aceite o seu convite e, ainda, manda emojis de coração, copo de vinho, etc. </a:t>
            </a:r>
            <a:r>
              <a:rPr lang="pt-BR" b="1" dirty="0"/>
              <a:t>O jovem não responde às mensagens pois se sente constrangido.</a:t>
            </a:r>
            <a:r>
              <a:rPr lang="en-GB" sz="2000" dirty="0"/>
              <a:t> </a:t>
            </a:r>
            <a:endParaRPr lang="pt-BR" sz="2000" b="1" dirty="0">
              <a:latin typeface="Corbel" panose="020B0503020204020204" pitchFamily="34" charset="0"/>
              <a:cs typeface="Arial" panose="020B0604020202020204" pitchFamily="34" charset="0"/>
            </a:endParaRPr>
          </a:p>
        </p:txBody>
      </p:sp>
      <p:cxnSp>
        <p:nvCxnSpPr>
          <p:cNvPr id="9" name="Connecteur droit 42">
            <a:extLst>
              <a:ext uri="{FF2B5EF4-FFF2-40B4-BE49-F238E27FC236}">
                <a16:creationId xmlns:a16="http://schemas.microsoft.com/office/drawing/2014/main" id="{17C6DF0A-1A13-7C43-9086-3B37EB864949}"/>
              </a:ext>
            </a:extLst>
          </p:cNvPr>
          <p:cNvCxnSpPr>
            <a:cxnSpLocks/>
          </p:cNvCxnSpPr>
          <p:nvPr/>
        </p:nvCxnSpPr>
        <p:spPr>
          <a:xfrm>
            <a:off x="4326580" y="2234989"/>
            <a:ext cx="0" cy="22562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44">
            <a:extLst>
              <a:ext uri="{FF2B5EF4-FFF2-40B4-BE49-F238E27FC236}">
                <a16:creationId xmlns:a16="http://schemas.microsoft.com/office/drawing/2014/main" id="{5783D0F4-9CDC-8E42-8049-D70C520025B4}"/>
              </a:ext>
            </a:extLst>
          </p:cNvPr>
          <p:cNvSpPr txBox="1"/>
          <p:nvPr/>
        </p:nvSpPr>
        <p:spPr>
          <a:xfrm>
            <a:off x="4530169" y="1959495"/>
            <a:ext cx="3744646" cy="369332"/>
          </a:xfrm>
          <a:prstGeom prst="rect">
            <a:avLst/>
          </a:prstGeom>
          <a:noFill/>
        </p:spPr>
        <p:txBody>
          <a:bodyPr wrap="square" lIns="0" tIns="0" rIns="0" bIns="0" rtlCol="0">
            <a:spAutoFit/>
          </a:bodyPr>
          <a:lstStyle/>
          <a:p>
            <a:r>
              <a:rPr lang="pt-BR" sz="2400" b="1" i="1" dirty="0">
                <a:solidFill>
                  <a:srgbClr val="006CB6"/>
                </a:solidFill>
                <a:latin typeface="Times New Roman" panose="02020603050405020304" pitchFamily="18" charset="0"/>
                <a:cs typeface="Times New Roman" panose="02020603050405020304" pitchFamily="18" charset="0"/>
              </a:rPr>
              <a:t>Que tipo de infração sexual?</a:t>
            </a:r>
            <a:endParaRPr lang="en-CA" sz="2400" b="1" i="1" dirty="0">
              <a:solidFill>
                <a:srgbClr val="006CB6"/>
              </a:solidFill>
              <a:latin typeface="Times New Roman" panose="02020603050405020304" pitchFamily="18" charset="0"/>
              <a:cs typeface="Times New Roman" panose="02020603050405020304" pitchFamily="18" charset="0"/>
            </a:endParaRPr>
          </a:p>
        </p:txBody>
      </p:sp>
      <p:sp>
        <p:nvSpPr>
          <p:cNvPr id="11" name="ZoneTexte 45">
            <a:extLst>
              <a:ext uri="{FF2B5EF4-FFF2-40B4-BE49-F238E27FC236}">
                <a16:creationId xmlns:a16="http://schemas.microsoft.com/office/drawing/2014/main" id="{790194E9-048A-E640-88A4-35FE6BA51829}"/>
              </a:ext>
            </a:extLst>
          </p:cNvPr>
          <p:cNvSpPr txBox="1"/>
          <p:nvPr/>
        </p:nvSpPr>
        <p:spPr>
          <a:xfrm>
            <a:off x="4660263" y="3055111"/>
            <a:ext cx="3302000" cy="369332"/>
          </a:xfrm>
          <a:prstGeom prst="rect">
            <a:avLst/>
          </a:prstGeom>
          <a:noFill/>
          <a:ln>
            <a:noFill/>
          </a:ln>
        </p:spPr>
        <p:txBody>
          <a:bodyPr wrap="square" lIns="0" tIns="0" rIns="0" bIns="0" rtlCol="0">
            <a:spAutoFit/>
          </a:bodyPr>
          <a:lstStyle/>
          <a:p>
            <a:r>
              <a:rPr lang="en-CA" sz="2400" b="1" dirty="0">
                <a:latin typeface="Corbel" panose="020B0503020204020204" pitchFamily="34" charset="0"/>
                <a:cs typeface="Arial" panose="020B0604020202020204" pitchFamily="34" charset="0"/>
              </a:rPr>
              <a:t>Exploração Sexual (ES)</a:t>
            </a:r>
          </a:p>
        </p:txBody>
      </p:sp>
      <p:sp>
        <p:nvSpPr>
          <p:cNvPr id="12" name="ZoneTexte 46">
            <a:extLst>
              <a:ext uri="{FF2B5EF4-FFF2-40B4-BE49-F238E27FC236}">
                <a16:creationId xmlns:a16="http://schemas.microsoft.com/office/drawing/2014/main" id="{92758B14-B4BC-1546-BF74-523A074B3A98}"/>
              </a:ext>
            </a:extLst>
          </p:cNvPr>
          <p:cNvSpPr txBox="1"/>
          <p:nvPr/>
        </p:nvSpPr>
        <p:spPr>
          <a:xfrm>
            <a:off x="4660263" y="3588511"/>
            <a:ext cx="2700507" cy="369332"/>
          </a:xfrm>
          <a:prstGeom prst="rect">
            <a:avLst/>
          </a:prstGeom>
          <a:noFill/>
        </p:spPr>
        <p:txBody>
          <a:bodyPr wrap="square" lIns="0" tIns="0" rIns="0" bIns="0" rtlCol="0">
            <a:spAutoFit/>
          </a:bodyPr>
          <a:lstStyle/>
          <a:p>
            <a:r>
              <a:rPr lang="en-CA" sz="2400" b="1" dirty="0">
                <a:latin typeface="Corbel" panose="020B0503020204020204" pitchFamily="34" charset="0"/>
                <a:cs typeface="Arial" panose="020B0604020202020204" pitchFamily="34" charset="0"/>
              </a:rPr>
              <a:t>Abuso Sexual (AbS)</a:t>
            </a:r>
          </a:p>
        </p:txBody>
      </p:sp>
      <p:sp>
        <p:nvSpPr>
          <p:cNvPr id="13" name="ZoneTexte 48">
            <a:extLst>
              <a:ext uri="{FF2B5EF4-FFF2-40B4-BE49-F238E27FC236}">
                <a16:creationId xmlns:a16="http://schemas.microsoft.com/office/drawing/2014/main" id="{65A98E91-F443-6342-B0DA-9E9E998EEBC3}"/>
              </a:ext>
            </a:extLst>
          </p:cNvPr>
          <p:cNvSpPr txBox="1"/>
          <p:nvPr/>
        </p:nvSpPr>
        <p:spPr>
          <a:xfrm>
            <a:off x="4660263" y="4121911"/>
            <a:ext cx="3302000" cy="369332"/>
          </a:xfrm>
          <a:prstGeom prst="rect">
            <a:avLst/>
          </a:prstGeom>
          <a:noFill/>
        </p:spPr>
        <p:txBody>
          <a:bodyPr wrap="square" lIns="0" tIns="0" rIns="0" bIns="0" rtlCol="0">
            <a:spAutoFit/>
          </a:bodyPr>
          <a:lstStyle/>
          <a:p>
            <a:r>
              <a:rPr lang="en-CA" sz="2400" b="1" dirty="0">
                <a:latin typeface="Corbel" panose="020B0503020204020204" pitchFamily="34" charset="0"/>
                <a:cs typeface="Arial" panose="020B0604020202020204" pitchFamily="34" charset="0"/>
              </a:rPr>
              <a:t>Assédio Sexual (AS)</a:t>
            </a:r>
          </a:p>
        </p:txBody>
      </p:sp>
      <p:sp>
        <p:nvSpPr>
          <p:cNvPr id="3" name="Slide Number Placeholder 2">
            <a:extLst>
              <a:ext uri="{FF2B5EF4-FFF2-40B4-BE49-F238E27FC236}">
                <a16:creationId xmlns:a16="http://schemas.microsoft.com/office/drawing/2014/main" id="{01149E54-B351-9041-A47B-4EDAACF63284}"/>
              </a:ext>
            </a:extLst>
          </p:cNvPr>
          <p:cNvSpPr>
            <a:spLocks noGrp="1"/>
          </p:cNvSpPr>
          <p:nvPr>
            <p:ph type="sldNum" sz="quarter" idx="12"/>
          </p:nvPr>
        </p:nvSpPr>
        <p:spPr/>
        <p:txBody>
          <a:bodyPr/>
          <a:lstStyle/>
          <a:p>
            <a:fld id="{CA9B710B-94CD-7041-953D-B08572CFDB04}" type="slidenum">
              <a:rPr lang="en-US" smtClean="0"/>
              <a:t>27</a:t>
            </a:fld>
            <a:endParaRPr lang="en-US"/>
          </a:p>
        </p:txBody>
      </p:sp>
    </p:spTree>
    <p:extLst>
      <p:ext uri="{BB962C8B-B14F-4D97-AF65-F5344CB8AC3E}">
        <p14:creationId xmlns:p14="http://schemas.microsoft.com/office/powerpoint/2010/main" val="308894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3">
                                            <p:txEl>
                                              <p:pRg st="0" end="0"/>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dir="cw">
                                      <p:cBhvr override="childStyle">
                                        <p:cTn id="8" dur="500" fill="hold"/>
                                        <p:tgtEl>
                                          <p:spTgt spid="1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7967-4001-4244-A71C-3C0A96E66E83}"/>
              </a:ext>
            </a:extLst>
          </p:cNvPr>
          <p:cNvSpPr>
            <a:spLocks noGrp="1"/>
          </p:cNvSpPr>
          <p:nvPr>
            <p:ph type="title"/>
          </p:nvPr>
        </p:nvSpPr>
        <p:spPr/>
        <p:txBody>
          <a:bodyPr/>
          <a:lstStyle/>
          <a:p>
            <a:r>
              <a:rPr lang="en-US" b="1" dirty="0"/>
              <a:t>ESTUDO DE CASO</a:t>
            </a:r>
            <a:endParaRPr lang="en-US" dirty="0"/>
          </a:p>
        </p:txBody>
      </p:sp>
      <p:sp>
        <p:nvSpPr>
          <p:cNvPr id="4" name="Rectangle 3">
            <a:extLst>
              <a:ext uri="{FF2B5EF4-FFF2-40B4-BE49-F238E27FC236}">
                <a16:creationId xmlns:a16="http://schemas.microsoft.com/office/drawing/2014/main" id="{1C668F9C-EBA1-1D42-9EB2-62AC90DBEF5A}"/>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04</a:t>
            </a:r>
          </a:p>
        </p:txBody>
      </p:sp>
      <p:sp>
        <p:nvSpPr>
          <p:cNvPr id="5" name="Rectangle 4">
            <a:extLst>
              <a:ext uri="{FF2B5EF4-FFF2-40B4-BE49-F238E27FC236}">
                <a16:creationId xmlns:a16="http://schemas.microsoft.com/office/drawing/2014/main" id="{9C27AF65-21D5-804F-AA3B-AAFD89CC8EF5}"/>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spc="244" dirty="0">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6" name="Rectangle 5">
            <a:extLst>
              <a:ext uri="{FF2B5EF4-FFF2-40B4-BE49-F238E27FC236}">
                <a16:creationId xmlns:a16="http://schemas.microsoft.com/office/drawing/2014/main" id="{F7D382D4-B3D5-B247-B222-F32C9A10F850}"/>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05</a:t>
            </a:r>
          </a:p>
        </p:txBody>
      </p:sp>
      <p:sp>
        <p:nvSpPr>
          <p:cNvPr id="7" name="TextBox 6">
            <a:extLst>
              <a:ext uri="{FF2B5EF4-FFF2-40B4-BE49-F238E27FC236}">
                <a16:creationId xmlns:a16="http://schemas.microsoft.com/office/drawing/2014/main" id="{56786756-4FCF-2842-970E-E82399F2730E}"/>
              </a:ext>
            </a:extLst>
          </p:cNvPr>
          <p:cNvSpPr txBox="1"/>
          <p:nvPr/>
        </p:nvSpPr>
        <p:spPr>
          <a:xfrm rot="16200000">
            <a:off x="7278388" y="4166578"/>
            <a:ext cx="3657600" cy="769441"/>
          </a:xfrm>
          <a:prstGeom prst="rect">
            <a:avLst/>
          </a:prstGeom>
          <a:noFill/>
        </p:spPr>
        <p:txBody>
          <a:bodyPr wrap="square" rtlCol="0">
            <a:spAutoFit/>
          </a:bodyPr>
          <a:lstStyle/>
          <a:p>
            <a:r>
              <a:rPr lang="en-US" sz="4400" dirty="0">
                <a:solidFill>
                  <a:schemeClr val="bg1"/>
                </a:solidFill>
              </a:rPr>
              <a:t>SESSÃO</a:t>
            </a:r>
          </a:p>
        </p:txBody>
      </p:sp>
      <p:sp>
        <p:nvSpPr>
          <p:cNvPr id="8" name="ZoneTexte 41">
            <a:extLst>
              <a:ext uri="{FF2B5EF4-FFF2-40B4-BE49-F238E27FC236}">
                <a16:creationId xmlns:a16="http://schemas.microsoft.com/office/drawing/2014/main" id="{715A53BF-DD5D-504B-AE86-97C6F04BDC30}"/>
              </a:ext>
            </a:extLst>
          </p:cNvPr>
          <p:cNvSpPr txBox="1"/>
          <p:nvPr/>
        </p:nvSpPr>
        <p:spPr>
          <a:xfrm>
            <a:off x="477179" y="1621942"/>
            <a:ext cx="3591332" cy="4616648"/>
          </a:xfrm>
          <a:prstGeom prst="rect">
            <a:avLst/>
          </a:prstGeom>
          <a:noFill/>
        </p:spPr>
        <p:txBody>
          <a:bodyPr wrap="square" lIns="0" tIns="0" rIns="0" bIns="0" rtlCol="0">
            <a:spAutoFit/>
          </a:bodyPr>
          <a:lstStyle/>
          <a:p>
            <a:pPr algn="just"/>
            <a:r>
              <a:rPr lang="en-US" sz="2000" b="1" dirty="0">
                <a:latin typeface="Corbel" panose="020B0503020204020204" pitchFamily="34" charset="0"/>
                <a:cs typeface="Arial" panose="020B0604020202020204" pitchFamily="34" charset="0"/>
              </a:rPr>
              <a:t>O Sr. Carlos é </a:t>
            </a:r>
            <a:r>
              <a:rPr lang="en-US" sz="2000" b="1" dirty="0" err="1">
                <a:latin typeface="Corbel" panose="020B0503020204020204" pitchFamily="34" charset="0"/>
                <a:cs typeface="Arial" panose="020B0604020202020204" pitchFamily="34" charset="0"/>
              </a:rPr>
              <a:t>funcionário</a:t>
            </a:r>
            <a:r>
              <a:rPr lang="en-US" sz="2000" b="1" dirty="0">
                <a:latin typeface="Corbel" panose="020B0503020204020204" pitchFamily="34" charset="0"/>
                <a:cs typeface="Arial" panose="020B0604020202020204" pitchFamily="34" charset="0"/>
              </a:rPr>
              <a:t> de </a:t>
            </a:r>
            <a:r>
              <a:rPr lang="en-US" sz="2000" b="1" dirty="0" err="1">
                <a:latin typeface="Corbel" panose="020B0503020204020204" pitchFamily="34" charset="0"/>
                <a:cs typeface="Arial" panose="020B0604020202020204" pitchFamily="34" charset="0"/>
              </a:rPr>
              <a:t>uma</a:t>
            </a:r>
            <a:r>
              <a:rPr lang="en-US" sz="2000" b="1" dirty="0">
                <a:latin typeface="Corbel" panose="020B0503020204020204" pitchFamily="34" charset="0"/>
                <a:cs typeface="Arial" panose="020B0604020202020204" pitchFamily="34" charset="0"/>
              </a:rPr>
              <a:t> ONG que </a:t>
            </a:r>
            <a:r>
              <a:rPr lang="en-US" sz="2000" b="1" dirty="0" err="1">
                <a:latin typeface="Corbel" panose="020B0503020204020204" pitchFamily="34" charset="0"/>
                <a:cs typeface="Arial" panose="020B0604020202020204" pitchFamily="34" charset="0"/>
              </a:rPr>
              <a:t>realiza</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ações</a:t>
            </a:r>
            <a:r>
              <a:rPr lang="en-US" sz="2000" b="1" dirty="0">
                <a:latin typeface="Corbel" panose="020B0503020204020204" pitchFamily="34" charset="0"/>
                <a:cs typeface="Arial" panose="020B0604020202020204" pitchFamily="34" charset="0"/>
              </a:rPr>
              <a:t> de </a:t>
            </a:r>
            <a:r>
              <a:rPr lang="en-US" sz="2000" b="1" dirty="0" err="1">
                <a:latin typeface="Corbel" panose="020B0503020204020204" pitchFamily="34" charset="0"/>
                <a:cs typeface="Arial" panose="020B0604020202020204" pitchFamily="34" charset="0"/>
              </a:rPr>
              <a:t>apoio</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às</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mulheres</a:t>
            </a:r>
            <a:r>
              <a:rPr lang="en-US" sz="2000" b="1" dirty="0">
                <a:latin typeface="Corbel" panose="020B0503020204020204" pitchFamily="34" charset="0"/>
                <a:cs typeface="Arial" panose="020B0604020202020204" pitchFamily="34" charset="0"/>
              </a:rPr>
              <a:t> que </a:t>
            </a:r>
            <a:r>
              <a:rPr lang="en-US" sz="2000" b="1" dirty="0" err="1">
                <a:latin typeface="Corbel" panose="020B0503020204020204" pitchFamily="34" charset="0"/>
                <a:cs typeface="Arial" panose="020B0604020202020204" pitchFamily="34" charset="0"/>
              </a:rPr>
              <a:t>cultivam</a:t>
            </a:r>
            <a:r>
              <a:rPr lang="en-US" sz="2000" b="1" dirty="0">
                <a:latin typeface="Corbel" panose="020B0503020204020204" pitchFamily="34" charset="0"/>
                <a:cs typeface="Arial" panose="020B0604020202020204" pitchFamily="34" charset="0"/>
              </a:rPr>
              <a:t> mandioca e outros </a:t>
            </a:r>
            <a:r>
              <a:rPr lang="en-US" sz="2000" b="1" dirty="0" err="1">
                <a:latin typeface="Corbel" panose="020B0503020204020204" pitchFamily="34" charset="0"/>
                <a:cs typeface="Arial" panose="020B0604020202020204" pitchFamily="34" charset="0"/>
              </a:rPr>
              <a:t>vegetais</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dando</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adubo</a:t>
            </a:r>
            <a:r>
              <a:rPr lang="en-US" sz="2000" b="1" dirty="0">
                <a:latin typeface="Corbel" panose="020B0503020204020204" pitchFamily="34" charset="0"/>
                <a:cs typeface="Arial" panose="020B0604020202020204" pitchFamily="34" charset="0"/>
              </a:rPr>
              <a:t> e </a:t>
            </a:r>
            <a:r>
              <a:rPr lang="en-US" sz="2000" b="1" dirty="0" err="1">
                <a:latin typeface="Corbel" panose="020B0503020204020204" pitchFamily="34" charset="0"/>
                <a:cs typeface="Arial" panose="020B0604020202020204" pitchFamily="34" charset="0"/>
              </a:rPr>
              <a:t>por</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vezes</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sementes</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Num</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dia</a:t>
            </a:r>
            <a:r>
              <a:rPr lang="en-US" sz="2000" b="1" dirty="0">
                <a:latin typeface="Corbel" panose="020B0503020204020204" pitchFamily="34" charset="0"/>
                <a:cs typeface="Arial" panose="020B0604020202020204" pitchFamily="34" charset="0"/>
              </a:rPr>
              <a:t> de </a:t>
            </a:r>
            <a:r>
              <a:rPr lang="en-US" sz="2000" b="1" dirty="0" err="1">
                <a:latin typeface="Corbel" panose="020B0503020204020204" pitchFamily="34" charset="0"/>
                <a:cs typeface="Arial" panose="020B0604020202020204" pitchFamily="34" charset="0"/>
              </a:rPr>
              <a:t>visita</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ao</a:t>
            </a:r>
            <a:r>
              <a:rPr lang="en-US" sz="2000" b="1" dirty="0">
                <a:latin typeface="Corbel" panose="020B0503020204020204" pitchFamily="34" charset="0"/>
                <a:cs typeface="Arial" panose="020B0604020202020204" pitchFamily="34" charset="0"/>
              </a:rPr>
              <a:t> local de </a:t>
            </a:r>
            <a:r>
              <a:rPr lang="en-US" sz="2000" b="1" dirty="0" err="1">
                <a:latin typeface="Corbel" panose="020B0503020204020204" pitchFamily="34" charset="0"/>
                <a:cs typeface="Arial" panose="020B0604020202020204" pitchFamily="34" charset="0"/>
              </a:rPr>
              <a:t>apoio</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vendo</a:t>
            </a:r>
            <a:r>
              <a:rPr lang="en-US" sz="2000" b="1" dirty="0">
                <a:latin typeface="Corbel" panose="020B0503020204020204" pitchFamily="34" charset="0"/>
                <a:cs typeface="Arial" panose="020B0604020202020204" pitchFamily="34" charset="0"/>
              </a:rPr>
              <a:t> que a Sra. Maria </a:t>
            </a:r>
            <a:r>
              <a:rPr lang="en-US" sz="2000" b="1" dirty="0" err="1">
                <a:latin typeface="Corbel" panose="020B0503020204020204" pitchFamily="34" charset="0"/>
                <a:cs typeface="Arial" panose="020B0604020202020204" pitchFamily="34" charset="0"/>
              </a:rPr>
              <a:t>estava</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sozinha</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na</a:t>
            </a:r>
            <a:r>
              <a:rPr lang="en-US" sz="2000" b="1" dirty="0">
                <a:latin typeface="Corbel" panose="020B0503020204020204" pitchFamily="34" charset="0"/>
                <a:cs typeface="Arial" panose="020B0604020202020204" pitchFamily="34" charset="0"/>
              </a:rPr>
              <a:t> sua casa, Sr. Carlos </a:t>
            </a:r>
            <a:r>
              <a:rPr lang="en-US" sz="2000" b="1" dirty="0" err="1">
                <a:latin typeface="Corbel" panose="020B0503020204020204" pitchFamily="34" charset="0"/>
                <a:cs typeface="Arial" panose="020B0604020202020204" pitchFamily="34" charset="0"/>
              </a:rPr>
              <a:t>pede</a:t>
            </a:r>
            <a:r>
              <a:rPr lang="en-US" sz="2000" b="1" dirty="0">
                <a:latin typeface="Corbel" panose="020B0503020204020204" pitchFamily="34" charset="0"/>
                <a:cs typeface="Arial" panose="020B0604020202020204" pitchFamily="34" charset="0"/>
              </a:rPr>
              <a:t> para que </a:t>
            </a:r>
            <a:r>
              <a:rPr lang="en-US" sz="2000" b="1" dirty="0" err="1">
                <a:latin typeface="Corbel" panose="020B0503020204020204" pitchFamily="34" charset="0"/>
                <a:cs typeface="Arial" panose="020B0604020202020204" pitchFamily="34" charset="0"/>
              </a:rPr>
              <a:t>uma</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beneficiária</a:t>
            </a:r>
            <a:r>
              <a:rPr lang="en-US" sz="2000" b="1" dirty="0">
                <a:latin typeface="Corbel" panose="020B0503020204020204" pitchFamily="34" charset="0"/>
                <a:cs typeface="Arial" panose="020B0604020202020204" pitchFamily="34" charset="0"/>
              </a:rPr>
              <a:t> o </a:t>
            </a:r>
            <a:r>
              <a:rPr lang="en-US" sz="2000" b="1" dirty="0" err="1">
                <a:latin typeface="Corbel" panose="020B0503020204020204" pitchFamily="34" charset="0"/>
                <a:cs typeface="Arial" panose="020B0604020202020204" pitchFamily="34" charset="0"/>
              </a:rPr>
              <a:t>masturbe</a:t>
            </a:r>
            <a:r>
              <a:rPr lang="en-US" sz="2000" b="1" dirty="0">
                <a:latin typeface="Corbel" panose="020B0503020204020204" pitchFamily="34" charset="0"/>
                <a:cs typeface="Arial" panose="020B0604020202020204" pitchFamily="34" charset="0"/>
              </a:rPr>
              <a:t>. A </a:t>
            </a:r>
            <a:r>
              <a:rPr lang="en-US" sz="2000" b="1" dirty="0" err="1">
                <a:latin typeface="Corbel" panose="020B0503020204020204" pitchFamily="34" charset="0"/>
                <a:cs typeface="Arial" panose="020B0604020202020204" pitchFamily="34" charset="0"/>
              </a:rPr>
              <a:t>beneficiária</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considera</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tal</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pedido</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como</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uma</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ordem</a:t>
            </a:r>
            <a:r>
              <a:rPr lang="en-US" sz="2000" b="1" dirty="0">
                <a:latin typeface="Corbel" panose="020B0503020204020204" pitchFamily="34" charset="0"/>
                <a:cs typeface="Arial" panose="020B0604020202020204" pitchFamily="34" charset="0"/>
              </a:rPr>
              <a:t> e </a:t>
            </a:r>
            <a:r>
              <a:rPr lang="en-US" sz="2000" b="1" dirty="0" err="1">
                <a:latin typeface="Corbel" panose="020B0503020204020204" pitchFamily="34" charset="0"/>
                <a:cs typeface="Arial" panose="020B0604020202020204" pitchFamily="34" charset="0"/>
              </a:rPr>
              <a:t>sente</a:t>
            </a:r>
            <a:r>
              <a:rPr lang="en-US" sz="2000" b="1" dirty="0">
                <a:latin typeface="Corbel" panose="020B0503020204020204" pitchFamily="34" charset="0"/>
                <a:cs typeface="Arial" panose="020B0604020202020204" pitchFamily="34" charset="0"/>
              </a:rPr>
              <a:t> um </a:t>
            </a:r>
            <a:r>
              <a:rPr lang="en-US" sz="2000" b="1" dirty="0" err="1">
                <a:latin typeface="Corbel" panose="020B0503020204020204" pitchFamily="34" charset="0"/>
                <a:cs typeface="Arial" panose="020B0604020202020204" pitchFamily="34" charset="0"/>
              </a:rPr>
              <a:t>dever</a:t>
            </a:r>
            <a:r>
              <a:rPr lang="en-US" sz="2000" b="1" dirty="0">
                <a:latin typeface="Corbel" panose="020B0503020204020204" pitchFamily="34" charset="0"/>
                <a:cs typeface="Arial" panose="020B0604020202020204" pitchFamily="34" charset="0"/>
              </a:rPr>
              <a:t> em </a:t>
            </a:r>
            <a:r>
              <a:rPr lang="en-US" sz="2000" b="1" dirty="0" err="1">
                <a:latin typeface="Corbel" panose="020B0503020204020204" pitchFamily="34" charset="0"/>
                <a:cs typeface="Arial" panose="020B0604020202020204" pitchFamily="34" charset="0"/>
              </a:rPr>
              <a:t>realizar</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tal</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ação</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por</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medo</a:t>
            </a:r>
            <a:r>
              <a:rPr lang="en-US" sz="2000" b="1" dirty="0">
                <a:latin typeface="Corbel" panose="020B0503020204020204" pitchFamily="34" charset="0"/>
                <a:cs typeface="Arial" panose="020B0604020202020204" pitchFamily="34" charset="0"/>
              </a:rPr>
              <a:t> de que a sua </a:t>
            </a:r>
            <a:r>
              <a:rPr lang="en-US" sz="2000" b="1" dirty="0" err="1">
                <a:latin typeface="Corbel" panose="020B0503020204020204" pitchFamily="34" charset="0"/>
                <a:cs typeface="Arial" panose="020B0604020202020204" pitchFamily="34" charset="0"/>
              </a:rPr>
              <a:t>família</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perca</a:t>
            </a:r>
            <a:r>
              <a:rPr lang="en-US" sz="2000" b="1" dirty="0">
                <a:latin typeface="Corbel" panose="020B0503020204020204" pitchFamily="34" charset="0"/>
                <a:cs typeface="Arial" panose="020B0604020202020204" pitchFamily="34" charset="0"/>
              </a:rPr>
              <a:t> o </a:t>
            </a:r>
            <a:r>
              <a:rPr lang="en-US" sz="2000" b="1" dirty="0" err="1">
                <a:latin typeface="Corbel" panose="020B0503020204020204" pitchFamily="34" charset="0"/>
                <a:cs typeface="Arial" panose="020B0604020202020204" pitchFamily="34" charset="0"/>
              </a:rPr>
              <a:t>seu</a:t>
            </a:r>
            <a:r>
              <a:rPr lang="en-US" sz="2000" b="1" dirty="0">
                <a:latin typeface="Corbel" panose="020B0503020204020204" pitchFamily="34" charset="0"/>
                <a:cs typeface="Arial" panose="020B0604020202020204" pitchFamily="34" charset="0"/>
              </a:rPr>
              <a:t> </a:t>
            </a:r>
            <a:r>
              <a:rPr lang="en-US" sz="2000" b="1" dirty="0" err="1">
                <a:latin typeface="Corbel" panose="020B0503020204020204" pitchFamily="34" charset="0"/>
                <a:cs typeface="Arial" panose="020B0604020202020204" pitchFamily="34" charset="0"/>
              </a:rPr>
              <a:t>benefício</a:t>
            </a:r>
            <a:r>
              <a:rPr lang="en-US" sz="2000" b="1" dirty="0">
                <a:latin typeface="Corbel" panose="020B0503020204020204" pitchFamily="34" charset="0"/>
                <a:cs typeface="Arial" panose="020B0604020202020204" pitchFamily="34" charset="0"/>
              </a:rPr>
              <a:t>.  </a:t>
            </a:r>
            <a:endParaRPr lang="pt-BR" sz="2000" b="1" dirty="0">
              <a:latin typeface="Corbel" panose="020B0503020204020204" pitchFamily="34" charset="0"/>
              <a:cs typeface="Arial" panose="020B0604020202020204" pitchFamily="34" charset="0"/>
            </a:endParaRPr>
          </a:p>
        </p:txBody>
      </p:sp>
      <p:cxnSp>
        <p:nvCxnSpPr>
          <p:cNvPr id="9" name="Connecteur droit 42">
            <a:extLst>
              <a:ext uri="{FF2B5EF4-FFF2-40B4-BE49-F238E27FC236}">
                <a16:creationId xmlns:a16="http://schemas.microsoft.com/office/drawing/2014/main" id="{17C6DF0A-1A13-7C43-9086-3B37EB864949}"/>
              </a:ext>
            </a:extLst>
          </p:cNvPr>
          <p:cNvCxnSpPr>
            <a:cxnSpLocks/>
          </p:cNvCxnSpPr>
          <p:nvPr/>
        </p:nvCxnSpPr>
        <p:spPr>
          <a:xfrm>
            <a:off x="4326580" y="2234989"/>
            <a:ext cx="0" cy="22562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44">
            <a:extLst>
              <a:ext uri="{FF2B5EF4-FFF2-40B4-BE49-F238E27FC236}">
                <a16:creationId xmlns:a16="http://schemas.microsoft.com/office/drawing/2014/main" id="{5783D0F4-9CDC-8E42-8049-D70C520025B4}"/>
              </a:ext>
            </a:extLst>
          </p:cNvPr>
          <p:cNvSpPr txBox="1"/>
          <p:nvPr/>
        </p:nvSpPr>
        <p:spPr>
          <a:xfrm>
            <a:off x="4530169" y="1959495"/>
            <a:ext cx="3744646" cy="369332"/>
          </a:xfrm>
          <a:prstGeom prst="rect">
            <a:avLst/>
          </a:prstGeom>
          <a:noFill/>
        </p:spPr>
        <p:txBody>
          <a:bodyPr wrap="square" lIns="0" tIns="0" rIns="0" bIns="0" rtlCol="0">
            <a:spAutoFit/>
          </a:bodyPr>
          <a:lstStyle/>
          <a:p>
            <a:r>
              <a:rPr lang="pt-BR" sz="2400" b="1" i="1" dirty="0">
                <a:solidFill>
                  <a:srgbClr val="006CB6"/>
                </a:solidFill>
                <a:latin typeface="Times New Roman" panose="02020603050405020304" pitchFamily="18" charset="0"/>
                <a:cs typeface="Times New Roman" panose="02020603050405020304" pitchFamily="18" charset="0"/>
              </a:rPr>
              <a:t>Que tipo de infração sexual?</a:t>
            </a:r>
            <a:endParaRPr lang="en-CA" sz="2400" b="1" i="1" dirty="0">
              <a:solidFill>
                <a:srgbClr val="006CB6"/>
              </a:solidFill>
              <a:latin typeface="Times New Roman" panose="02020603050405020304" pitchFamily="18" charset="0"/>
              <a:cs typeface="Times New Roman" panose="02020603050405020304" pitchFamily="18" charset="0"/>
            </a:endParaRPr>
          </a:p>
        </p:txBody>
      </p:sp>
      <p:sp>
        <p:nvSpPr>
          <p:cNvPr id="11" name="ZoneTexte 45">
            <a:extLst>
              <a:ext uri="{FF2B5EF4-FFF2-40B4-BE49-F238E27FC236}">
                <a16:creationId xmlns:a16="http://schemas.microsoft.com/office/drawing/2014/main" id="{790194E9-048A-E640-88A4-35FE6BA51829}"/>
              </a:ext>
            </a:extLst>
          </p:cNvPr>
          <p:cNvSpPr txBox="1"/>
          <p:nvPr/>
        </p:nvSpPr>
        <p:spPr>
          <a:xfrm>
            <a:off x="4660263" y="3055111"/>
            <a:ext cx="3302000" cy="369332"/>
          </a:xfrm>
          <a:prstGeom prst="rect">
            <a:avLst/>
          </a:prstGeom>
          <a:noFill/>
          <a:ln>
            <a:noFill/>
          </a:ln>
        </p:spPr>
        <p:txBody>
          <a:bodyPr wrap="square" lIns="0" tIns="0" rIns="0" bIns="0" rtlCol="0">
            <a:spAutoFit/>
          </a:bodyPr>
          <a:lstStyle/>
          <a:p>
            <a:r>
              <a:rPr lang="en-CA" sz="2400" b="1" dirty="0">
                <a:latin typeface="Corbel" panose="020B0503020204020204" pitchFamily="34" charset="0"/>
                <a:cs typeface="Arial" panose="020B0604020202020204" pitchFamily="34" charset="0"/>
              </a:rPr>
              <a:t>Exploração Sexual (ES)</a:t>
            </a:r>
          </a:p>
        </p:txBody>
      </p:sp>
      <p:sp>
        <p:nvSpPr>
          <p:cNvPr id="12" name="ZoneTexte 46">
            <a:extLst>
              <a:ext uri="{FF2B5EF4-FFF2-40B4-BE49-F238E27FC236}">
                <a16:creationId xmlns:a16="http://schemas.microsoft.com/office/drawing/2014/main" id="{92758B14-B4BC-1546-BF74-523A074B3A98}"/>
              </a:ext>
            </a:extLst>
          </p:cNvPr>
          <p:cNvSpPr txBox="1"/>
          <p:nvPr/>
        </p:nvSpPr>
        <p:spPr>
          <a:xfrm>
            <a:off x="4660263" y="3588511"/>
            <a:ext cx="2700507" cy="369332"/>
          </a:xfrm>
          <a:prstGeom prst="rect">
            <a:avLst/>
          </a:prstGeom>
          <a:noFill/>
        </p:spPr>
        <p:txBody>
          <a:bodyPr wrap="square" lIns="0" tIns="0" rIns="0" bIns="0" rtlCol="0">
            <a:spAutoFit/>
          </a:bodyPr>
          <a:lstStyle/>
          <a:p>
            <a:r>
              <a:rPr lang="en-CA" sz="2400" b="1" dirty="0">
                <a:latin typeface="Corbel" panose="020B0503020204020204" pitchFamily="34" charset="0"/>
                <a:cs typeface="Arial" panose="020B0604020202020204" pitchFamily="34" charset="0"/>
              </a:rPr>
              <a:t>Abuso Sexual (AbS)</a:t>
            </a:r>
          </a:p>
        </p:txBody>
      </p:sp>
      <p:sp>
        <p:nvSpPr>
          <p:cNvPr id="13" name="ZoneTexte 48">
            <a:extLst>
              <a:ext uri="{FF2B5EF4-FFF2-40B4-BE49-F238E27FC236}">
                <a16:creationId xmlns:a16="http://schemas.microsoft.com/office/drawing/2014/main" id="{65A98E91-F443-6342-B0DA-9E9E998EEBC3}"/>
              </a:ext>
            </a:extLst>
          </p:cNvPr>
          <p:cNvSpPr txBox="1"/>
          <p:nvPr/>
        </p:nvSpPr>
        <p:spPr>
          <a:xfrm>
            <a:off x="4660263" y="4121911"/>
            <a:ext cx="3302000" cy="369332"/>
          </a:xfrm>
          <a:prstGeom prst="rect">
            <a:avLst/>
          </a:prstGeom>
          <a:noFill/>
        </p:spPr>
        <p:txBody>
          <a:bodyPr wrap="square" lIns="0" tIns="0" rIns="0" bIns="0" rtlCol="0">
            <a:spAutoFit/>
          </a:bodyPr>
          <a:lstStyle/>
          <a:p>
            <a:r>
              <a:rPr lang="en-CA" sz="2400" b="1" dirty="0">
                <a:latin typeface="Corbel" panose="020B0503020204020204" pitchFamily="34" charset="0"/>
                <a:cs typeface="Arial" panose="020B0604020202020204" pitchFamily="34" charset="0"/>
              </a:rPr>
              <a:t>Assédio Sexual (AS)</a:t>
            </a:r>
          </a:p>
        </p:txBody>
      </p:sp>
      <p:sp>
        <p:nvSpPr>
          <p:cNvPr id="3" name="Slide Number Placeholder 2">
            <a:extLst>
              <a:ext uri="{FF2B5EF4-FFF2-40B4-BE49-F238E27FC236}">
                <a16:creationId xmlns:a16="http://schemas.microsoft.com/office/drawing/2014/main" id="{2B120CAD-A9D1-9547-86BE-293B153A55F8}"/>
              </a:ext>
            </a:extLst>
          </p:cNvPr>
          <p:cNvSpPr>
            <a:spLocks noGrp="1"/>
          </p:cNvSpPr>
          <p:nvPr>
            <p:ph type="sldNum" sz="quarter" idx="12"/>
          </p:nvPr>
        </p:nvSpPr>
        <p:spPr/>
        <p:txBody>
          <a:bodyPr/>
          <a:lstStyle/>
          <a:p>
            <a:fld id="{CA9B710B-94CD-7041-953D-B08572CFDB04}" type="slidenum">
              <a:rPr lang="en-US" smtClean="0"/>
              <a:t>28</a:t>
            </a:fld>
            <a:endParaRPr lang="en-US"/>
          </a:p>
        </p:txBody>
      </p:sp>
    </p:spTree>
    <p:extLst>
      <p:ext uri="{BB962C8B-B14F-4D97-AF65-F5344CB8AC3E}">
        <p14:creationId xmlns:p14="http://schemas.microsoft.com/office/powerpoint/2010/main" val="158449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3">
                                            <p:txEl>
                                              <p:pRg st="0" end="0"/>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dir="cw">
                                      <p:cBhvr override="childStyle">
                                        <p:cTn id="8" dur="500" fill="hold"/>
                                        <p:tgtEl>
                                          <p:spTgt spid="1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18EE716-2E2A-B34E-85B6-1B3CFCD741F4}"/>
              </a:ext>
            </a:extLst>
          </p:cNvPr>
          <p:cNvSpPr txBox="1"/>
          <p:nvPr/>
        </p:nvSpPr>
        <p:spPr>
          <a:xfrm>
            <a:off x="644836" y="3268823"/>
            <a:ext cx="1497718" cy="317459"/>
          </a:xfrm>
          <a:prstGeom prst="rect">
            <a:avLst/>
          </a:prstGeom>
          <a:noFill/>
        </p:spPr>
        <p:txBody>
          <a:bodyPr wrap="none" rtlCol="0">
            <a:spAutoFit/>
          </a:bodyPr>
          <a:lstStyle/>
          <a:p>
            <a:r>
              <a:rPr lang="pt-PT" sz="1463"/>
              <a:t>@ORGANIZAÇÃO</a:t>
            </a:r>
          </a:p>
        </p:txBody>
      </p:sp>
      <p:sp>
        <p:nvSpPr>
          <p:cNvPr id="26" name="TextBox 25">
            <a:extLst>
              <a:ext uri="{FF2B5EF4-FFF2-40B4-BE49-F238E27FC236}">
                <a16:creationId xmlns:a16="http://schemas.microsoft.com/office/drawing/2014/main" id="{1078B5B2-396F-0846-85D9-310C4E00C66C}"/>
              </a:ext>
            </a:extLst>
          </p:cNvPr>
          <p:cNvSpPr txBox="1"/>
          <p:nvPr/>
        </p:nvSpPr>
        <p:spPr>
          <a:xfrm>
            <a:off x="3270491" y="3257260"/>
            <a:ext cx="2507644" cy="317459"/>
          </a:xfrm>
          <a:prstGeom prst="rect">
            <a:avLst/>
          </a:prstGeom>
          <a:noFill/>
        </p:spPr>
        <p:txBody>
          <a:bodyPr wrap="square" rtlCol="0">
            <a:spAutoFit/>
          </a:bodyPr>
          <a:lstStyle/>
          <a:p>
            <a:r>
              <a:rPr lang="pt-PT" sz="1463"/>
              <a:t>Durante atividades de trabalho</a:t>
            </a:r>
          </a:p>
        </p:txBody>
      </p:sp>
      <p:sp>
        <p:nvSpPr>
          <p:cNvPr id="27" name="TextBox 26">
            <a:extLst>
              <a:ext uri="{FF2B5EF4-FFF2-40B4-BE49-F238E27FC236}">
                <a16:creationId xmlns:a16="http://schemas.microsoft.com/office/drawing/2014/main" id="{FC809A5A-5F8B-864A-9D64-90917F8C1B26}"/>
              </a:ext>
            </a:extLst>
          </p:cNvPr>
          <p:cNvSpPr txBox="1"/>
          <p:nvPr/>
        </p:nvSpPr>
        <p:spPr>
          <a:xfrm>
            <a:off x="6696800" y="3234982"/>
            <a:ext cx="2232662" cy="317459"/>
          </a:xfrm>
          <a:prstGeom prst="rect">
            <a:avLst/>
          </a:prstGeom>
          <a:noFill/>
        </p:spPr>
        <p:txBody>
          <a:bodyPr wrap="none" rtlCol="0">
            <a:spAutoFit/>
          </a:bodyPr>
          <a:lstStyle/>
          <a:p>
            <a:r>
              <a:rPr lang="pt-PT" sz="1463"/>
              <a:t>+ a qualquer tempo e lugar</a:t>
            </a:r>
          </a:p>
        </p:txBody>
      </p:sp>
      <p:pic>
        <p:nvPicPr>
          <p:cNvPr id="28" name="Picture 27">
            <a:extLst>
              <a:ext uri="{FF2B5EF4-FFF2-40B4-BE49-F238E27FC236}">
                <a16:creationId xmlns:a16="http://schemas.microsoft.com/office/drawing/2014/main" id="{86DB1C21-A582-8A43-926F-CFB3B744DD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63008" y="1506930"/>
            <a:ext cx="2566454" cy="1753688"/>
          </a:xfrm>
          <a:prstGeom prst="rect">
            <a:avLst/>
          </a:prstGeom>
        </p:spPr>
      </p:pic>
      <p:sp>
        <p:nvSpPr>
          <p:cNvPr id="29" name="TextBox 28">
            <a:extLst>
              <a:ext uri="{FF2B5EF4-FFF2-40B4-BE49-F238E27FC236}">
                <a16:creationId xmlns:a16="http://schemas.microsoft.com/office/drawing/2014/main" id="{C86E0A01-7635-0E4C-AF8A-3893EC52CAEC}"/>
              </a:ext>
            </a:extLst>
          </p:cNvPr>
          <p:cNvSpPr txBox="1"/>
          <p:nvPr/>
        </p:nvSpPr>
        <p:spPr>
          <a:xfrm>
            <a:off x="3567421" y="1062915"/>
            <a:ext cx="2282100" cy="646331"/>
          </a:xfrm>
          <a:prstGeom prst="rect">
            <a:avLst/>
          </a:prstGeom>
          <a:noFill/>
        </p:spPr>
        <p:txBody>
          <a:bodyPr wrap="none" rtlCol="0">
            <a:spAutoFit/>
          </a:bodyPr>
          <a:lstStyle/>
          <a:p>
            <a:r>
              <a:rPr lang="pt-PT" sz="3600" b="1">
                <a:solidFill>
                  <a:srgbClr val="FF0000"/>
                </a:solidFill>
              </a:rPr>
              <a:t>PROIBIDAS</a:t>
            </a:r>
            <a:endParaRPr lang="pt-PT" sz="2600" b="1">
              <a:solidFill>
                <a:srgbClr val="FF0000"/>
              </a:solidFill>
            </a:endParaRPr>
          </a:p>
        </p:txBody>
      </p:sp>
      <p:sp>
        <p:nvSpPr>
          <p:cNvPr id="31" name="TextBox 30">
            <a:extLst>
              <a:ext uri="{FF2B5EF4-FFF2-40B4-BE49-F238E27FC236}">
                <a16:creationId xmlns:a16="http://schemas.microsoft.com/office/drawing/2014/main" id="{92AE066F-8FF1-FE4D-A1AD-A2EC412FEECF}"/>
              </a:ext>
            </a:extLst>
          </p:cNvPr>
          <p:cNvSpPr txBox="1"/>
          <p:nvPr/>
        </p:nvSpPr>
        <p:spPr>
          <a:xfrm>
            <a:off x="444223" y="4763105"/>
            <a:ext cx="2750470" cy="1477328"/>
          </a:xfrm>
          <a:prstGeom prst="rect">
            <a:avLst/>
          </a:prstGeom>
          <a:noFill/>
        </p:spPr>
        <p:txBody>
          <a:bodyPr wrap="square" rtlCol="0">
            <a:spAutoFit/>
          </a:bodyPr>
          <a:lstStyle/>
          <a:p>
            <a:r>
              <a:rPr lang="pt-PT" b="1"/>
              <a:t>ABUSO SEXUAL</a:t>
            </a:r>
          </a:p>
          <a:p>
            <a:r>
              <a:rPr lang="pt-PT"/>
              <a:t>(inclui violência doméstica - ofensas sexuais; inclui sexo com crianças (menos de 18 anos de idade)</a:t>
            </a:r>
          </a:p>
        </p:txBody>
      </p:sp>
      <p:sp>
        <p:nvSpPr>
          <p:cNvPr id="32" name="TextBox 31">
            <a:extLst>
              <a:ext uri="{FF2B5EF4-FFF2-40B4-BE49-F238E27FC236}">
                <a16:creationId xmlns:a16="http://schemas.microsoft.com/office/drawing/2014/main" id="{2FFF898B-33F6-C040-A879-CF42AD898137}"/>
              </a:ext>
            </a:extLst>
          </p:cNvPr>
          <p:cNvSpPr txBox="1"/>
          <p:nvPr/>
        </p:nvSpPr>
        <p:spPr>
          <a:xfrm>
            <a:off x="449621" y="6178626"/>
            <a:ext cx="2625655" cy="369332"/>
          </a:xfrm>
          <a:prstGeom prst="rect">
            <a:avLst/>
          </a:prstGeom>
          <a:noFill/>
        </p:spPr>
        <p:txBody>
          <a:bodyPr wrap="square" rtlCol="0">
            <a:spAutoFit/>
          </a:bodyPr>
          <a:lstStyle/>
          <a:p>
            <a:r>
              <a:rPr lang="pt-PT" b="1"/>
              <a:t>ASSÉDIO SEXUAL</a:t>
            </a:r>
          </a:p>
        </p:txBody>
      </p:sp>
      <p:sp>
        <p:nvSpPr>
          <p:cNvPr id="33" name="TextBox 32">
            <a:extLst>
              <a:ext uri="{FF2B5EF4-FFF2-40B4-BE49-F238E27FC236}">
                <a16:creationId xmlns:a16="http://schemas.microsoft.com/office/drawing/2014/main" id="{DB369CD2-9216-6346-9851-C2DF9C5563AB}"/>
              </a:ext>
            </a:extLst>
          </p:cNvPr>
          <p:cNvSpPr txBox="1"/>
          <p:nvPr/>
        </p:nvSpPr>
        <p:spPr>
          <a:xfrm>
            <a:off x="464376" y="3649496"/>
            <a:ext cx="2635396" cy="1200329"/>
          </a:xfrm>
          <a:prstGeom prst="rect">
            <a:avLst/>
          </a:prstGeom>
          <a:noFill/>
        </p:spPr>
        <p:txBody>
          <a:bodyPr wrap="square" rtlCol="0">
            <a:spAutoFit/>
          </a:bodyPr>
          <a:lstStyle/>
          <a:p>
            <a:r>
              <a:rPr lang="pt-PT" b="1"/>
              <a:t>EXPLORAÇÃO SEXUAL</a:t>
            </a:r>
          </a:p>
          <a:p>
            <a:r>
              <a:rPr lang="pt-PT"/>
              <a:t>(inclui sexo transacional [=utilizar trabalhador do sexo]) </a:t>
            </a:r>
          </a:p>
        </p:txBody>
      </p:sp>
      <p:sp>
        <p:nvSpPr>
          <p:cNvPr id="42" name="Title 1">
            <a:extLst>
              <a:ext uri="{FF2B5EF4-FFF2-40B4-BE49-F238E27FC236}">
                <a16:creationId xmlns:a16="http://schemas.microsoft.com/office/drawing/2014/main" id="{CDB1F303-E3A9-FD48-A125-D6DC3D715A11}"/>
              </a:ext>
            </a:extLst>
          </p:cNvPr>
          <p:cNvSpPr txBox="1">
            <a:spLocks/>
          </p:cNvSpPr>
          <p:nvPr/>
        </p:nvSpPr>
        <p:spPr>
          <a:xfrm>
            <a:off x="337378" y="0"/>
            <a:ext cx="88875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800" b="1">
                <a:latin typeface="Avenir Next Condensed" panose="020B0506020202020204" pitchFamily="34" charset="0"/>
              </a:rPr>
              <a:t>RESUMO PR    IBIÇÃO</a:t>
            </a:r>
          </a:p>
        </p:txBody>
      </p:sp>
      <p:sp>
        <p:nvSpPr>
          <p:cNvPr id="43" name="Rectangle 42">
            <a:extLst>
              <a:ext uri="{FF2B5EF4-FFF2-40B4-BE49-F238E27FC236}">
                <a16:creationId xmlns:a16="http://schemas.microsoft.com/office/drawing/2014/main" id="{C25EE69D-34B6-0E4F-B6DC-D3684D45E1EA}"/>
              </a:ext>
            </a:extLst>
          </p:cNvPr>
          <p:cNvSpPr/>
          <p:nvPr/>
        </p:nvSpPr>
        <p:spPr>
          <a:xfrm>
            <a:off x="5395981" y="681781"/>
            <a:ext cx="4232602" cy="461665"/>
          </a:xfrm>
          <a:prstGeom prst="rect">
            <a:avLst/>
          </a:prstGeom>
        </p:spPr>
        <p:txBody>
          <a:bodyPr wrap="square">
            <a:spAutoFit/>
          </a:bodyPr>
          <a:lstStyle/>
          <a:p>
            <a:r>
              <a:rPr lang="pt-PT" sz="2400" b="1">
                <a:latin typeface="Avenir Next Condensed" panose="020B0506020202020204" pitchFamily="34" charset="0"/>
              </a:rPr>
              <a:t>COM BASE NOS PADRÕES DA ONU</a:t>
            </a:r>
            <a:endParaRPr lang="pt-PT" sz="2800"/>
          </a:p>
        </p:txBody>
      </p:sp>
      <p:sp>
        <p:nvSpPr>
          <p:cNvPr id="52" name="TextBox 51">
            <a:extLst>
              <a:ext uri="{FF2B5EF4-FFF2-40B4-BE49-F238E27FC236}">
                <a16:creationId xmlns:a16="http://schemas.microsoft.com/office/drawing/2014/main" id="{355844BD-9680-A645-9AF7-082CEC632582}"/>
              </a:ext>
            </a:extLst>
          </p:cNvPr>
          <p:cNvSpPr txBox="1"/>
          <p:nvPr/>
        </p:nvSpPr>
        <p:spPr>
          <a:xfrm>
            <a:off x="3270491" y="4763105"/>
            <a:ext cx="2750470" cy="1477328"/>
          </a:xfrm>
          <a:prstGeom prst="rect">
            <a:avLst/>
          </a:prstGeom>
          <a:noFill/>
        </p:spPr>
        <p:txBody>
          <a:bodyPr wrap="square" rtlCol="0">
            <a:spAutoFit/>
          </a:bodyPr>
          <a:lstStyle/>
          <a:p>
            <a:r>
              <a:rPr lang="pt-PT" b="1"/>
              <a:t>ABUSO SEXUAL</a:t>
            </a:r>
          </a:p>
          <a:p>
            <a:r>
              <a:rPr lang="pt-PT"/>
              <a:t>(inclui violência doméstica - ofensas sexuais; inclui sexo com crianças (menos de 18 anos de idade)</a:t>
            </a:r>
          </a:p>
        </p:txBody>
      </p:sp>
      <p:sp>
        <p:nvSpPr>
          <p:cNvPr id="53" name="TextBox 52">
            <a:extLst>
              <a:ext uri="{FF2B5EF4-FFF2-40B4-BE49-F238E27FC236}">
                <a16:creationId xmlns:a16="http://schemas.microsoft.com/office/drawing/2014/main" id="{E1265181-4B35-2748-9675-E3B885780940}"/>
              </a:ext>
            </a:extLst>
          </p:cNvPr>
          <p:cNvSpPr txBox="1"/>
          <p:nvPr/>
        </p:nvSpPr>
        <p:spPr>
          <a:xfrm>
            <a:off x="3347033" y="6240433"/>
            <a:ext cx="2625655" cy="369332"/>
          </a:xfrm>
          <a:prstGeom prst="rect">
            <a:avLst/>
          </a:prstGeom>
          <a:noFill/>
        </p:spPr>
        <p:txBody>
          <a:bodyPr wrap="square" rtlCol="0">
            <a:spAutoFit/>
          </a:bodyPr>
          <a:lstStyle/>
          <a:p>
            <a:r>
              <a:rPr lang="pt-PT" b="1"/>
              <a:t>ASSÉDIO SEXUAL</a:t>
            </a:r>
          </a:p>
        </p:txBody>
      </p:sp>
      <p:sp>
        <p:nvSpPr>
          <p:cNvPr id="54" name="TextBox 53">
            <a:extLst>
              <a:ext uri="{FF2B5EF4-FFF2-40B4-BE49-F238E27FC236}">
                <a16:creationId xmlns:a16="http://schemas.microsoft.com/office/drawing/2014/main" id="{97866CED-BDC3-D443-85CD-EBC194C41A33}"/>
              </a:ext>
            </a:extLst>
          </p:cNvPr>
          <p:cNvSpPr txBox="1"/>
          <p:nvPr/>
        </p:nvSpPr>
        <p:spPr>
          <a:xfrm>
            <a:off x="3290644" y="3649496"/>
            <a:ext cx="2635396" cy="1200329"/>
          </a:xfrm>
          <a:prstGeom prst="rect">
            <a:avLst/>
          </a:prstGeom>
          <a:noFill/>
        </p:spPr>
        <p:txBody>
          <a:bodyPr wrap="square" rtlCol="0">
            <a:spAutoFit/>
          </a:bodyPr>
          <a:lstStyle/>
          <a:p>
            <a:r>
              <a:rPr lang="pt-PT" b="1"/>
              <a:t>EXPLORAÇÃO SEXUAL</a:t>
            </a:r>
          </a:p>
          <a:p>
            <a:r>
              <a:rPr lang="pt-PT"/>
              <a:t>(inclui sexo transacional [=utilizar trabalhador do sexo]) </a:t>
            </a:r>
          </a:p>
        </p:txBody>
      </p:sp>
      <p:sp>
        <p:nvSpPr>
          <p:cNvPr id="55" name="TextBox 54">
            <a:extLst>
              <a:ext uri="{FF2B5EF4-FFF2-40B4-BE49-F238E27FC236}">
                <a16:creationId xmlns:a16="http://schemas.microsoft.com/office/drawing/2014/main" id="{55C23B78-87D1-A34C-9FD7-077E4F45993F}"/>
              </a:ext>
            </a:extLst>
          </p:cNvPr>
          <p:cNvSpPr txBox="1"/>
          <p:nvPr/>
        </p:nvSpPr>
        <p:spPr>
          <a:xfrm>
            <a:off x="6363008" y="4763105"/>
            <a:ext cx="2750470" cy="1477328"/>
          </a:xfrm>
          <a:prstGeom prst="rect">
            <a:avLst/>
          </a:prstGeom>
          <a:noFill/>
        </p:spPr>
        <p:txBody>
          <a:bodyPr wrap="square" rtlCol="0">
            <a:spAutoFit/>
          </a:bodyPr>
          <a:lstStyle/>
          <a:p>
            <a:r>
              <a:rPr lang="pt-PT" b="1"/>
              <a:t>ABUSO SEXUAL</a:t>
            </a:r>
          </a:p>
          <a:p>
            <a:r>
              <a:rPr lang="pt-PT"/>
              <a:t>(inclui violência doméstica - ofensas sexuais; inclui sexo com crianças (menos de 18 anos de idade)</a:t>
            </a:r>
          </a:p>
        </p:txBody>
      </p:sp>
      <p:sp>
        <p:nvSpPr>
          <p:cNvPr id="57" name="TextBox 56">
            <a:extLst>
              <a:ext uri="{FF2B5EF4-FFF2-40B4-BE49-F238E27FC236}">
                <a16:creationId xmlns:a16="http://schemas.microsoft.com/office/drawing/2014/main" id="{28391905-A7BA-DB4C-B0FA-9178F7337692}"/>
              </a:ext>
            </a:extLst>
          </p:cNvPr>
          <p:cNvSpPr txBox="1"/>
          <p:nvPr/>
        </p:nvSpPr>
        <p:spPr>
          <a:xfrm>
            <a:off x="6383161" y="3649496"/>
            <a:ext cx="2635396" cy="1200329"/>
          </a:xfrm>
          <a:prstGeom prst="rect">
            <a:avLst/>
          </a:prstGeom>
          <a:noFill/>
        </p:spPr>
        <p:txBody>
          <a:bodyPr wrap="square" rtlCol="0">
            <a:spAutoFit/>
          </a:bodyPr>
          <a:lstStyle/>
          <a:p>
            <a:r>
              <a:rPr lang="pt-PT" b="1"/>
              <a:t>EXPLORAÇÃO SEXUAL</a:t>
            </a:r>
          </a:p>
          <a:p>
            <a:r>
              <a:rPr lang="pt-PT"/>
              <a:t>(inclui sexo transacional [=utilizar trabalhador do sexo]) </a:t>
            </a:r>
          </a:p>
        </p:txBody>
      </p:sp>
      <p:sp>
        <p:nvSpPr>
          <p:cNvPr id="58" name="&quot;No&quot; Symbol 57">
            <a:extLst>
              <a:ext uri="{FF2B5EF4-FFF2-40B4-BE49-F238E27FC236}">
                <a16:creationId xmlns:a16="http://schemas.microsoft.com/office/drawing/2014/main" id="{9BCC5884-2899-4848-8920-8A4615CCE41D}"/>
              </a:ext>
            </a:extLst>
          </p:cNvPr>
          <p:cNvSpPr/>
          <p:nvPr/>
        </p:nvSpPr>
        <p:spPr>
          <a:xfrm>
            <a:off x="3253061" y="306609"/>
            <a:ext cx="520911" cy="534423"/>
          </a:xfrm>
          <a:prstGeom prst="noSmoking">
            <a:avLst>
              <a:gd name="adj" fmla="val 1039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grpSp>
        <p:nvGrpSpPr>
          <p:cNvPr id="3" name="Group 2">
            <a:extLst>
              <a:ext uri="{FF2B5EF4-FFF2-40B4-BE49-F238E27FC236}">
                <a16:creationId xmlns:a16="http://schemas.microsoft.com/office/drawing/2014/main" id="{3C5B7F54-149E-6544-8903-F4FABACFA244}"/>
              </a:ext>
            </a:extLst>
          </p:cNvPr>
          <p:cNvGrpSpPr/>
          <p:nvPr/>
        </p:nvGrpSpPr>
        <p:grpSpPr>
          <a:xfrm>
            <a:off x="425127" y="1579294"/>
            <a:ext cx="2705244" cy="1670344"/>
            <a:chOff x="425127" y="1579294"/>
            <a:chExt cx="2705244" cy="1670344"/>
          </a:xfrm>
        </p:grpSpPr>
        <p:pic>
          <p:nvPicPr>
            <p:cNvPr id="45" name="Picture 44">
              <a:extLst>
                <a:ext uri="{FF2B5EF4-FFF2-40B4-BE49-F238E27FC236}">
                  <a16:creationId xmlns:a16="http://schemas.microsoft.com/office/drawing/2014/main" id="{9314247C-B7DA-654E-8E24-88B37F19B9FA}"/>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l="-560"/>
            <a:stretch/>
          </p:blipFill>
          <p:spPr>
            <a:xfrm>
              <a:off x="425127" y="1579294"/>
              <a:ext cx="2674645" cy="1670344"/>
            </a:xfrm>
            <a:prstGeom prst="rect">
              <a:avLst/>
            </a:prstGeom>
          </p:spPr>
        </p:pic>
        <p:sp>
          <p:nvSpPr>
            <p:cNvPr id="21" name="TextBox 20">
              <a:extLst>
                <a:ext uri="{FF2B5EF4-FFF2-40B4-BE49-F238E27FC236}">
                  <a16:creationId xmlns:a16="http://schemas.microsoft.com/office/drawing/2014/main" id="{54B3F8E5-69AE-5341-B5E4-8D987CB6C443}"/>
                </a:ext>
              </a:extLst>
            </p:cNvPr>
            <p:cNvSpPr txBox="1"/>
            <p:nvPr/>
          </p:nvSpPr>
          <p:spPr>
            <a:xfrm>
              <a:off x="464376" y="1997529"/>
              <a:ext cx="2665995" cy="646331"/>
            </a:xfrm>
            <a:prstGeom prst="rect">
              <a:avLst/>
            </a:prstGeom>
            <a:noFill/>
          </p:spPr>
          <p:txBody>
            <a:bodyPr wrap="square" rtlCol="0">
              <a:spAutoFit/>
            </a:bodyPr>
            <a:lstStyle/>
            <a:p>
              <a:pPr algn="ctr"/>
              <a:r>
                <a:rPr lang="pt-PT" b="1"/>
                <a:t>FOTO DO ESCRITÓRIO DA ORGANIZAÇÃO</a:t>
              </a:r>
            </a:p>
          </p:txBody>
        </p:sp>
      </p:grpSp>
      <p:grpSp>
        <p:nvGrpSpPr>
          <p:cNvPr id="4" name="Group 3">
            <a:extLst>
              <a:ext uri="{FF2B5EF4-FFF2-40B4-BE49-F238E27FC236}">
                <a16:creationId xmlns:a16="http://schemas.microsoft.com/office/drawing/2014/main" id="{2836F3CD-BC1D-4A43-9F67-9FC4F5383413}"/>
              </a:ext>
            </a:extLst>
          </p:cNvPr>
          <p:cNvGrpSpPr/>
          <p:nvPr/>
        </p:nvGrpSpPr>
        <p:grpSpPr>
          <a:xfrm>
            <a:off x="3146420" y="1554658"/>
            <a:ext cx="2903575" cy="1694980"/>
            <a:chOff x="3146420" y="1554658"/>
            <a:chExt cx="2903575" cy="1694980"/>
          </a:xfrm>
        </p:grpSpPr>
        <p:pic>
          <p:nvPicPr>
            <p:cNvPr id="44" name="Picture 43">
              <a:extLst>
                <a:ext uri="{FF2B5EF4-FFF2-40B4-BE49-F238E27FC236}">
                  <a16:creationId xmlns:a16="http://schemas.microsoft.com/office/drawing/2014/main" id="{C6D2A980-2F73-0F4C-BC1A-7F660C929CA2}"/>
                </a:ext>
              </a:extLst>
            </p:cNvPr>
            <p:cNvPicPr>
              <a:picLocks noChangeAspect="1"/>
            </p:cNvPicPr>
            <p:nvPr/>
          </p:nvPicPr>
          <p:blipFill>
            <a:blip r:embed="rId5" cstate="screen">
              <a:alphaModFix amt="20000"/>
              <a:extLst>
                <a:ext uri="{28A0092B-C50C-407E-A947-70E740481C1C}">
                  <a14:useLocalDpi xmlns:a14="http://schemas.microsoft.com/office/drawing/2010/main"/>
                </a:ext>
              </a:extLst>
            </a:blip>
            <a:stretch>
              <a:fillRect/>
            </a:stretch>
          </p:blipFill>
          <p:spPr>
            <a:xfrm>
              <a:off x="3146420" y="1554658"/>
              <a:ext cx="2903575" cy="1694980"/>
            </a:xfrm>
            <a:prstGeom prst="rect">
              <a:avLst/>
            </a:prstGeom>
          </p:spPr>
        </p:pic>
        <p:sp>
          <p:nvSpPr>
            <p:cNvPr id="23" name="TextBox 22">
              <a:extLst>
                <a:ext uri="{FF2B5EF4-FFF2-40B4-BE49-F238E27FC236}">
                  <a16:creationId xmlns:a16="http://schemas.microsoft.com/office/drawing/2014/main" id="{03424E18-409A-8E4F-818F-6404C9884D4B}"/>
                </a:ext>
              </a:extLst>
            </p:cNvPr>
            <p:cNvSpPr txBox="1"/>
            <p:nvPr/>
          </p:nvSpPr>
          <p:spPr>
            <a:xfrm>
              <a:off x="3183526" y="2060608"/>
              <a:ext cx="2665995" cy="646331"/>
            </a:xfrm>
            <a:prstGeom prst="rect">
              <a:avLst/>
            </a:prstGeom>
            <a:noFill/>
          </p:spPr>
          <p:txBody>
            <a:bodyPr wrap="square" rtlCol="0">
              <a:spAutoFit/>
            </a:bodyPr>
            <a:lstStyle/>
            <a:p>
              <a:pPr algn="ctr"/>
              <a:r>
                <a:rPr lang="pt-PT" b="1"/>
                <a:t>FOTO ATIVIDADE DA ORGANIZAÇÃO</a:t>
              </a:r>
            </a:p>
          </p:txBody>
        </p:sp>
      </p:grpSp>
      <p:sp>
        <p:nvSpPr>
          <p:cNvPr id="2" name="Slide Number Placeholder 1">
            <a:extLst>
              <a:ext uri="{FF2B5EF4-FFF2-40B4-BE49-F238E27FC236}">
                <a16:creationId xmlns:a16="http://schemas.microsoft.com/office/drawing/2014/main" id="{A09514D0-2642-B045-8D4E-5C845ECBB1FB}"/>
              </a:ext>
            </a:extLst>
          </p:cNvPr>
          <p:cNvSpPr>
            <a:spLocks noGrp="1"/>
          </p:cNvSpPr>
          <p:nvPr>
            <p:ph type="sldNum" sz="quarter" idx="12"/>
          </p:nvPr>
        </p:nvSpPr>
        <p:spPr/>
        <p:txBody>
          <a:bodyPr/>
          <a:lstStyle/>
          <a:p>
            <a:fld id="{CA9B710B-94CD-7041-953D-B08572CFDB04}" type="slidenum">
              <a:rPr lang="en-US" smtClean="0"/>
              <a:t>29</a:t>
            </a:fld>
            <a:endParaRPr lang="en-US"/>
          </a:p>
        </p:txBody>
      </p:sp>
    </p:spTree>
    <p:extLst>
      <p:ext uri="{BB962C8B-B14F-4D97-AF65-F5344CB8AC3E}">
        <p14:creationId xmlns:p14="http://schemas.microsoft.com/office/powerpoint/2010/main" val="2462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3AEBE3-1F92-CD4A-BB76-0CB5BEF40771}"/>
              </a:ext>
            </a:extLst>
          </p:cNvPr>
          <p:cNvSpPr/>
          <p:nvPr/>
        </p:nvSpPr>
        <p:spPr>
          <a:xfrm>
            <a:off x="1065265" y="1864571"/>
            <a:ext cx="3904596" cy="4960332"/>
          </a:xfrm>
          <a:prstGeom prst="rect">
            <a:avLst/>
          </a:prstGeom>
        </p:spPr>
        <p:txBody>
          <a:bodyPr wrap="square" lIns="0" rIns="0">
            <a:spAutoFit/>
          </a:bodyPr>
          <a:lstStyle/>
          <a:p>
            <a:pPr>
              <a:lnSpc>
                <a:spcPts val="1706"/>
              </a:lnSpc>
            </a:pPr>
            <a:r>
              <a:rPr lang="en-US" sz="3200" b="1" dirty="0">
                <a:latin typeface="Corbel" panose="020B0503020204020204" pitchFamily="34" charset="0"/>
                <a:ea typeface="Roboto Condensed Light" panose="02000000000000000000" pitchFamily="2" charset="0"/>
                <a:cs typeface="Calibri Light" panose="020F0302020204030204" pitchFamily="34" charset="0"/>
              </a:rPr>
              <a:t>AGENDA</a:t>
            </a:r>
          </a:p>
          <a:p>
            <a:pPr>
              <a:lnSpc>
                <a:spcPts val="1706"/>
              </a:lnSpc>
            </a:pPr>
            <a:r>
              <a:rPr lang="en-US" sz="1600" b="1" dirty="0">
                <a:latin typeface="Corbel" panose="020B0503020204020204" pitchFamily="34" charset="0"/>
                <a:ea typeface="Roboto Condensed Light" panose="02000000000000000000" pitchFamily="2" charset="0"/>
                <a:cs typeface="Calibri Light" panose="020F0302020204030204" pitchFamily="34" charset="0"/>
              </a:rPr>
              <a:t>—</a:t>
            </a:r>
          </a:p>
          <a:p>
            <a:r>
              <a:rPr lang="en-US" b="1" dirty="0">
                <a:latin typeface="Corbel" panose="020B0503020204020204" pitchFamily="34" charset="0"/>
                <a:ea typeface="Roboto Condensed Light" panose="02000000000000000000" pitchFamily="2" charset="0"/>
                <a:cs typeface="Calibri Light" panose="020F0302020204030204" pitchFamily="34" charset="0"/>
              </a:rPr>
              <a:t>BOAS VINDAS</a:t>
            </a:r>
          </a:p>
          <a:p>
            <a:r>
              <a:rPr lang="en-US" b="1" dirty="0">
                <a:latin typeface="Corbel" panose="020B0503020204020204" pitchFamily="34" charset="0"/>
                <a:ea typeface="Roboto Condensed Light" panose="02000000000000000000" pitchFamily="2" charset="0"/>
                <a:cs typeface="Calibri Light" panose="020F0302020204030204" pitchFamily="34" charset="0"/>
              </a:rPr>
              <a:t>OBJETIVOS DA FORMAÇÃO</a:t>
            </a:r>
          </a:p>
          <a:p>
            <a:r>
              <a:rPr lang="en-US" b="1" dirty="0">
                <a:latin typeface="Corbel" panose="020B0503020204020204" pitchFamily="34" charset="0"/>
                <a:ea typeface="Roboto Condensed Light" panose="02000000000000000000" pitchFamily="2" charset="0"/>
                <a:cs typeface="Calibri Light" panose="020F0302020204030204" pitchFamily="34" charset="0"/>
              </a:rPr>
              <a:t>CONCORDAS?</a:t>
            </a:r>
          </a:p>
          <a:p>
            <a:r>
              <a:rPr lang="en-US" b="1" dirty="0">
                <a:latin typeface="Corbel" panose="020B0503020204020204" pitchFamily="34" charset="0"/>
                <a:ea typeface="Roboto Condensed Light" panose="02000000000000000000" pitchFamily="2" charset="0"/>
                <a:cs typeface="Calibri Light" panose="020F0302020204030204" pitchFamily="34" charset="0"/>
              </a:rPr>
              <a:t>FILME AFRIDA: RELAÇÃO PODER</a:t>
            </a:r>
          </a:p>
          <a:p>
            <a:pPr algn="ctr"/>
            <a:r>
              <a:rPr lang="en-US" b="1" i="1" dirty="0">
                <a:solidFill>
                  <a:schemeClr val="bg1">
                    <a:lumMod val="75000"/>
                  </a:schemeClr>
                </a:solidFill>
                <a:latin typeface="Corbel" panose="020B0503020204020204" pitchFamily="34" charset="0"/>
                <a:ea typeface="Roboto Condensed Light" panose="02000000000000000000" pitchFamily="2" charset="0"/>
                <a:cs typeface="Calibri Light" panose="020F0302020204030204" pitchFamily="34" charset="0"/>
              </a:rPr>
              <a:t>PAUSA</a:t>
            </a:r>
            <a:endParaRPr lang="en-US" b="1" dirty="0">
              <a:latin typeface="Corbel" panose="020B0503020204020204" pitchFamily="34" charset="0"/>
              <a:ea typeface="Roboto Condensed Light" panose="02000000000000000000" pitchFamily="2" charset="0"/>
              <a:cs typeface="Calibri Light" panose="020F0302020204030204" pitchFamily="34" charset="0"/>
            </a:endParaRPr>
          </a:p>
          <a:p>
            <a:r>
              <a:rPr lang="en-US" b="1" dirty="0">
                <a:latin typeface="Corbel" panose="020B0503020204020204" pitchFamily="34" charset="0"/>
                <a:ea typeface="Roboto Condensed Light" panose="02000000000000000000" pitchFamily="2" charset="0"/>
                <a:cs typeface="Calibri Light" panose="020F0302020204030204" pitchFamily="34" charset="0"/>
              </a:rPr>
              <a:t>(Cont.) RELAÇÃO DE PODER</a:t>
            </a:r>
          </a:p>
          <a:p>
            <a:r>
              <a:rPr lang="en-US" b="1" dirty="0">
                <a:latin typeface="Corbel" panose="020B0503020204020204" pitchFamily="34" charset="0"/>
                <a:ea typeface="Roboto Condensed Light" panose="02000000000000000000" pitchFamily="2" charset="0"/>
                <a:cs typeface="Calibri Light" panose="020F0302020204030204" pitchFamily="34" charset="0"/>
              </a:rPr>
              <a:t>DEFINIÇÃO INFRAÇÕES DE NATUREZA SEXUAL</a:t>
            </a:r>
          </a:p>
          <a:p>
            <a:r>
              <a:rPr lang="en-US" b="1" dirty="0">
                <a:latin typeface="Corbel" panose="020B0503020204020204" pitchFamily="34" charset="0"/>
                <a:ea typeface="Roboto Condensed Light" panose="02000000000000000000" pitchFamily="2" charset="0"/>
                <a:cs typeface="Calibri Light" panose="020F0302020204030204" pitchFamily="34" charset="0"/>
              </a:rPr>
              <a:t>CONSENTIMENTO</a:t>
            </a:r>
          </a:p>
          <a:p>
            <a:pPr algn="ctr"/>
            <a:r>
              <a:rPr lang="en-US" b="1" i="1" dirty="0">
                <a:solidFill>
                  <a:schemeClr val="bg1">
                    <a:lumMod val="75000"/>
                  </a:schemeClr>
                </a:solidFill>
                <a:latin typeface="Corbel" panose="020B0503020204020204" pitchFamily="34" charset="0"/>
                <a:cs typeface="Calibri Light" panose="020F0302020204030204" pitchFamily="34" charset="0"/>
              </a:rPr>
              <a:t>PAUSA ALMOÇO</a:t>
            </a:r>
          </a:p>
          <a:p>
            <a:r>
              <a:rPr lang="en-US" b="1" dirty="0">
                <a:latin typeface="Corbel" panose="020B0503020204020204" pitchFamily="34" charset="0"/>
                <a:ea typeface="Roboto Condensed Light" panose="02000000000000000000" pitchFamily="2" charset="0"/>
                <a:cs typeface="Calibri Light" panose="020F0302020204030204" pitchFamily="34" charset="0"/>
              </a:rPr>
              <a:t>CADA ATIVIDADE EM SEU LUGAR</a:t>
            </a:r>
          </a:p>
          <a:p>
            <a:r>
              <a:rPr lang="en-US" b="1" dirty="0">
                <a:latin typeface="Corbel" panose="020B0503020204020204" pitchFamily="34" charset="0"/>
                <a:ea typeface="Roboto Condensed Light" panose="02000000000000000000" pitchFamily="2" charset="0"/>
                <a:cs typeface="Calibri Light" panose="020F0302020204030204" pitchFamily="34" charset="0"/>
              </a:rPr>
              <a:t>“E SE FOSSE VOCÊ?”</a:t>
            </a:r>
          </a:p>
          <a:p>
            <a:r>
              <a:rPr lang="en-US" b="1" dirty="0">
                <a:latin typeface="Corbel" panose="020B0503020204020204" pitchFamily="34" charset="0"/>
                <a:ea typeface="Roboto Condensed Light" panose="02000000000000000000" pitchFamily="2" charset="0"/>
                <a:cs typeface="Calibri Light" panose="020F0302020204030204" pitchFamily="34" charset="0"/>
              </a:rPr>
              <a:t>DENUNCIANDO EAAS</a:t>
            </a:r>
          </a:p>
          <a:p>
            <a:r>
              <a:rPr lang="en-US" b="1" dirty="0">
                <a:latin typeface="Corbel" panose="020B0503020204020204" pitchFamily="34" charset="0"/>
                <a:ea typeface="Roboto Condensed Light" panose="02000000000000000000" pitchFamily="2" charset="0"/>
                <a:cs typeface="Calibri Light" panose="020F0302020204030204" pitchFamily="34" charset="0"/>
              </a:rPr>
              <a:t>AVALIAÇÃO</a:t>
            </a:r>
          </a:p>
          <a:p>
            <a:r>
              <a:rPr lang="en-US" b="1" dirty="0">
                <a:latin typeface="Corbel" panose="020B0503020204020204" pitchFamily="34" charset="0"/>
                <a:ea typeface="Roboto Condensed Light" panose="02000000000000000000" pitchFamily="2" charset="0"/>
                <a:cs typeface="Calibri Light" panose="020F0302020204030204" pitchFamily="34" charset="0"/>
              </a:rPr>
              <a:t>ENCERRAMENTO</a:t>
            </a:r>
          </a:p>
          <a:p>
            <a:endParaRPr lang="en-US" b="1" dirty="0">
              <a:latin typeface="Corbel" panose="020B0503020204020204" pitchFamily="34" charset="0"/>
              <a:ea typeface="Roboto Condensed Light" panose="02000000000000000000" pitchFamily="2" charset="0"/>
              <a:cs typeface="Calibri Light" panose="020F0302020204030204" pitchFamily="34" charset="0"/>
            </a:endParaRPr>
          </a:p>
        </p:txBody>
      </p:sp>
      <p:sp>
        <p:nvSpPr>
          <p:cNvPr id="10" name="Rectangle 9">
            <a:extLst>
              <a:ext uri="{FF2B5EF4-FFF2-40B4-BE49-F238E27FC236}">
                <a16:creationId xmlns:a16="http://schemas.microsoft.com/office/drawing/2014/main" id="{B79BAAA6-51C0-2F40-81B3-0D39D29EBAA9}"/>
              </a:ext>
            </a:extLst>
          </p:cNvPr>
          <p:cNvSpPr/>
          <p:nvPr/>
        </p:nvSpPr>
        <p:spPr>
          <a:xfrm>
            <a:off x="620024" y="2302191"/>
            <a:ext cx="4029941" cy="4247317"/>
          </a:xfrm>
          <a:prstGeom prst="rect">
            <a:avLst/>
          </a:prstGeom>
        </p:spPr>
        <p:txBody>
          <a:bodyPr wrap="square" lIns="0" rIns="0">
            <a:spAutoFit/>
          </a:bodyPr>
          <a:lstStyle/>
          <a:p>
            <a:r>
              <a:rPr lang="en-US" b="1" dirty="0">
                <a:solidFill>
                  <a:srgbClr val="7A53A1"/>
                </a:solidFill>
                <a:latin typeface="Calibri" panose="020F0502020204030204" pitchFamily="34" charset="0"/>
                <a:ea typeface="Roboto Condensed Light" panose="02000000000000000000" pitchFamily="2" charset="0"/>
                <a:cs typeface="Calibri" panose="020F0502020204030204" pitchFamily="34" charset="0"/>
              </a:rPr>
              <a:t>01</a:t>
            </a:r>
          </a:p>
          <a:p>
            <a:r>
              <a:rPr lang="en-US" b="1" dirty="0">
                <a:solidFill>
                  <a:srgbClr val="7A53A1"/>
                </a:solidFill>
                <a:latin typeface="Calibri" panose="020F0502020204030204" pitchFamily="34" charset="0"/>
                <a:ea typeface="Roboto Condensed Light" panose="02000000000000000000" pitchFamily="2" charset="0"/>
                <a:cs typeface="Calibri" panose="020F0502020204030204" pitchFamily="34" charset="0"/>
              </a:rPr>
              <a:t>02</a:t>
            </a:r>
          </a:p>
          <a:p>
            <a:r>
              <a:rPr lang="en-US" b="1" dirty="0">
                <a:solidFill>
                  <a:srgbClr val="7A53A1"/>
                </a:solidFill>
                <a:latin typeface="Calibri" panose="020F0502020204030204" pitchFamily="34" charset="0"/>
                <a:ea typeface="Roboto Condensed Light" panose="02000000000000000000" pitchFamily="2" charset="0"/>
                <a:cs typeface="Calibri" panose="020F0502020204030204" pitchFamily="34" charset="0"/>
              </a:rPr>
              <a:t>03</a:t>
            </a:r>
          </a:p>
          <a:p>
            <a:r>
              <a:rPr lang="en-US" b="1" dirty="0">
                <a:solidFill>
                  <a:srgbClr val="7A53A1"/>
                </a:solidFill>
                <a:latin typeface="Calibri" panose="020F0502020204030204" pitchFamily="34" charset="0"/>
                <a:ea typeface="Roboto Condensed Light" panose="02000000000000000000" pitchFamily="2" charset="0"/>
                <a:cs typeface="Calibri" panose="020F0502020204030204" pitchFamily="34" charset="0"/>
              </a:rPr>
              <a:t>04</a:t>
            </a:r>
          </a:p>
          <a:p>
            <a:endParaRPr lang="en-US" b="1" dirty="0">
              <a:solidFill>
                <a:srgbClr val="7A53A1"/>
              </a:solidFill>
              <a:latin typeface="Calibri" panose="020F0502020204030204" pitchFamily="34" charset="0"/>
              <a:ea typeface="Roboto Condensed Light" panose="02000000000000000000" pitchFamily="2" charset="0"/>
              <a:cs typeface="Calibri" panose="020F0502020204030204" pitchFamily="34" charset="0"/>
            </a:endParaRPr>
          </a:p>
          <a:p>
            <a:r>
              <a:rPr lang="en-US" b="1" dirty="0">
                <a:solidFill>
                  <a:srgbClr val="7A53A1"/>
                </a:solidFill>
                <a:latin typeface="Calibri" panose="020F0502020204030204" pitchFamily="34" charset="0"/>
                <a:ea typeface="Roboto Condensed Light" panose="02000000000000000000" pitchFamily="2" charset="0"/>
                <a:cs typeface="Calibri" panose="020F0502020204030204" pitchFamily="34" charset="0"/>
              </a:rPr>
              <a:t>04</a:t>
            </a:r>
          </a:p>
          <a:p>
            <a:r>
              <a:rPr lang="en-US" b="1" dirty="0">
                <a:solidFill>
                  <a:srgbClr val="7A53A1"/>
                </a:solidFill>
                <a:latin typeface="Calibri" panose="020F0502020204030204" pitchFamily="34" charset="0"/>
                <a:ea typeface="Roboto Condensed Light" panose="02000000000000000000" pitchFamily="2" charset="0"/>
                <a:cs typeface="Calibri" panose="020F0502020204030204" pitchFamily="34" charset="0"/>
              </a:rPr>
              <a:t>05</a:t>
            </a:r>
          </a:p>
          <a:p>
            <a:endParaRPr lang="en-US" b="1" dirty="0">
              <a:solidFill>
                <a:srgbClr val="7A53A1"/>
              </a:solidFill>
              <a:latin typeface="Calibri" panose="020F0502020204030204" pitchFamily="34" charset="0"/>
              <a:ea typeface="Roboto Condensed Light" panose="02000000000000000000" pitchFamily="2" charset="0"/>
              <a:cs typeface="Calibri" panose="020F0502020204030204" pitchFamily="34" charset="0"/>
            </a:endParaRPr>
          </a:p>
          <a:p>
            <a:r>
              <a:rPr lang="en-US" b="1" dirty="0">
                <a:solidFill>
                  <a:srgbClr val="7A53A1"/>
                </a:solidFill>
                <a:latin typeface="Calibri" panose="020F0502020204030204" pitchFamily="34" charset="0"/>
                <a:ea typeface="Roboto Condensed Light" panose="02000000000000000000" pitchFamily="2" charset="0"/>
                <a:cs typeface="Calibri" panose="020F0502020204030204" pitchFamily="34" charset="0"/>
              </a:rPr>
              <a:t>06</a:t>
            </a:r>
          </a:p>
          <a:p>
            <a:endParaRPr lang="en-US" b="1" dirty="0">
              <a:solidFill>
                <a:srgbClr val="7A53A1"/>
              </a:solidFill>
              <a:latin typeface="Calibri" panose="020F0502020204030204" pitchFamily="34" charset="0"/>
              <a:ea typeface="Roboto Condensed Light" panose="02000000000000000000" pitchFamily="2" charset="0"/>
              <a:cs typeface="Calibri" panose="020F0502020204030204" pitchFamily="34" charset="0"/>
            </a:endParaRPr>
          </a:p>
          <a:p>
            <a:r>
              <a:rPr lang="en-US" b="1" dirty="0">
                <a:solidFill>
                  <a:srgbClr val="7A53A1"/>
                </a:solidFill>
                <a:latin typeface="Calibri" panose="020F0502020204030204" pitchFamily="34" charset="0"/>
                <a:ea typeface="Roboto Condensed Light" panose="02000000000000000000" pitchFamily="2" charset="0"/>
                <a:cs typeface="Calibri" panose="020F0502020204030204" pitchFamily="34" charset="0"/>
              </a:rPr>
              <a:t>07</a:t>
            </a:r>
          </a:p>
          <a:p>
            <a:r>
              <a:rPr lang="en-US" b="1" dirty="0">
                <a:solidFill>
                  <a:srgbClr val="7A53A1"/>
                </a:solidFill>
                <a:latin typeface="Calibri" panose="020F0502020204030204" pitchFamily="34" charset="0"/>
                <a:ea typeface="Roboto Condensed Light" panose="02000000000000000000" pitchFamily="2" charset="0"/>
                <a:cs typeface="Calibri" panose="020F0502020204030204" pitchFamily="34" charset="0"/>
              </a:rPr>
              <a:t>08</a:t>
            </a:r>
          </a:p>
          <a:p>
            <a:r>
              <a:rPr lang="en-US" b="1" dirty="0">
                <a:solidFill>
                  <a:srgbClr val="7A53A1"/>
                </a:solidFill>
                <a:latin typeface="Calibri" panose="020F0502020204030204" pitchFamily="34" charset="0"/>
                <a:ea typeface="Roboto Condensed Light" panose="02000000000000000000" pitchFamily="2" charset="0"/>
                <a:cs typeface="Calibri" panose="020F0502020204030204" pitchFamily="34" charset="0"/>
              </a:rPr>
              <a:t>09</a:t>
            </a:r>
          </a:p>
          <a:p>
            <a:r>
              <a:rPr lang="en-US" b="1" dirty="0">
                <a:solidFill>
                  <a:srgbClr val="7A53A1"/>
                </a:solidFill>
                <a:latin typeface="Calibri" panose="020F0502020204030204" pitchFamily="34" charset="0"/>
                <a:ea typeface="Roboto Condensed Light" panose="02000000000000000000" pitchFamily="2" charset="0"/>
                <a:cs typeface="Calibri" panose="020F0502020204030204" pitchFamily="34" charset="0"/>
              </a:rPr>
              <a:t>10</a:t>
            </a:r>
          </a:p>
          <a:p>
            <a:r>
              <a:rPr lang="en-US" b="1" dirty="0">
                <a:solidFill>
                  <a:srgbClr val="7A53A1"/>
                </a:solidFill>
                <a:latin typeface="Calibri" panose="020F0502020204030204" pitchFamily="34" charset="0"/>
                <a:ea typeface="Roboto Condensed Light" panose="02000000000000000000" pitchFamily="2" charset="0"/>
                <a:cs typeface="Calibri" panose="020F0502020204030204" pitchFamily="34" charset="0"/>
              </a:rPr>
              <a:t>11</a:t>
            </a:r>
          </a:p>
        </p:txBody>
      </p:sp>
      <p:cxnSp>
        <p:nvCxnSpPr>
          <p:cNvPr id="11" name="Connecteur droit 29">
            <a:extLst>
              <a:ext uri="{FF2B5EF4-FFF2-40B4-BE49-F238E27FC236}">
                <a16:creationId xmlns:a16="http://schemas.microsoft.com/office/drawing/2014/main" id="{DB1F4E58-86DE-7346-9690-8A62D328E1CF}"/>
              </a:ext>
            </a:extLst>
          </p:cNvPr>
          <p:cNvCxnSpPr/>
          <p:nvPr/>
        </p:nvCxnSpPr>
        <p:spPr>
          <a:xfrm>
            <a:off x="748153" y="1837390"/>
            <a:ext cx="0" cy="3735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30">
            <a:extLst>
              <a:ext uri="{FF2B5EF4-FFF2-40B4-BE49-F238E27FC236}">
                <a16:creationId xmlns:a16="http://schemas.microsoft.com/office/drawing/2014/main" id="{827A1740-6C2C-AA4E-8269-CA40ABD665B6}"/>
              </a:ext>
            </a:extLst>
          </p:cNvPr>
          <p:cNvCxnSpPr>
            <a:cxnSpLocks/>
          </p:cNvCxnSpPr>
          <p:nvPr/>
        </p:nvCxnSpPr>
        <p:spPr>
          <a:xfrm>
            <a:off x="5484782" y="1837390"/>
            <a:ext cx="0" cy="1833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95FAC97-862D-104F-8312-567FC7BF6137}"/>
              </a:ext>
            </a:extLst>
          </p:cNvPr>
          <p:cNvSpPr/>
          <p:nvPr/>
        </p:nvSpPr>
        <p:spPr>
          <a:xfrm>
            <a:off x="5569340" y="1837390"/>
            <a:ext cx="3581913" cy="1636345"/>
          </a:xfrm>
          <a:prstGeom prst="rect">
            <a:avLst/>
          </a:prstGeom>
        </p:spPr>
        <p:txBody>
          <a:bodyPr wrap="square" lIns="0" rIns="0">
            <a:spAutoFit/>
          </a:bodyPr>
          <a:lstStyle/>
          <a:p>
            <a:pPr>
              <a:lnSpc>
                <a:spcPts val="1706"/>
              </a:lnSpc>
            </a:pPr>
            <a:r>
              <a:rPr lang="pt-PT" sz="3200" b="1" dirty="0">
                <a:solidFill>
                  <a:srgbClr val="7A53A1"/>
                </a:solidFill>
                <a:latin typeface="Corbel" panose="020B0503020204020204" pitchFamily="34" charset="0"/>
                <a:ea typeface="Roboto Condensed Light" panose="02000000000000000000" pitchFamily="2" charset="0"/>
                <a:cs typeface="Calibri" panose="020F0502020204030204" pitchFamily="34" charset="0"/>
              </a:rPr>
              <a:t>ATIVIDADES</a:t>
            </a:r>
          </a:p>
          <a:p>
            <a:pPr>
              <a:lnSpc>
                <a:spcPts val="1706"/>
              </a:lnSpc>
            </a:pPr>
            <a:r>
              <a:rPr lang="pt-PT" sz="1600" b="1" dirty="0">
                <a:solidFill>
                  <a:srgbClr val="7A53A1"/>
                </a:solidFill>
                <a:latin typeface="Corbel" panose="020B0503020204020204" pitchFamily="34" charset="0"/>
                <a:ea typeface="Roboto Condensed Light" panose="02000000000000000000" pitchFamily="2" charset="0"/>
                <a:cs typeface="Calibri" panose="020F0502020204030204" pitchFamily="34" charset="0"/>
              </a:rPr>
              <a:t>—</a:t>
            </a:r>
          </a:p>
          <a:p>
            <a:r>
              <a:rPr lang="pt-PT" b="1" dirty="0">
                <a:solidFill>
                  <a:srgbClr val="7A53A1"/>
                </a:solidFill>
                <a:latin typeface="Corbel" panose="020B0503020204020204" pitchFamily="34" charset="0"/>
                <a:ea typeface="Roboto Condensed Light" panose="02000000000000000000" pitchFamily="2" charset="0"/>
                <a:cs typeface="Calibri" panose="020F0502020204030204" pitchFamily="34" charset="0"/>
              </a:rPr>
              <a:t>• Exercícios práticos</a:t>
            </a:r>
          </a:p>
          <a:p>
            <a:r>
              <a:rPr lang="pt-PT" b="1" dirty="0">
                <a:solidFill>
                  <a:srgbClr val="7A53A1"/>
                </a:solidFill>
                <a:latin typeface="Corbel" panose="020B0503020204020204" pitchFamily="34" charset="0"/>
                <a:ea typeface="Roboto Condensed Light" panose="02000000000000000000" pitchFamily="2" charset="0"/>
                <a:cs typeface="Calibri" panose="020F0502020204030204" pitchFamily="34" charset="0"/>
              </a:rPr>
              <a:t>• Discussão em Grupos</a:t>
            </a:r>
          </a:p>
          <a:p>
            <a:r>
              <a:rPr lang="pt-PT" b="1" dirty="0">
                <a:solidFill>
                  <a:srgbClr val="7A53A1"/>
                </a:solidFill>
                <a:latin typeface="Corbel" panose="020B0503020204020204" pitchFamily="34" charset="0"/>
                <a:ea typeface="Roboto Condensed Light" panose="02000000000000000000" pitchFamily="2" charset="0"/>
                <a:cs typeface="Calibri" panose="020F0502020204030204" pitchFamily="34" charset="0"/>
              </a:rPr>
              <a:t>• Vídeos</a:t>
            </a:r>
          </a:p>
          <a:p>
            <a:r>
              <a:rPr lang="pt-PT" b="1" dirty="0">
                <a:solidFill>
                  <a:srgbClr val="7A53A1"/>
                </a:solidFill>
                <a:latin typeface="Corbel" panose="020B0503020204020204" pitchFamily="34" charset="0"/>
                <a:ea typeface="Roboto Condensed Light" panose="02000000000000000000" pitchFamily="2" charset="0"/>
                <a:cs typeface="Calibri" panose="020F0502020204030204" pitchFamily="34" charset="0"/>
              </a:rPr>
              <a:t>• Jogo</a:t>
            </a:r>
          </a:p>
        </p:txBody>
      </p:sp>
      <p:sp>
        <p:nvSpPr>
          <p:cNvPr id="14" name="TextBox 13">
            <a:extLst>
              <a:ext uri="{FF2B5EF4-FFF2-40B4-BE49-F238E27FC236}">
                <a16:creationId xmlns:a16="http://schemas.microsoft.com/office/drawing/2014/main" id="{ACFB141E-9C7B-4442-BDB3-89C4AD4A5E95}"/>
              </a:ext>
            </a:extLst>
          </p:cNvPr>
          <p:cNvSpPr txBox="1"/>
          <p:nvPr/>
        </p:nvSpPr>
        <p:spPr>
          <a:xfrm>
            <a:off x="5569340" y="496277"/>
            <a:ext cx="4038672" cy="523220"/>
          </a:xfrm>
          <a:prstGeom prst="rect">
            <a:avLst/>
          </a:prstGeom>
          <a:noFill/>
        </p:spPr>
        <p:txBody>
          <a:bodyPr wrap="square" rtlCol="0">
            <a:spAutoFit/>
          </a:bodyPr>
          <a:lstStyle/>
          <a:p>
            <a:r>
              <a:rPr lang="en-US" sz="2800" dirty="0"/>
              <a:t>HORÁRIO: 09:00 – 16:00</a:t>
            </a:r>
          </a:p>
        </p:txBody>
      </p:sp>
    </p:spTree>
    <p:extLst>
      <p:ext uri="{BB962C8B-B14F-4D97-AF65-F5344CB8AC3E}">
        <p14:creationId xmlns:p14="http://schemas.microsoft.com/office/powerpoint/2010/main" val="1083060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B6AC-B5FC-9C45-88AA-42E5EAFE6A88}"/>
              </a:ext>
            </a:extLst>
          </p:cNvPr>
          <p:cNvSpPr>
            <a:spLocks noGrp="1"/>
          </p:cNvSpPr>
          <p:nvPr>
            <p:ph type="title"/>
          </p:nvPr>
        </p:nvSpPr>
        <p:spPr/>
        <p:txBody>
          <a:bodyPr/>
          <a:lstStyle/>
          <a:p>
            <a:r>
              <a:rPr lang="en-US" dirty="0"/>
              <a:t>ALMOÇO</a:t>
            </a:r>
          </a:p>
        </p:txBody>
      </p:sp>
      <p:pic>
        <p:nvPicPr>
          <p:cNvPr id="4" name="Picture 3">
            <a:extLst>
              <a:ext uri="{FF2B5EF4-FFF2-40B4-BE49-F238E27FC236}">
                <a16:creationId xmlns:a16="http://schemas.microsoft.com/office/drawing/2014/main" id="{041A8743-C0DC-4741-9DE1-0773D4FB5A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88662" y="1704556"/>
            <a:ext cx="3816117" cy="3614597"/>
          </a:xfrm>
          <a:prstGeom prst="rect">
            <a:avLst/>
          </a:prstGeom>
        </p:spPr>
      </p:pic>
      <p:sp>
        <p:nvSpPr>
          <p:cNvPr id="3" name="Slide Number Placeholder 2">
            <a:extLst>
              <a:ext uri="{FF2B5EF4-FFF2-40B4-BE49-F238E27FC236}">
                <a16:creationId xmlns:a16="http://schemas.microsoft.com/office/drawing/2014/main" id="{3D142921-2D6F-F049-A72A-5FD79BBEA5E9}"/>
              </a:ext>
            </a:extLst>
          </p:cNvPr>
          <p:cNvSpPr>
            <a:spLocks noGrp="1"/>
          </p:cNvSpPr>
          <p:nvPr>
            <p:ph type="sldNum" sz="quarter" idx="12"/>
          </p:nvPr>
        </p:nvSpPr>
        <p:spPr/>
        <p:txBody>
          <a:bodyPr/>
          <a:lstStyle/>
          <a:p>
            <a:fld id="{CA9B710B-94CD-7041-953D-B08572CFDB04}" type="slidenum">
              <a:rPr lang="en-US" smtClean="0"/>
              <a:t>30</a:t>
            </a:fld>
            <a:endParaRPr lang="en-US"/>
          </a:p>
        </p:txBody>
      </p:sp>
    </p:spTree>
    <p:extLst>
      <p:ext uri="{BB962C8B-B14F-4D97-AF65-F5344CB8AC3E}">
        <p14:creationId xmlns:p14="http://schemas.microsoft.com/office/powerpoint/2010/main" val="3845746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2E9A9F-EB06-6347-BAB8-F52EE4314936}"/>
              </a:ext>
            </a:extLst>
          </p:cNvPr>
          <p:cNvSpPr>
            <a:spLocks noGrp="1"/>
          </p:cNvSpPr>
          <p:nvPr>
            <p:ph type="sldNum" sz="quarter" idx="12"/>
          </p:nvPr>
        </p:nvSpPr>
        <p:spPr/>
        <p:txBody>
          <a:bodyPr/>
          <a:lstStyle/>
          <a:p>
            <a:fld id="{CA9B710B-94CD-7041-953D-B08572CFDB04}" type="slidenum">
              <a:rPr lang="en-US" smtClean="0"/>
              <a:t>31</a:t>
            </a:fld>
            <a:endParaRPr lang="en-US"/>
          </a:p>
        </p:txBody>
      </p:sp>
      <p:sp>
        <p:nvSpPr>
          <p:cNvPr id="6" name="Content Placeholder 5">
            <a:extLst>
              <a:ext uri="{FF2B5EF4-FFF2-40B4-BE49-F238E27FC236}">
                <a16:creationId xmlns:a16="http://schemas.microsoft.com/office/drawing/2014/main" id="{0452D522-B30F-594D-A424-FFA92979E83C}"/>
              </a:ext>
            </a:extLst>
          </p:cNvPr>
          <p:cNvSpPr>
            <a:spLocks noGrp="1"/>
          </p:cNvSpPr>
          <p:nvPr>
            <p:ph idx="1"/>
          </p:nvPr>
        </p:nvSpPr>
        <p:spPr/>
        <p:txBody>
          <a:bodyPr/>
          <a:lstStyle/>
          <a:p>
            <a:endParaRPr lang="en-US" dirty="0"/>
          </a:p>
        </p:txBody>
      </p:sp>
      <p:sp>
        <p:nvSpPr>
          <p:cNvPr id="7" name="TextBox 6">
            <a:extLst>
              <a:ext uri="{FF2B5EF4-FFF2-40B4-BE49-F238E27FC236}">
                <a16:creationId xmlns:a16="http://schemas.microsoft.com/office/drawing/2014/main" id="{3EACE541-28C7-8F4F-9C7F-A0C8FC296726}"/>
              </a:ext>
            </a:extLst>
          </p:cNvPr>
          <p:cNvSpPr txBox="1"/>
          <p:nvPr/>
        </p:nvSpPr>
        <p:spPr>
          <a:xfrm>
            <a:off x="7105857" y="6581001"/>
            <a:ext cx="3657600" cy="276999"/>
          </a:xfrm>
          <a:prstGeom prst="rect">
            <a:avLst/>
          </a:prstGeom>
          <a:noFill/>
        </p:spPr>
        <p:txBody>
          <a:bodyPr wrap="square" rtlCol="0">
            <a:spAutoFit/>
          </a:bodyPr>
          <a:lstStyle/>
          <a:p>
            <a:r>
              <a:rPr lang="en-US" sz="1200" b="1" dirty="0"/>
              <a:t>FILME CONSENTIMENTO</a:t>
            </a:r>
          </a:p>
        </p:txBody>
      </p:sp>
      <p:pic>
        <p:nvPicPr>
          <p:cNvPr id="2" name="Picture 1">
            <a:extLst>
              <a:ext uri="{FF2B5EF4-FFF2-40B4-BE49-F238E27FC236}">
                <a16:creationId xmlns:a16="http://schemas.microsoft.com/office/drawing/2014/main" id="{18BA22D0-8C05-0C49-B68A-4453DD3B3253}"/>
              </a:ext>
            </a:extLst>
          </p:cNvPr>
          <p:cNvPicPr>
            <a:picLocks noChangeAspect="1"/>
          </p:cNvPicPr>
          <p:nvPr/>
        </p:nvPicPr>
        <p:blipFill>
          <a:blip r:embed="rId3"/>
          <a:stretch>
            <a:fillRect/>
          </a:stretch>
        </p:blipFill>
        <p:spPr>
          <a:xfrm>
            <a:off x="2918565" y="1783661"/>
            <a:ext cx="5551816" cy="3252579"/>
          </a:xfrm>
          <a:prstGeom prst="rect">
            <a:avLst/>
          </a:prstGeom>
        </p:spPr>
      </p:pic>
      <p:sp>
        <p:nvSpPr>
          <p:cNvPr id="3" name="Rectangle 2">
            <a:extLst>
              <a:ext uri="{FF2B5EF4-FFF2-40B4-BE49-F238E27FC236}">
                <a16:creationId xmlns:a16="http://schemas.microsoft.com/office/drawing/2014/main" id="{59DFEC4E-F421-8644-80D0-579D1D64F9B3}"/>
              </a:ext>
            </a:extLst>
          </p:cNvPr>
          <p:cNvSpPr/>
          <p:nvPr/>
        </p:nvSpPr>
        <p:spPr>
          <a:xfrm>
            <a:off x="4282841" y="5462910"/>
            <a:ext cx="4942122" cy="369332"/>
          </a:xfrm>
          <a:prstGeom prst="rect">
            <a:avLst/>
          </a:prstGeom>
        </p:spPr>
        <p:txBody>
          <a:bodyPr wrap="none">
            <a:spAutoFit/>
          </a:bodyPr>
          <a:lstStyle/>
          <a:p>
            <a:r>
              <a:rPr lang="en-US" dirty="0">
                <a:hlinkClick r:id="rId4"/>
              </a:rPr>
              <a:t>https://</a:t>
            </a:r>
            <a:r>
              <a:rPr lang="en-US" dirty="0" err="1">
                <a:hlinkClick r:id="rId4"/>
              </a:rPr>
              <a:t>www.youtube.com</a:t>
            </a:r>
            <a:r>
              <a:rPr lang="en-US" dirty="0">
                <a:hlinkClick r:id="rId4"/>
              </a:rPr>
              <a:t>/</a:t>
            </a:r>
            <a:r>
              <a:rPr lang="en-US" dirty="0" err="1">
                <a:hlinkClick r:id="rId4"/>
              </a:rPr>
              <a:t>watch?v</a:t>
            </a:r>
            <a:r>
              <a:rPr lang="en-US" dirty="0">
                <a:hlinkClick r:id="rId4"/>
              </a:rPr>
              <a:t>=GaeLq5CPDfo</a:t>
            </a:r>
            <a:endParaRPr lang="en-US" dirty="0"/>
          </a:p>
        </p:txBody>
      </p:sp>
      <p:pic>
        <p:nvPicPr>
          <p:cNvPr id="8" name="Picture 7">
            <a:extLst>
              <a:ext uri="{FF2B5EF4-FFF2-40B4-BE49-F238E27FC236}">
                <a16:creationId xmlns:a16="http://schemas.microsoft.com/office/drawing/2014/main" id="{B9571480-5297-E349-8C9E-074159850216}"/>
              </a:ext>
            </a:extLst>
          </p:cNvPr>
          <p:cNvPicPr>
            <a:picLocks noChangeAspect="1"/>
          </p:cNvPicPr>
          <p:nvPr/>
        </p:nvPicPr>
        <p:blipFill rotWithShape="1">
          <a:blip r:embed="rId5"/>
          <a:srcRect b="6374"/>
          <a:stretch/>
        </p:blipFill>
        <p:spPr>
          <a:xfrm>
            <a:off x="681038" y="4346341"/>
            <a:ext cx="1358900" cy="1485901"/>
          </a:xfrm>
          <a:prstGeom prst="rect">
            <a:avLst/>
          </a:prstGeom>
        </p:spPr>
      </p:pic>
    </p:spTree>
    <p:extLst>
      <p:ext uri="{BB962C8B-B14F-4D97-AF65-F5344CB8AC3E}">
        <p14:creationId xmlns:p14="http://schemas.microsoft.com/office/powerpoint/2010/main" val="1859867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03D8-72EF-F74A-8D14-96D8222866A4}"/>
              </a:ext>
            </a:extLst>
          </p:cNvPr>
          <p:cNvSpPr>
            <a:spLocks noGrp="1"/>
          </p:cNvSpPr>
          <p:nvPr>
            <p:ph type="title"/>
          </p:nvPr>
        </p:nvSpPr>
        <p:spPr>
          <a:xfrm>
            <a:off x="398586" y="365127"/>
            <a:ext cx="8826378" cy="1325563"/>
          </a:xfrm>
        </p:spPr>
        <p:txBody>
          <a:bodyPr/>
          <a:lstStyle/>
          <a:p>
            <a:r>
              <a:rPr lang="en-US" b="1" dirty="0">
                <a:latin typeface="Avenir Next Condensed" panose="020B0506020202020204" pitchFamily="34" charset="0"/>
              </a:rPr>
              <a:t>CONSENTIMENTO</a:t>
            </a:r>
            <a:endParaRPr lang="en-US" b="1" dirty="0"/>
          </a:p>
        </p:txBody>
      </p:sp>
      <p:sp>
        <p:nvSpPr>
          <p:cNvPr id="17" name="Content Placeholder 2">
            <a:extLst>
              <a:ext uri="{FF2B5EF4-FFF2-40B4-BE49-F238E27FC236}">
                <a16:creationId xmlns:a16="http://schemas.microsoft.com/office/drawing/2014/main" id="{15315EFD-975E-EA44-AAA0-FE62E6E0B69D}"/>
              </a:ext>
            </a:extLst>
          </p:cNvPr>
          <p:cNvSpPr>
            <a:spLocks noGrp="1"/>
          </p:cNvSpPr>
          <p:nvPr>
            <p:ph idx="1"/>
          </p:nvPr>
        </p:nvSpPr>
        <p:spPr>
          <a:xfrm>
            <a:off x="681038" y="1825625"/>
            <a:ext cx="7790253" cy="4351338"/>
          </a:xfrm>
        </p:spPr>
        <p:txBody>
          <a:bodyPr>
            <a:normAutofit/>
          </a:bodyPr>
          <a:lstStyle/>
          <a:p>
            <a:pPr lvl="0"/>
            <a:r>
              <a:rPr lang="pt-PT" dirty="0"/>
              <a:t>Gostou do vídeo? Por que?</a:t>
            </a:r>
            <a:endParaRPr lang="en-GB" dirty="0"/>
          </a:p>
          <a:p>
            <a:pPr lvl="0"/>
            <a:r>
              <a:rPr lang="pt-PT" dirty="0"/>
              <a:t>Na sua compreensão sobre o que é este vídeo?</a:t>
            </a:r>
            <a:endParaRPr lang="en-GB" dirty="0"/>
          </a:p>
          <a:p>
            <a:pPr lvl="0"/>
            <a:r>
              <a:rPr lang="pt-PT" dirty="0"/>
              <a:t>O vídeo possui alguma relação com a nossa formação?</a:t>
            </a:r>
            <a:endParaRPr lang="en-GB" dirty="0"/>
          </a:p>
          <a:p>
            <a:pPr marL="0" lvl="0" indent="0">
              <a:buNone/>
            </a:pPr>
            <a:endParaRPr lang="en-US" sz="2925" dirty="0"/>
          </a:p>
          <a:p>
            <a:endParaRPr lang="en-MY" dirty="0"/>
          </a:p>
        </p:txBody>
      </p:sp>
      <p:sp>
        <p:nvSpPr>
          <p:cNvPr id="31" name="TextBox 30">
            <a:extLst>
              <a:ext uri="{FF2B5EF4-FFF2-40B4-BE49-F238E27FC236}">
                <a16:creationId xmlns:a16="http://schemas.microsoft.com/office/drawing/2014/main" id="{567FAB52-557C-124E-912B-AB819048A34C}"/>
              </a:ext>
            </a:extLst>
          </p:cNvPr>
          <p:cNvSpPr txBox="1"/>
          <p:nvPr/>
        </p:nvSpPr>
        <p:spPr>
          <a:xfrm>
            <a:off x="6693131" y="5670657"/>
            <a:ext cx="3610708" cy="523220"/>
          </a:xfrm>
          <a:prstGeom prst="rect">
            <a:avLst/>
          </a:prstGeom>
          <a:noFill/>
        </p:spPr>
        <p:txBody>
          <a:bodyPr wrap="square" rtlCol="0">
            <a:spAutoFit/>
          </a:bodyPr>
          <a:lstStyle/>
          <a:p>
            <a:r>
              <a:rPr lang="en-US" sz="2800" b="1" dirty="0"/>
              <a:t>10 min</a:t>
            </a:r>
          </a:p>
        </p:txBody>
      </p:sp>
      <p:sp>
        <p:nvSpPr>
          <p:cNvPr id="18" name="Rectangle 17">
            <a:extLst>
              <a:ext uri="{FF2B5EF4-FFF2-40B4-BE49-F238E27FC236}">
                <a16:creationId xmlns:a16="http://schemas.microsoft.com/office/drawing/2014/main" id="{B0FC4DBC-FC06-9C40-AF19-12367A7D6976}"/>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04</a:t>
            </a:r>
          </a:p>
        </p:txBody>
      </p:sp>
      <p:sp>
        <p:nvSpPr>
          <p:cNvPr id="32" name="Rectangle 31">
            <a:extLst>
              <a:ext uri="{FF2B5EF4-FFF2-40B4-BE49-F238E27FC236}">
                <a16:creationId xmlns:a16="http://schemas.microsoft.com/office/drawing/2014/main" id="{46414A26-73B8-7A4B-A1F9-D3BDD6FE7E9C}"/>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spc="244" dirty="0">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33" name="Rectangle 32">
            <a:extLst>
              <a:ext uri="{FF2B5EF4-FFF2-40B4-BE49-F238E27FC236}">
                <a16:creationId xmlns:a16="http://schemas.microsoft.com/office/drawing/2014/main" id="{C28CCCDA-0D75-784D-82C4-5208DEAB8491}"/>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06</a:t>
            </a:r>
          </a:p>
        </p:txBody>
      </p:sp>
      <p:sp>
        <p:nvSpPr>
          <p:cNvPr id="34" name="TextBox 33">
            <a:extLst>
              <a:ext uri="{FF2B5EF4-FFF2-40B4-BE49-F238E27FC236}">
                <a16:creationId xmlns:a16="http://schemas.microsoft.com/office/drawing/2014/main" id="{60252280-5EDF-3B4D-8C94-53744E1DE10C}"/>
              </a:ext>
            </a:extLst>
          </p:cNvPr>
          <p:cNvSpPr txBox="1"/>
          <p:nvPr/>
        </p:nvSpPr>
        <p:spPr>
          <a:xfrm rot="16200000">
            <a:off x="7278388" y="4166578"/>
            <a:ext cx="3657600" cy="769441"/>
          </a:xfrm>
          <a:prstGeom prst="rect">
            <a:avLst/>
          </a:prstGeom>
          <a:noFill/>
        </p:spPr>
        <p:txBody>
          <a:bodyPr wrap="square" rtlCol="0">
            <a:spAutoFit/>
          </a:bodyPr>
          <a:lstStyle/>
          <a:p>
            <a:r>
              <a:rPr lang="en-US" sz="4400" dirty="0">
                <a:solidFill>
                  <a:schemeClr val="bg1"/>
                </a:solidFill>
              </a:rPr>
              <a:t>SESSÃO</a:t>
            </a:r>
          </a:p>
        </p:txBody>
      </p:sp>
      <p:sp>
        <p:nvSpPr>
          <p:cNvPr id="3" name="Slide Number Placeholder 2">
            <a:extLst>
              <a:ext uri="{FF2B5EF4-FFF2-40B4-BE49-F238E27FC236}">
                <a16:creationId xmlns:a16="http://schemas.microsoft.com/office/drawing/2014/main" id="{C42C15AA-A7AA-C240-849B-762DA3129D16}"/>
              </a:ext>
            </a:extLst>
          </p:cNvPr>
          <p:cNvSpPr>
            <a:spLocks noGrp="1"/>
          </p:cNvSpPr>
          <p:nvPr>
            <p:ph type="sldNum" sz="quarter" idx="12"/>
          </p:nvPr>
        </p:nvSpPr>
        <p:spPr/>
        <p:txBody>
          <a:bodyPr/>
          <a:lstStyle/>
          <a:p>
            <a:fld id="{CA9B710B-94CD-7041-953D-B08572CFDB04}" type="slidenum">
              <a:rPr lang="en-US" smtClean="0"/>
              <a:t>32</a:t>
            </a:fld>
            <a:endParaRPr lang="en-US"/>
          </a:p>
        </p:txBody>
      </p:sp>
    </p:spTree>
    <p:extLst>
      <p:ext uri="{BB962C8B-B14F-4D97-AF65-F5344CB8AC3E}">
        <p14:creationId xmlns:p14="http://schemas.microsoft.com/office/powerpoint/2010/main" val="398819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03D8-72EF-F74A-8D14-96D8222866A4}"/>
              </a:ext>
            </a:extLst>
          </p:cNvPr>
          <p:cNvSpPr>
            <a:spLocks noGrp="1"/>
          </p:cNvSpPr>
          <p:nvPr>
            <p:ph type="title"/>
          </p:nvPr>
        </p:nvSpPr>
        <p:spPr>
          <a:xfrm>
            <a:off x="398586" y="365127"/>
            <a:ext cx="8826378" cy="1325563"/>
          </a:xfrm>
        </p:spPr>
        <p:txBody>
          <a:bodyPr/>
          <a:lstStyle/>
          <a:p>
            <a:r>
              <a:rPr lang="pt-PT" b="1">
                <a:latin typeface="Avenir Next Condensed" panose="020B0506020202020204" pitchFamily="34" charset="0"/>
              </a:rPr>
              <a:t>QUIZZZZZZZ!</a:t>
            </a:r>
            <a:endParaRPr lang="pt-PT" b="1"/>
          </a:p>
        </p:txBody>
      </p:sp>
      <p:sp>
        <p:nvSpPr>
          <p:cNvPr id="17" name="Content Placeholder 2">
            <a:extLst>
              <a:ext uri="{FF2B5EF4-FFF2-40B4-BE49-F238E27FC236}">
                <a16:creationId xmlns:a16="http://schemas.microsoft.com/office/drawing/2014/main" id="{15315EFD-975E-EA44-AAA0-FE62E6E0B69D}"/>
              </a:ext>
            </a:extLst>
          </p:cNvPr>
          <p:cNvSpPr>
            <a:spLocks noGrp="1"/>
          </p:cNvSpPr>
          <p:nvPr>
            <p:ph idx="1"/>
          </p:nvPr>
        </p:nvSpPr>
        <p:spPr>
          <a:xfrm>
            <a:off x="681038" y="1825625"/>
            <a:ext cx="7790253" cy="4351338"/>
          </a:xfrm>
        </p:spPr>
        <p:txBody>
          <a:bodyPr>
            <a:normAutofit/>
          </a:bodyPr>
          <a:lstStyle/>
          <a:p>
            <a:pPr lvl="0"/>
            <a:r>
              <a:rPr lang="pt-PT" dirty="0"/>
              <a:t>Tempo de brincar um pouco</a:t>
            </a:r>
          </a:p>
          <a:p>
            <a:pPr lvl="0"/>
            <a:r>
              <a:rPr lang="pt-PT" dirty="0"/>
              <a:t>Cada participante deve tentar responder</a:t>
            </a:r>
          </a:p>
          <a:p>
            <a:pPr lvl="0"/>
            <a:r>
              <a:rPr lang="pt-PT" dirty="0"/>
              <a:t>Vejam a imagem e respondam à seguinte pergunta:</a:t>
            </a:r>
          </a:p>
          <a:p>
            <a:pPr lvl="0"/>
            <a:endParaRPr lang="pt-PT" dirty="0"/>
          </a:p>
          <a:p>
            <a:pPr lvl="1"/>
            <a:r>
              <a:rPr lang="pt-PT" dirty="0"/>
              <a:t>Quais as atividades realizadas nestes locais?</a:t>
            </a:r>
          </a:p>
        </p:txBody>
      </p:sp>
      <p:sp>
        <p:nvSpPr>
          <p:cNvPr id="31" name="TextBox 30">
            <a:extLst>
              <a:ext uri="{FF2B5EF4-FFF2-40B4-BE49-F238E27FC236}">
                <a16:creationId xmlns:a16="http://schemas.microsoft.com/office/drawing/2014/main" id="{567FAB52-557C-124E-912B-AB819048A34C}"/>
              </a:ext>
            </a:extLst>
          </p:cNvPr>
          <p:cNvSpPr txBox="1"/>
          <p:nvPr/>
        </p:nvSpPr>
        <p:spPr>
          <a:xfrm>
            <a:off x="6693131" y="5670657"/>
            <a:ext cx="3610708" cy="523220"/>
          </a:xfrm>
          <a:prstGeom prst="rect">
            <a:avLst/>
          </a:prstGeom>
          <a:noFill/>
        </p:spPr>
        <p:txBody>
          <a:bodyPr wrap="square" rtlCol="0">
            <a:spAutoFit/>
          </a:bodyPr>
          <a:lstStyle/>
          <a:p>
            <a:r>
              <a:rPr lang="pt-PT" sz="2800" b="1"/>
              <a:t>10 min</a:t>
            </a:r>
          </a:p>
        </p:txBody>
      </p:sp>
      <p:sp>
        <p:nvSpPr>
          <p:cNvPr id="18" name="Rectangle 17">
            <a:extLst>
              <a:ext uri="{FF2B5EF4-FFF2-40B4-BE49-F238E27FC236}">
                <a16:creationId xmlns:a16="http://schemas.microsoft.com/office/drawing/2014/main" id="{B0FC4DBC-FC06-9C40-AF19-12367A7D6976}"/>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pt-PT" sz="6500" spc="-244">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04</a:t>
            </a:r>
          </a:p>
        </p:txBody>
      </p:sp>
      <p:sp>
        <p:nvSpPr>
          <p:cNvPr id="32" name="Rectangle 31">
            <a:extLst>
              <a:ext uri="{FF2B5EF4-FFF2-40B4-BE49-F238E27FC236}">
                <a16:creationId xmlns:a16="http://schemas.microsoft.com/office/drawing/2014/main" id="{46414A26-73B8-7A4B-A1F9-D3BDD6FE7E9C}"/>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spc="244">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33" name="Rectangle 32">
            <a:extLst>
              <a:ext uri="{FF2B5EF4-FFF2-40B4-BE49-F238E27FC236}">
                <a16:creationId xmlns:a16="http://schemas.microsoft.com/office/drawing/2014/main" id="{C28CCCDA-0D75-784D-82C4-5208DEAB8491}"/>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pt-PT" sz="6500" spc="-244">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07</a:t>
            </a:r>
          </a:p>
        </p:txBody>
      </p:sp>
      <p:sp>
        <p:nvSpPr>
          <p:cNvPr id="34" name="TextBox 33">
            <a:extLst>
              <a:ext uri="{FF2B5EF4-FFF2-40B4-BE49-F238E27FC236}">
                <a16:creationId xmlns:a16="http://schemas.microsoft.com/office/drawing/2014/main" id="{60252280-5EDF-3B4D-8C94-53744E1DE10C}"/>
              </a:ext>
            </a:extLst>
          </p:cNvPr>
          <p:cNvSpPr txBox="1"/>
          <p:nvPr/>
        </p:nvSpPr>
        <p:spPr>
          <a:xfrm rot="16200000">
            <a:off x="7278388" y="4166578"/>
            <a:ext cx="3657600" cy="769441"/>
          </a:xfrm>
          <a:prstGeom prst="rect">
            <a:avLst/>
          </a:prstGeom>
          <a:noFill/>
        </p:spPr>
        <p:txBody>
          <a:bodyPr wrap="square" rtlCol="0">
            <a:spAutoFit/>
          </a:bodyPr>
          <a:lstStyle/>
          <a:p>
            <a:r>
              <a:rPr lang="pt-PT" sz="4400">
                <a:solidFill>
                  <a:schemeClr val="bg1"/>
                </a:solidFill>
              </a:rPr>
              <a:t>SESSÃO</a:t>
            </a:r>
          </a:p>
        </p:txBody>
      </p:sp>
      <p:sp>
        <p:nvSpPr>
          <p:cNvPr id="3" name="Slide Number Placeholder 2">
            <a:extLst>
              <a:ext uri="{FF2B5EF4-FFF2-40B4-BE49-F238E27FC236}">
                <a16:creationId xmlns:a16="http://schemas.microsoft.com/office/drawing/2014/main" id="{9D4BC515-2D44-F340-96B5-009F224BF919}"/>
              </a:ext>
            </a:extLst>
          </p:cNvPr>
          <p:cNvSpPr>
            <a:spLocks noGrp="1"/>
          </p:cNvSpPr>
          <p:nvPr>
            <p:ph type="sldNum" sz="quarter" idx="12"/>
          </p:nvPr>
        </p:nvSpPr>
        <p:spPr/>
        <p:txBody>
          <a:bodyPr/>
          <a:lstStyle/>
          <a:p>
            <a:fld id="{CA9B710B-94CD-7041-953D-B08572CFDB04}" type="slidenum">
              <a:rPr lang="en-US" smtClean="0"/>
              <a:t>33</a:t>
            </a:fld>
            <a:endParaRPr lang="en-US"/>
          </a:p>
        </p:txBody>
      </p:sp>
    </p:spTree>
    <p:extLst>
      <p:ext uri="{BB962C8B-B14F-4D97-AF65-F5344CB8AC3E}">
        <p14:creationId xmlns:p14="http://schemas.microsoft.com/office/powerpoint/2010/main" val="25970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014E2F-7204-0848-BA80-7523321C232E}"/>
              </a:ext>
            </a:extLst>
          </p:cNvPr>
          <p:cNvSpPr txBox="1"/>
          <p:nvPr/>
        </p:nvSpPr>
        <p:spPr>
          <a:xfrm>
            <a:off x="6557217" y="6616170"/>
            <a:ext cx="3657600" cy="276999"/>
          </a:xfrm>
          <a:prstGeom prst="rect">
            <a:avLst/>
          </a:prstGeom>
          <a:noFill/>
        </p:spPr>
        <p:txBody>
          <a:bodyPr wrap="square" rtlCol="0">
            <a:spAutoFit/>
          </a:bodyPr>
          <a:lstStyle/>
          <a:p>
            <a:r>
              <a:rPr lang="en-US" sz="1200" b="1" dirty="0"/>
              <a:t>FILME “E SE FOSSE VOCÊ” - IASC Package © 2020</a:t>
            </a:r>
          </a:p>
        </p:txBody>
      </p:sp>
      <p:pic>
        <p:nvPicPr>
          <p:cNvPr id="2" name="Picture 1">
            <a:extLst>
              <a:ext uri="{FF2B5EF4-FFF2-40B4-BE49-F238E27FC236}">
                <a16:creationId xmlns:a16="http://schemas.microsoft.com/office/drawing/2014/main" id="{E307C48C-3DFB-FF48-92E7-43078F467B89}"/>
              </a:ext>
            </a:extLst>
          </p:cNvPr>
          <p:cNvPicPr>
            <a:picLocks noChangeAspect="1"/>
          </p:cNvPicPr>
          <p:nvPr/>
        </p:nvPicPr>
        <p:blipFill>
          <a:blip r:embed="rId3"/>
          <a:stretch>
            <a:fillRect/>
          </a:stretch>
        </p:blipFill>
        <p:spPr>
          <a:xfrm>
            <a:off x="2362346" y="1459023"/>
            <a:ext cx="5186769" cy="3054138"/>
          </a:xfrm>
          <a:prstGeom prst="rect">
            <a:avLst/>
          </a:prstGeom>
        </p:spPr>
      </p:pic>
      <p:sp>
        <p:nvSpPr>
          <p:cNvPr id="3" name="Rectangle 2">
            <a:extLst>
              <a:ext uri="{FF2B5EF4-FFF2-40B4-BE49-F238E27FC236}">
                <a16:creationId xmlns:a16="http://schemas.microsoft.com/office/drawing/2014/main" id="{C148A78F-1172-554D-98EB-DB0B9A0FAFE5}"/>
              </a:ext>
            </a:extLst>
          </p:cNvPr>
          <p:cNvSpPr/>
          <p:nvPr/>
        </p:nvSpPr>
        <p:spPr>
          <a:xfrm>
            <a:off x="4712490" y="5540966"/>
            <a:ext cx="4904163" cy="369332"/>
          </a:xfrm>
          <a:prstGeom prst="rect">
            <a:avLst/>
          </a:prstGeom>
        </p:spPr>
        <p:txBody>
          <a:bodyPr wrap="none">
            <a:spAutoFit/>
          </a:bodyPr>
          <a:lstStyle/>
          <a:p>
            <a:r>
              <a:rPr lang="en-US" dirty="0">
                <a:hlinkClick r:id="rId4"/>
              </a:rPr>
              <a:t>https://</a:t>
            </a:r>
            <a:r>
              <a:rPr lang="en-US" dirty="0" err="1">
                <a:hlinkClick r:id="rId4"/>
              </a:rPr>
              <a:t>www.youtube.com</a:t>
            </a:r>
            <a:r>
              <a:rPr lang="en-US" dirty="0">
                <a:hlinkClick r:id="rId4"/>
              </a:rPr>
              <a:t>/</a:t>
            </a:r>
            <a:r>
              <a:rPr lang="en-US" dirty="0" err="1">
                <a:hlinkClick r:id="rId4"/>
              </a:rPr>
              <a:t>watch?v</a:t>
            </a:r>
            <a:r>
              <a:rPr lang="en-US" dirty="0">
                <a:hlinkClick r:id="rId4"/>
              </a:rPr>
              <a:t>=O4gFbvR3Lsk</a:t>
            </a:r>
            <a:endParaRPr lang="en-US" dirty="0"/>
          </a:p>
        </p:txBody>
      </p:sp>
      <p:pic>
        <p:nvPicPr>
          <p:cNvPr id="5" name="Picture 4">
            <a:extLst>
              <a:ext uri="{FF2B5EF4-FFF2-40B4-BE49-F238E27FC236}">
                <a16:creationId xmlns:a16="http://schemas.microsoft.com/office/drawing/2014/main" id="{4B7B032D-82D9-F648-BCB8-C5DB9AA21F8F}"/>
              </a:ext>
            </a:extLst>
          </p:cNvPr>
          <p:cNvPicPr>
            <a:picLocks noChangeAspect="1"/>
          </p:cNvPicPr>
          <p:nvPr/>
        </p:nvPicPr>
        <p:blipFill rotWithShape="1">
          <a:blip r:embed="rId5"/>
          <a:srcRect b="6374"/>
          <a:stretch/>
        </p:blipFill>
        <p:spPr>
          <a:xfrm>
            <a:off x="681038" y="4346341"/>
            <a:ext cx="1358900" cy="1485901"/>
          </a:xfrm>
          <a:prstGeom prst="rect">
            <a:avLst/>
          </a:prstGeom>
        </p:spPr>
      </p:pic>
    </p:spTree>
    <p:extLst>
      <p:ext uri="{BB962C8B-B14F-4D97-AF65-F5344CB8AC3E}">
        <p14:creationId xmlns:p14="http://schemas.microsoft.com/office/powerpoint/2010/main" val="113818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7" descr="Une image contenant jouet&#10;&#10;Description générée automatiquement">
            <a:extLst>
              <a:ext uri="{FF2B5EF4-FFF2-40B4-BE49-F238E27FC236}">
                <a16:creationId xmlns:a16="http://schemas.microsoft.com/office/drawing/2014/main" id="{86E33C78-8B5F-8A40-B382-C17F9D7E50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847" y="485066"/>
            <a:ext cx="9584511" cy="5572125"/>
          </a:xfrm>
          <a:prstGeom prst="rect">
            <a:avLst/>
          </a:prstGeom>
        </p:spPr>
      </p:pic>
      <p:sp>
        <p:nvSpPr>
          <p:cNvPr id="16" name="Rectangle 15">
            <a:extLst>
              <a:ext uri="{FF2B5EF4-FFF2-40B4-BE49-F238E27FC236}">
                <a16:creationId xmlns:a16="http://schemas.microsoft.com/office/drawing/2014/main" id="{2183D5EA-2079-C64F-B5FD-0753A137D3A8}"/>
              </a:ext>
            </a:extLst>
          </p:cNvPr>
          <p:cNvSpPr/>
          <p:nvPr/>
        </p:nvSpPr>
        <p:spPr>
          <a:xfrm>
            <a:off x="226114" y="842986"/>
            <a:ext cx="1042208" cy="4591888"/>
          </a:xfrm>
          <a:prstGeom prst="rect">
            <a:avLst/>
          </a:prstGeom>
          <a:solidFill>
            <a:srgbClr val="CB7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975" spc="244">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17" name="Rectangle 16">
            <a:extLst>
              <a:ext uri="{FF2B5EF4-FFF2-40B4-BE49-F238E27FC236}">
                <a16:creationId xmlns:a16="http://schemas.microsoft.com/office/drawing/2014/main" id="{3035B599-2A91-8B46-8289-F4AFE1249CC6}"/>
              </a:ext>
            </a:extLst>
          </p:cNvPr>
          <p:cNvSpPr/>
          <p:nvPr/>
        </p:nvSpPr>
        <p:spPr>
          <a:xfrm>
            <a:off x="6358494" y="1590472"/>
            <a:ext cx="3547505" cy="3112363"/>
          </a:xfrm>
          <a:prstGeom prst="rect">
            <a:avLst/>
          </a:prstGeom>
          <a:solidFill>
            <a:srgbClr val="7A53A1"/>
          </a:solidFill>
          <a:ln>
            <a:noFill/>
          </a:ln>
          <a:effectLst>
            <a:innerShdw blurRad="215900" dist="203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8" name="Rectangle 17">
            <a:extLst>
              <a:ext uri="{FF2B5EF4-FFF2-40B4-BE49-F238E27FC236}">
                <a16:creationId xmlns:a16="http://schemas.microsoft.com/office/drawing/2014/main" id="{4D4B70E3-AC06-814F-AD2F-2A8D404C67C8}"/>
              </a:ext>
            </a:extLst>
          </p:cNvPr>
          <p:cNvSpPr/>
          <p:nvPr/>
        </p:nvSpPr>
        <p:spPr>
          <a:xfrm>
            <a:off x="6470253" y="2957550"/>
            <a:ext cx="1664751" cy="627159"/>
          </a:xfrm>
          <a:prstGeom prst="rect">
            <a:avLst/>
          </a:prstGeom>
        </p:spPr>
        <p:txBody>
          <a:bodyPr wrap="square" lIns="0" rIns="0">
            <a:spAutoFit/>
          </a:bodyPr>
          <a:lstStyle/>
          <a:p>
            <a:pPr algn="ctr">
              <a:lnSpc>
                <a:spcPts val="1706"/>
              </a:lnSpc>
            </a:pPr>
            <a:r>
              <a:rPr lang="en-US" sz="10969" spc="-244" dirty="0">
                <a:solidFill>
                  <a:schemeClr val="bg1"/>
                </a:solidFill>
                <a:latin typeface="Calibri" panose="020F0502020204030204" pitchFamily="34" charset="0"/>
                <a:ea typeface="Roboto Condensed Light" panose="02000000000000000000" pitchFamily="2" charset="0"/>
                <a:cs typeface="Calibri" panose="020F0502020204030204" pitchFamily="34" charset="0"/>
              </a:rPr>
              <a:t>09</a:t>
            </a:r>
          </a:p>
        </p:txBody>
      </p:sp>
      <p:sp>
        <p:nvSpPr>
          <p:cNvPr id="19" name="TextBox 5">
            <a:extLst>
              <a:ext uri="{FF2B5EF4-FFF2-40B4-BE49-F238E27FC236}">
                <a16:creationId xmlns:a16="http://schemas.microsoft.com/office/drawing/2014/main" id="{4748C91A-CF46-C448-B283-6D2832DB67B9}"/>
              </a:ext>
            </a:extLst>
          </p:cNvPr>
          <p:cNvSpPr txBox="1"/>
          <p:nvPr/>
        </p:nvSpPr>
        <p:spPr>
          <a:xfrm>
            <a:off x="6647240" y="3273080"/>
            <a:ext cx="1577676" cy="400110"/>
          </a:xfrm>
          <a:prstGeom prst="rect">
            <a:avLst/>
          </a:prstGeom>
          <a:noFill/>
        </p:spPr>
        <p:txBody>
          <a:bodyPr wrap="none" rtlCol="0">
            <a:spAutoFit/>
          </a:bodyPr>
          <a:lstStyle/>
          <a:p>
            <a:pPr>
              <a:lnSpc>
                <a:spcPts val="2438"/>
              </a:lnSpc>
            </a:pPr>
            <a:r>
              <a:rPr lang="en-US" sz="2031" dirty="0">
                <a:solidFill>
                  <a:schemeClr val="bg1"/>
                </a:solidFill>
                <a:latin typeface="Corbel" panose="020B0503020204020204" pitchFamily="34" charset="0"/>
                <a:ea typeface="Roboto" panose="02000000000000000000" pitchFamily="2" charset="0"/>
                <a:cs typeface="Calibri" panose="020F0502020204030204" pitchFamily="34" charset="0"/>
              </a:rPr>
              <a:t>DENUNCIAR</a:t>
            </a:r>
          </a:p>
        </p:txBody>
      </p:sp>
      <p:sp>
        <p:nvSpPr>
          <p:cNvPr id="20" name="Rectangle 19">
            <a:extLst>
              <a:ext uri="{FF2B5EF4-FFF2-40B4-BE49-F238E27FC236}">
                <a16:creationId xmlns:a16="http://schemas.microsoft.com/office/drawing/2014/main" id="{AA818AD6-BFD9-774F-8766-5E07B28091BE}"/>
              </a:ext>
            </a:extLst>
          </p:cNvPr>
          <p:cNvSpPr/>
          <p:nvPr/>
        </p:nvSpPr>
        <p:spPr>
          <a:xfrm>
            <a:off x="6358494" y="4538559"/>
            <a:ext cx="3547505" cy="1690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Tree>
    <p:extLst>
      <p:ext uri="{BB962C8B-B14F-4D97-AF65-F5344CB8AC3E}">
        <p14:creationId xmlns:p14="http://schemas.microsoft.com/office/powerpoint/2010/main" val="77359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3B483B-B2C1-2246-BA22-24EAF8A591E1}"/>
              </a:ext>
            </a:extLst>
          </p:cNvPr>
          <p:cNvSpPr txBox="1">
            <a:spLocks/>
          </p:cNvSpPr>
          <p:nvPr/>
        </p:nvSpPr>
        <p:spPr>
          <a:xfrm>
            <a:off x="398586" y="869624"/>
            <a:ext cx="882637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venir Next Condensed" panose="020B0506020202020204" pitchFamily="34" charset="0"/>
              </a:rPr>
              <a:t>MECANISMO PARA DENÚNCIA</a:t>
            </a:r>
            <a:endParaRPr lang="en-US" b="1" dirty="0"/>
          </a:p>
        </p:txBody>
      </p:sp>
      <p:sp>
        <p:nvSpPr>
          <p:cNvPr id="4" name="Rectangle 3">
            <a:extLst>
              <a:ext uri="{FF2B5EF4-FFF2-40B4-BE49-F238E27FC236}">
                <a16:creationId xmlns:a16="http://schemas.microsoft.com/office/drawing/2014/main" id="{DCD7E1DC-999E-C843-B2E9-F67E0A15B491}"/>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04</a:t>
            </a:r>
          </a:p>
        </p:txBody>
      </p:sp>
      <p:sp>
        <p:nvSpPr>
          <p:cNvPr id="5" name="Rectangle 4">
            <a:extLst>
              <a:ext uri="{FF2B5EF4-FFF2-40B4-BE49-F238E27FC236}">
                <a16:creationId xmlns:a16="http://schemas.microsoft.com/office/drawing/2014/main" id="{A538152A-FA44-514E-952C-001C758E0D51}"/>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spc="244" dirty="0">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6" name="Rectangle 5">
            <a:extLst>
              <a:ext uri="{FF2B5EF4-FFF2-40B4-BE49-F238E27FC236}">
                <a16:creationId xmlns:a16="http://schemas.microsoft.com/office/drawing/2014/main" id="{0C5A8339-1A75-1549-A43A-878ACCDE0987}"/>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09</a:t>
            </a:r>
          </a:p>
        </p:txBody>
      </p:sp>
      <p:sp>
        <p:nvSpPr>
          <p:cNvPr id="7" name="TextBox 6">
            <a:extLst>
              <a:ext uri="{FF2B5EF4-FFF2-40B4-BE49-F238E27FC236}">
                <a16:creationId xmlns:a16="http://schemas.microsoft.com/office/drawing/2014/main" id="{7C50F280-86D9-1B41-BE5C-92B22BDCCDC3}"/>
              </a:ext>
            </a:extLst>
          </p:cNvPr>
          <p:cNvSpPr txBox="1"/>
          <p:nvPr/>
        </p:nvSpPr>
        <p:spPr>
          <a:xfrm rot="16200000">
            <a:off x="7278388" y="4166578"/>
            <a:ext cx="3657600" cy="769441"/>
          </a:xfrm>
          <a:prstGeom prst="rect">
            <a:avLst/>
          </a:prstGeom>
          <a:noFill/>
        </p:spPr>
        <p:txBody>
          <a:bodyPr wrap="square" rtlCol="0">
            <a:spAutoFit/>
          </a:bodyPr>
          <a:lstStyle/>
          <a:p>
            <a:r>
              <a:rPr lang="en-US" sz="4400" dirty="0">
                <a:solidFill>
                  <a:schemeClr val="bg1"/>
                </a:solidFill>
              </a:rPr>
              <a:t>SESSÃO</a:t>
            </a:r>
          </a:p>
        </p:txBody>
      </p:sp>
      <p:sp>
        <p:nvSpPr>
          <p:cNvPr id="8" name="Content Placeholder 2">
            <a:extLst>
              <a:ext uri="{FF2B5EF4-FFF2-40B4-BE49-F238E27FC236}">
                <a16:creationId xmlns:a16="http://schemas.microsoft.com/office/drawing/2014/main" id="{E7B127B2-D017-1542-96E7-3EF8C6DEA75B}"/>
              </a:ext>
            </a:extLst>
          </p:cNvPr>
          <p:cNvSpPr txBox="1">
            <a:spLocks/>
          </p:cNvSpPr>
          <p:nvPr/>
        </p:nvSpPr>
        <p:spPr>
          <a:xfrm>
            <a:off x="681038" y="1825625"/>
            <a:ext cx="779025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[para quem denunciar na organização]</a:t>
            </a:r>
          </a:p>
          <a:p>
            <a:r>
              <a:rPr lang="pt-PT" dirty="0"/>
              <a:t>[informação adicional sobre o procedimento interno]</a:t>
            </a:r>
          </a:p>
          <a:p>
            <a:endParaRPr lang="pt-PT" dirty="0"/>
          </a:p>
        </p:txBody>
      </p:sp>
    </p:spTree>
    <p:extLst>
      <p:ext uri="{BB962C8B-B14F-4D97-AF65-F5344CB8AC3E}">
        <p14:creationId xmlns:p14="http://schemas.microsoft.com/office/powerpoint/2010/main" val="2394114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ircuit board&#10;&#10;Description automatically generated">
            <a:extLst>
              <a:ext uri="{FF2B5EF4-FFF2-40B4-BE49-F238E27FC236}">
                <a16:creationId xmlns:a16="http://schemas.microsoft.com/office/drawing/2014/main" id="{E96F61D0-8DA1-7E4E-A85A-C4310ED6D8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9062" y="333459"/>
            <a:ext cx="5222632" cy="3481755"/>
          </a:xfrm>
          <a:prstGeom prst="rect">
            <a:avLst/>
          </a:prstGeom>
        </p:spPr>
      </p:pic>
      <p:sp>
        <p:nvSpPr>
          <p:cNvPr id="3" name="ZoneTexte 29">
            <a:extLst>
              <a:ext uri="{FF2B5EF4-FFF2-40B4-BE49-F238E27FC236}">
                <a16:creationId xmlns:a16="http://schemas.microsoft.com/office/drawing/2014/main" id="{18D80989-356D-A745-B260-4C9AA74EC23F}"/>
              </a:ext>
            </a:extLst>
          </p:cNvPr>
          <p:cNvSpPr txBox="1"/>
          <p:nvPr/>
        </p:nvSpPr>
        <p:spPr>
          <a:xfrm>
            <a:off x="580017" y="466061"/>
            <a:ext cx="4461220" cy="392993"/>
          </a:xfrm>
          <a:prstGeom prst="rect">
            <a:avLst/>
          </a:prstGeom>
          <a:noFill/>
        </p:spPr>
        <p:txBody>
          <a:bodyPr wrap="square" lIns="0" tIns="0" rIns="0" bIns="0" rtlCol="0">
            <a:spAutoFit/>
          </a:bodyPr>
          <a:lstStyle/>
          <a:p>
            <a:pPr>
              <a:lnSpc>
                <a:spcPts val="3396"/>
              </a:lnSpc>
            </a:pPr>
            <a:r>
              <a:rPr lang="pt-BR" sz="1950" b="1" dirty="0">
                <a:latin typeface="Corbel" panose="020B0503020204020204" pitchFamily="34" charset="0"/>
                <a:cs typeface="Arial" panose="020B0604020202020204" pitchFamily="34" charset="0"/>
              </a:rPr>
              <a:t>QUEBRAR AS BARREIRAS À DENÚNCIA</a:t>
            </a:r>
            <a:endParaRPr lang="en-CA" sz="1950" b="1" dirty="0">
              <a:latin typeface="Corbel" panose="020B05030202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DF6F721-D73E-024A-BCBF-71B5E331B42E}"/>
              </a:ext>
            </a:extLst>
          </p:cNvPr>
          <p:cNvSpPr/>
          <p:nvPr/>
        </p:nvSpPr>
        <p:spPr>
          <a:xfrm>
            <a:off x="479388" y="508318"/>
            <a:ext cx="4491850" cy="4418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5" name="TextBox 5">
            <a:extLst>
              <a:ext uri="{FF2B5EF4-FFF2-40B4-BE49-F238E27FC236}">
                <a16:creationId xmlns:a16="http://schemas.microsoft.com/office/drawing/2014/main" id="{43C428C1-62A3-E440-9C88-8BBE43F43A2A}"/>
              </a:ext>
            </a:extLst>
          </p:cNvPr>
          <p:cNvSpPr txBox="1"/>
          <p:nvPr/>
        </p:nvSpPr>
        <p:spPr>
          <a:xfrm>
            <a:off x="400922" y="950125"/>
            <a:ext cx="5427780" cy="290208"/>
          </a:xfrm>
          <a:prstGeom prst="rect">
            <a:avLst/>
          </a:prstGeom>
          <a:noFill/>
        </p:spPr>
        <p:txBody>
          <a:bodyPr wrap="square" rtlCol="0">
            <a:spAutoFit/>
          </a:bodyPr>
          <a:lstStyle/>
          <a:p>
            <a:pPr>
              <a:lnSpc>
                <a:spcPts val="1625"/>
              </a:lnSpc>
            </a:pPr>
            <a:r>
              <a:rPr lang="en-US" sz="1300" b="1" dirty="0">
                <a:latin typeface="Corbel" panose="020B0503020204020204" pitchFamily="34" charset="0"/>
                <a:ea typeface="Roboto" panose="02000000000000000000" pitchFamily="2" charset="0"/>
                <a:cs typeface="Calibri Light" panose="020F0302020204030204" pitchFamily="34" charset="0"/>
              </a:rPr>
              <a:t>AS SUAS BARREIRAS</a:t>
            </a:r>
          </a:p>
        </p:txBody>
      </p:sp>
      <p:sp>
        <p:nvSpPr>
          <p:cNvPr id="6" name="TextBox 30">
            <a:extLst>
              <a:ext uri="{FF2B5EF4-FFF2-40B4-BE49-F238E27FC236}">
                <a16:creationId xmlns:a16="http://schemas.microsoft.com/office/drawing/2014/main" id="{487AE206-9877-8E41-82BE-7B4E56019609}"/>
              </a:ext>
            </a:extLst>
          </p:cNvPr>
          <p:cNvSpPr txBox="1"/>
          <p:nvPr/>
        </p:nvSpPr>
        <p:spPr>
          <a:xfrm>
            <a:off x="268317" y="1764680"/>
            <a:ext cx="3860058" cy="938719"/>
          </a:xfrm>
          <a:prstGeom prst="rect">
            <a:avLst/>
          </a:prstGeom>
          <a:noFill/>
        </p:spPr>
        <p:txBody>
          <a:bodyPr wrap="square" rtlCol="0">
            <a:spAutoFit/>
          </a:bodyPr>
          <a:lstStyle/>
          <a:p>
            <a:pPr algn="ctr">
              <a:lnSpc>
                <a:spcPts val="2210"/>
              </a:lnSpc>
            </a:pPr>
            <a:r>
              <a:rPr lang="pt-BR" sz="2275" b="1" i="1" dirty="0">
                <a:solidFill>
                  <a:srgbClr val="006CB6"/>
                </a:solidFill>
                <a:latin typeface="Times New Roman" panose="02020603050405020304" pitchFamily="18" charset="0"/>
                <a:cs typeface="Times New Roman" panose="02020603050405020304" pitchFamily="18" charset="0"/>
              </a:rPr>
              <a:t>Porquê que acha que a má conduta sexual é subdenunciada?</a:t>
            </a:r>
            <a:endParaRPr lang="en-CA" sz="2275" b="1" i="1" dirty="0">
              <a:solidFill>
                <a:srgbClr val="006CB6"/>
              </a:solidFill>
              <a:latin typeface="Times New Roman" panose="02020603050405020304" pitchFamily="18" charset="0"/>
              <a:cs typeface="Times New Roman" panose="02020603050405020304" pitchFamily="18" charset="0"/>
            </a:endParaRPr>
          </a:p>
        </p:txBody>
      </p:sp>
      <p:sp>
        <p:nvSpPr>
          <p:cNvPr id="7" name="TextBox 30">
            <a:extLst>
              <a:ext uri="{FF2B5EF4-FFF2-40B4-BE49-F238E27FC236}">
                <a16:creationId xmlns:a16="http://schemas.microsoft.com/office/drawing/2014/main" id="{BD33634C-8606-D644-B15D-F512DB155B0C}"/>
              </a:ext>
            </a:extLst>
          </p:cNvPr>
          <p:cNvSpPr txBox="1"/>
          <p:nvPr/>
        </p:nvSpPr>
        <p:spPr>
          <a:xfrm>
            <a:off x="400922" y="2891884"/>
            <a:ext cx="4199213" cy="1477328"/>
          </a:xfrm>
          <a:prstGeom prst="rect">
            <a:avLst/>
          </a:prstGeom>
          <a:noFill/>
        </p:spPr>
        <p:txBody>
          <a:bodyPr wrap="square" rtlCol="0">
            <a:spAutoFit/>
          </a:bodyPr>
          <a:lstStyle/>
          <a:p>
            <a:pPr algn="ctr"/>
            <a:r>
              <a:rPr lang="pt-BR" b="1" dirty="0">
                <a:latin typeface="Corbel" panose="020B0503020204020204" pitchFamily="34" charset="0"/>
                <a:cs typeface="Times New Roman" panose="02020603050405020304" pitchFamily="18" charset="0"/>
              </a:rPr>
              <a:t>Como possível testemunha ou vítima de má conduta sexual, que barreiras à denúncia </a:t>
            </a:r>
            <a:r>
              <a:rPr lang="pt-BR" b="1" dirty="0">
                <a:solidFill>
                  <a:schemeClr val="accent1"/>
                </a:solidFill>
                <a:latin typeface="Corbel" panose="020B0503020204020204" pitchFamily="34" charset="0"/>
                <a:cs typeface="Times New Roman" panose="02020603050405020304" pitchFamily="18" charset="0"/>
              </a:rPr>
              <a:t>você e os seus colegas </a:t>
            </a:r>
            <a:r>
              <a:rPr lang="pt-BR" b="1" dirty="0">
                <a:latin typeface="Corbel" panose="020B0503020204020204" pitchFamily="34" charset="0"/>
                <a:cs typeface="Times New Roman" panose="02020603050405020304" pitchFamily="18" charset="0"/>
              </a:rPr>
              <a:t>enfrentam como membros da vossa organização?</a:t>
            </a:r>
            <a:endParaRPr lang="en-CA" sz="2800" b="1" i="1" dirty="0">
              <a:latin typeface="Corbel" panose="020B0503020204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EB89DCFC-296F-4443-8DAC-AC6E7CB59055}"/>
              </a:ext>
            </a:extLst>
          </p:cNvPr>
          <p:cNvSpPr/>
          <p:nvPr/>
        </p:nvSpPr>
        <p:spPr>
          <a:xfrm>
            <a:off x="268317" y="4409636"/>
            <a:ext cx="4110745" cy="646331"/>
          </a:xfrm>
          <a:prstGeom prst="rect">
            <a:avLst/>
          </a:prstGeom>
        </p:spPr>
        <p:txBody>
          <a:bodyPr wrap="square">
            <a:spAutoFit/>
          </a:bodyPr>
          <a:lstStyle/>
          <a:p>
            <a:pPr lvl="0" algn="ctr"/>
            <a:r>
              <a:rPr lang="pt-BR" b="1" dirty="0">
                <a:solidFill>
                  <a:prstClr val="black"/>
                </a:solidFill>
                <a:latin typeface="Corbel" panose="020B0503020204020204" pitchFamily="34" charset="0"/>
                <a:cs typeface="Times New Roman" panose="02020603050405020304" pitchFamily="18" charset="0"/>
              </a:rPr>
              <a:t>Que barreiras à denúncia acha que </a:t>
            </a:r>
            <a:r>
              <a:rPr lang="pt-BR" b="1" dirty="0">
                <a:solidFill>
                  <a:schemeClr val="accent1"/>
                </a:solidFill>
                <a:latin typeface="Corbel" panose="020B0503020204020204" pitchFamily="34" charset="0"/>
                <a:cs typeface="Times New Roman" panose="02020603050405020304" pitchFamily="18" charset="0"/>
              </a:rPr>
              <a:t>os seus beneficiários </a:t>
            </a:r>
            <a:r>
              <a:rPr lang="pt-BR" b="1" dirty="0">
                <a:solidFill>
                  <a:prstClr val="black"/>
                </a:solidFill>
                <a:latin typeface="Corbel" panose="020B0503020204020204" pitchFamily="34" charset="0"/>
                <a:cs typeface="Times New Roman" panose="02020603050405020304" pitchFamily="18" charset="0"/>
              </a:rPr>
              <a:t>enfrentam?</a:t>
            </a:r>
            <a:endParaRPr lang="en-CA" b="1" dirty="0">
              <a:latin typeface="Corbel" panose="020B0503020204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2C2C3A4-9116-7E4E-BF10-AD8C9E4BE918}"/>
              </a:ext>
            </a:extLst>
          </p:cNvPr>
          <p:cNvSpPr txBox="1"/>
          <p:nvPr/>
        </p:nvSpPr>
        <p:spPr>
          <a:xfrm>
            <a:off x="4327469" y="5360333"/>
            <a:ext cx="5016761" cy="1231106"/>
          </a:xfrm>
          <a:prstGeom prst="rect">
            <a:avLst/>
          </a:prstGeom>
          <a:noFill/>
        </p:spPr>
        <p:txBody>
          <a:bodyPr wrap="square" rtlCol="0">
            <a:spAutoFit/>
          </a:bodyPr>
          <a:lstStyle/>
          <a:p>
            <a:r>
              <a:rPr lang="en-US" sz="2000" b="1" u="sng" dirty="0"/>
              <a:t>EXERCÍCIO</a:t>
            </a:r>
          </a:p>
          <a:p>
            <a:r>
              <a:rPr lang="en-US" b="1" dirty="0" err="1"/>
              <a:t>Parte</a:t>
            </a:r>
            <a:r>
              <a:rPr lang="en-US" b="1" dirty="0"/>
              <a:t> 1: </a:t>
            </a:r>
            <a:r>
              <a:rPr lang="en-US" b="1" dirty="0" err="1"/>
              <a:t>Identificar</a:t>
            </a:r>
            <a:r>
              <a:rPr lang="en-US" b="1" dirty="0"/>
              <a:t> </a:t>
            </a:r>
            <a:r>
              <a:rPr lang="en-US" b="1" dirty="0" err="1"/>
              <a:t>barreiras</a:t>
            </a:r>
            <a:r>
              <a:rPr lang="en-US" b="1" dirty="0"/>
              <a:t> – </a:t>
            </a:r>
            <a:r>
              <a:rPr lang="en-US" b="1" dirty="0" err="1"/>
              <a:t>construir</a:t>
            </a:r>
            <a:r>
              <a:rPr lang="en-US" b="1" dirty="0"/>
              <a:t> o </a:t>
            </a:r>
            <a:r>
              <a:rPr lang="en-US" b="1" dirty="0" err="1"/>
              <a:t>muro</a:t>
            </a:r>
            <a:endParaRPr lang="en-US" b="1" dirty="0"/>
          </a:p>
          <a:p>
            <a:r>
              <a:rPr lang="en-US" b="1" dirty="0" err="1"/>
              <a:t>Parte</a:t>
            </a:r>
            <a:r>
              <a:rPr lang="en-US" b="1" dirty="0"/>
              <a:t> 2: </a:t>
            </a:r>
            <a:r>
              <a:rPr lang="en-US" b="1" dirty="0" err="1"/>
              <a:t>Identificar</a:t>
            </a:r>
            <a:r>
              <a:rPr lang="en-US" b="1" dirty="0"/>
              <a:t> </a:t>
            </a:r>
            <a:r>
              <a:rPr lang="en-US" b="1" dirty="0" err="1"/>
              <a:t>soluções</a:t>
            </a:r>
            <a:endParaRPr lang="en-US" b="1" dirty="0"/>
          </a:p>
          <a:p>
            <a:r>
              <a:rPr lang="en-US" b="1" dirty="0" err="1"/>
              <a:t>Parte</a:t>
            </a:r>
            <a:r>
              <a:rPr lang="en-US" b="1" dirty="0"/>
              <a:t> 3: </a:t>
            </a:r>
            <a:r>
              <a:rPr lang="en-US" b="1" dirty="0" err="1"/>
              <a:t>Quebrar</a:t>
            </a:r>
            <a:r>
              <a:rPr lang="en-US" b="1" dirty="0"/>
              <a:t> o </a:t>
            </a:r>
            <a:r>
              <a:rPr lang="en-US" b="1" dirty="0" err="1"/>
              <a:t>muro</a:t>
            </a:r>
            <a:endParaRPr lang="en-US" b="1" dirty="0"/>
          </a:p>
        </p:txBody>
      </p:sp>
      <p:pic>
        <p:nvPicPr>
          <p:cNvPr id="10" name="Picture 19">
            <a:extLst>
              <a:ext uri="{FF2B5EF4-FFF2-40B4-BE49-F238E27FC236}">
                <a16:creationId xmlns:a16="http://schemas.microsoft.com/office/drawing/2014/main" id="{5E32B821-313E-D24C-8A61-AB0A5A45DA7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445069" y="3630548"/>
            <a:ext cx="1734276" cy="13002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9">
            <a:extLst>
              <a:ext uri="{FF2B5EF4-FFF2-40B4-BE49-F238E27FC236}">
                <a16:creationId xmlns:a16="http://schemas.microsoft.com/office/drawing/2014/main" id="{C1B93BC1-01FC-F741-B2B4-012829B7878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989277" y="3676139"/>
            <a:ext cx="961148" cy="1209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222350ED-012E-7240-AB1A-74E790BDF84B}"/>
              </a:ext>
            </a:extLst>
          </p:cNvPr>
          <p:cNvSpPr txBox="1"/>
          <p:nvPr/>
        </p:nvSpPr>
        <p:spPr>
          <a:xfrm>
            <a:off x="4665235" y="4960898"/>
            <a:ext cx="1311578" cy="369332"/>
          </a:xfrm>
          <a:prstGeom prst="rect">
            <a:avLst/>
          </a:prstGeom>
          <a:noFill/>
        </p:spPr>
        <p:txBody>
          <a:bodyPr wrap="none" rtlCol="0">
            <a:spAutoFit/>
          </a:bodyPr>
          <a:lstStyle/>
          <a:p>
            <a:r>
              <a:rPr lang="en-US" b="1" dirty="0" err="1"/>
              <a:t>Funcionário</a:t>
            </a:r>
            <a:endParaRPr lang="en-US" b="1" dirty="0"/>
          </a:p>
        </p:txBody>
      </p:sp>
      <p:sp>
        <p:nvSpPr>
          <p:cNvPr id="13" name="TextBox 12">
            <a:extLst>
              <a:ext uri="{FF2B5EF4-FFF2-40B4-BE49-F238E27FC236}">
                <a16:creationId xmlns:a16="http://schemas.microsoft.com/office/drawing/2014/main" id="{715C9FA4-DF6A-5D43-B76C-98BF73CCBF25}"/>
              </a:ext>
            </a:extLst>
          </p:cNvPr>
          <p:cNvSpPr txBox="1"/>
          <p:nvPr/>
        </p:nvSpPr>
        <p:spPr>
          <a:xfrm>
            <a:off x="7135778" y="4975950"/>
            <a:ext cx="814647" cy="369332"/>
          </a:xfrm>
          <a:prstGeom prst="rect">
            <a:avLst/>
          </a:prstGeom>
          <a:noFill/>
        </p:spPr>
        <p:txBody>
          <a:bodyPr wrap="none" rtlCol="0">
            <a:spAutoFit/>
          </a:bodyPr>
          <a:lstStyle/>
          <a:p>
            <a:r>
              <a:rPr lang="en-US" b="1" dirty="0"/>
              <a:t>Vítima</a:t>
            </a:r>
          </a:p>
        </p:txBody>
      </p:sp>
    </p:spTree>
    <p:extLst>
      <p:ext uri="{BB962C8B-B14F-4D97-AF65-F5344CB8AC3E}">
        <p14:creationId xmlns:p14="http://schemas.microsoft.com/office/powerpoint/2010/main" val="3212599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D7E1DC-999E-C843-B2E9-F67E0A15B491}"/>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04</a:t>
            </a:r>
          </a:p>
        </p:txBody>
      </p:sp>
      <p:sp>
        <p:nvSpPr>
          <p:cNvPr id="5" name="Rectangle 4">
            <a:extLst>
              <a:ext uri="{FF2B5EF4-FFF2-40B4-BE49-F238E27FC236}">
                <a16:creationId xmlns:a16="http://schemas.microsoft.com/office/drawing/2014/main" id="{A538152A-FA44-514E-952C-001C758E0D51}"/>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spc="244" dirty="0">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6" name="Rectangle 5">
            <a:extLst>
              <a:ext uri="{FF2B5EF4-FFF2-40B4-BE49-F238E27FC236}">
                <a16:creationId xmlns:a16="http://schemas.microsoft.com/office/drawing/2014/main" id="{0C5A8339-1A75-1549-A43A-878ACCDE0987}"/>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09</a:t>
            </a:r>
          </a:p>
        </p:txBody>
      </p:sp>
      <p:sp>
        <p:nvSpPr>
          <p:cNvPr id="7" name="TextBox 6">
            <a:extLst>
              <a:ext uri="{FF2B5EF4-FFF2-40B4-BE49-F238E27FC236}">
                <a16:creationId xmlns:a16="http://schemas.microsoft.com/office/drawing/2014/main" id="{7C50F280-86D9-1B41-BE5C-92B22BDCCDC3}"/>
              </a:ext>
            </a:extLst>
          </p:cNvPr>
          <p:cNvSpPr txBox="1"/>
          <p:nvPr/>
        </p:nvSpPr>
        <p:spPr>
          <a:xfrm rot="16200000">
            <a:off x="7278388" y="4166578"/>
            <a:ext cx="3657600" cy="769441"/>
          </a:xfrm>
          <a:prstGeom prst="rect">
            <a:avLst/>
          </a:prstGeom>
          <a:noFill/>
        </p:spPr>
        <p:txBody>
          <a:bodyPr wrap="square" rtlCol="0">
            <a:spAutoFit/>
          </a:bodyPr>
          <a:lstStyle/>
          <a:p>
            <a:r>
              <a:rPr lang="en-US" sz="4400" dirty="0">
                <a:solidFill>
                  <a:schemeClr val="bg1"/>
                </a:solidFill>
              </a:rPr>
              <a:t>SESSÃO</a:t>
            </a:r>
          </a:p>
        </p:txBody>
      </p:sp>
      <p:sp>
        <p:nvSpPr>
          <p:cNvPr id="8" name="TextBox 30">
            <a:extLst>
              <a:ext uri="{FF2B5EF4-FFF2-40B4-BE49-F238E27FC236}">
                <a16:creationId xmlns:a16="http://schemas.microsoft.com/office/drawing/2014/main" id="{3810BDB9-39BB-4C46-9DAC-937C172896D8}"/>
              </a:ext>
            </a:extLst>
          </p:cNvPr>
          <p:cNvSpPr txBox="1"/>
          <p:nvPr/>
        </p:nvSpPr>
        <p:spPr>
          <a:xfrm>
            <a:off x="535257" y="1658205"/>
            <a:ext cx="3300392" cy="1323439"/>
          </a:xfrm>
          <a:prstGeom prst="rect">
            <a:avLst/>
          </a:prstGeom>
          <a:noFill/>
        </p:spPr>
        <p:txBody>
          <a:bodyPr wrap="square" rtlCol="0">
            <a:spAutoFit/>
          </a:bodyPr>
          <a:lstStyle/>
          <a:p>
            <a:pPr>
              <a:lnSpc>
                <a:spcPts val="2405"/>
              </a:lnSpc>
            </a:pPr>
            <a:r>
              <a:rPr lang="pt-BR" sz="2275" b="1" i="1" dirty="0">
                <a:latin typeface="Times New Roman" panose="02020603050405020304" pitchFamily="18" charset="0"/>
                <a:cs typeface="Times New Roman" panose="02020603050405020304" pitchFamily="18" charset="0"/>
              </a:rPr>
              <a:t>O que acha que acontecerá se </a:t>
            </a:r>
            <a:r>
              <a:rPr lang="pt-BR" sz="2275" b="1" i="1" dirty="0">
                <a:solidFill>
                  <a:schemeClr val="accent2"/>
                </a:solidFill>
                <a:latin typeface="Times New Roman" panose="02020603050405020304" pitchFamily="18" charset="0"/>
                <a:cs typeface="Times New Roman" panose="02020603050405020304" pitchFamily="18" charset="0"/>
              </a:rPr>
              <a:t>NÃO </a:t>
            </a:r>
            <a:r>
              <a:rPr lang="pt-BR" sz="2275" b="1" i="1" dirty="0">
                <a:latin typeface="Times New Roman" panose="02020603050405020304" pitchFamily="18" charset="0"/>
                <a:cs typeface="Times New Roman" panose="02020603050405020304" pitchFamily="18" charset="0"/>
              </a:rPr>
              <a:t>denunciar a má conduta sexual?</a:t>
            </a:r>
            <a:endParaRPr lang="en-CA" sz="2275" b="1" i="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3E1813E-0DD1-3746-942B-F325D6274A7E}"/>
              </a:ext>
            </a:extLst>
          </p:cNvPr>
          <p:cNvSpPr txBox="1"/>
          <p:nvPr/>
        </p:nvSpPr>
        <p:spPr>
          <a:xfrm>
            <a:off x="85715" y="4234529"/>
            <a:ext cx="8422329" cy="545727"/>
          </a:xfrm>
          <a:prstGeom prst="rect">
            <a:avLst/>
          </a:prstGeom>
          <a:noFill/>
        </p:spPr>
        <p:txBody>
          <a:bodyPr wrap="square" rtlCol="0">
            <a:spAutoFit/>
          </a:bodyPr>
          <a:lstStyle/>
          <a:p>
            <a:pPr algn="ctr">
              <a:lnSpc>
                <a:spcPts val="3803"/>
              </a:lnSpc>
            </a:pPr>
            <a:r>
              <a:rPr lang="pt-BR" sz="2925" b="1" i="1" dirty="0">
                <a:solidFill>
                  <a:srgbClr val="006CB6"/>
                </a:solidFill>
                <a:latin typeface="Times New Roman" panose="02020603050405020304" pitchFamily="18" charset="0"/>
                <a:cs typeface="Times New Roman" panose="02020603050405020304" pitchFamily="18" charset="0"/>
              </a:rPr>
              <a:t>Eliminar a má conduta sexual, começa consigo!</a:t>
            </a:r>
            <a:endParaRPr lang="en-CA" sz="2925" b="1" i="1" dirty="0">
              <a:solidFill>
                <a:srgbClr val="006CB6"/>
              </a:solidFill>
              <a:latin typeface="Times New Roman" panose="02020603050405020304" pitchFamily="18" charset="0"/>
              <a:cs typeface="Times New Roman" panose="02020603050405020304" pitchFamily="18" charset="0"/>
            </a:endParaRPr>
          </a:p>
        </p:txBody>
      </p:sp>
      <p:sp>
        <p:nvSpPr>
          <p:cNvPr id="10" name="ZoneTexte 33">
            <a:extLst>
              <a:ext uri="{FF2B5EF4-FFF2-40B4-BE49-F238E27FC236}">
                <a16:creationId xmlns:a16="http://schemas.microsoft.com/office/drawing/2014/main" id="{BF298A72-9C92-B447-BDA9-8349C4EA4E8E}"/>
              </a:ext>
            </a:extLst>
          </p:cNvPr>
          <p:cNvSpPr txBox="1"/>
          <p:nvPr/>
        </p:nvSpPr>
        <p:spPr>
          <a:xfrm>
            <a:off x="733467" y="835006"/>
            <a:ext cx="1859404" cy="392993"/>
          </a:xfrm>
          <a:prstGeom prst="rect">
            <a:avLst/>
          </a:prstGeom>
          <a:noFill/>
        </p:spPr>
        <p:txBody>
          <a:bodyPr wrap="square" lIns="0" tIns="0" rIns="0" bIns="0" rtlCol="0">
            <a:spAutoFit/>
          </a:bodyPr>
          <a:lstStyle/>
          <a:p>
            <a:pPr>
              <a:lnSpc>
                <a:spcPts val="3396"/>
              </a:lnSpc>
            </a:pPr>
            <a:r>
              <a:rPr lang="en-CA" sz="1950" b="1" dirty="0">
                <a:latin typeface="Corbel" panose="020B0503020204020204" pitchFamily="34" charset="0"/>
                <a:cs typeface="Arial" panose="020B0604020202020204" pitchFamily="34" charset="0"/>
              </a:rPr>
              <a:t>DENUNCIAR</a:t>
            </a:r>
          </a:p>
        </p:txBody>
      </p:sp>
      <p:sp>
        <p:nvSpPr>
          <p:cNvPr id="11" name="Rectangle 10">
            <a:extLst>
              <a:ext uri="{FF2B5EF4-FFF2-40B4-BE49-F238E27FC236}">
                <a16:creationId xmlns:a16="http://schemas.microsoft.com/office/drawing/2014/main" id="{D884A304-539A-E54D-A361-32EE6DE6E8D3}"/>
              </a:ext>
            </a:extLst>
          </p:cNvPr>
          <p:cNvSpPr/>
          <p:nvPr/>
        </p:nvSpPr>
        <p:spPr>
          <a:xfrm>
            <a:off x="632837" y="877263"/>
            <a:ext cx="1725932" cy="409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2" name="TextBox 5">
            <a:extLst>
              <a:ext uri="{FF2B5EF4-FFF2-40B4-BE49-F238E27FC236}">
                <a16:creationId xmlns:a16="http://schemas.microsoft.com/office/drawing/2014/main" id="{1BDB9BAF-3733-8542-86F6-24485A0403E0}"/>
              </a:ext>
            </a:extLst>
          </p:cNvPr>
          <p:cNvSpPr txBox="1"/>
          <p:nvPr/>
        </p:nvSpPr>
        <p:spPr>
          <a:xfrm>
            <a:off x="554371" y="1319070"/>
            <a:ext cx="5427780" cy="290208"/>
          </a:xfrm>
          <a:prstGeom prst="rect">
            <a:avLst/>
          </a:prstGeom>
          <a:noFill/>
        </p:spPr>
        <p:txBody>
          <a:bodyPr wrap="square" rtlCol="0">
            <a:spAutoFit/>
          </a:bodyPr>
          <a:lstStyle/>
          <a:p>
            <a:pPr>
              <a:lnSpc>
                <a:spcPts val="1625"/>
              </a:lnSpc>
            </a:pPr>
            <a:r>
              <a:rPr lang="en-US" sz="1300" b="1" dirty="0">
                <a:latin typeface="Corbel" panose="020B0503020204020204" pitchFamily="34" charset="0"/>
                <a:ea typeface="Roboto" panose="02000000000000000000" pitchFamily="2" charset="0"/>
                <a:cs typeface="Calibri Light" panose="020F0302020204030204" pitchFamily="34" charset="0"/>
              </a:rPr>
              <a:t>A NOSSA RESPONSABILIDADE</a:t>
            </a:r>
          </a:p>
        </p:txBody>
      </p:sp>
      <p:pic>
        <p:nvPicPr>
          <p:cNvPr id="13" name="Picture 12" descr="A close up of a sign&#10;&#10;Description automatically generated">
            <a:extLst>
              <a:ext uri="{FF2B5EF4-FFF2-40B4-BE49-F238E27FC236}">
                <a16:creationId xmlns:a16="http://schemas.microsoft.com/office/drawing/2014/main" id="{33677E1C-8D26-7E48-AD3C-F92C26ACC9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2529" y="655332"/>
            <a:ext cx="4583599" cy="3561315"/>
          </a:xfrm>
          <a:prstGeom prst="rect">
            <a:avLst/>
          </a:prstGeom>
        </p:spPr>
      </p:pic>
      <p:sp>
        <p:nvSpPr>
          <p:cNvPr id="14" name="Content Placeholder 2">
            <a:extLst>
              <a:ext uri="{FF2B5EF4-FFF2-40B4-BE49-F238E27FC236}">
                <a16:creationId xmlns:a16="http://schemas.microsoft.com/office/drawing/2014/main" id="{61205DEB-6C6D-2946-94CE-C383DE0DAD51}"/>
              </a:ext>
            </a:extLst>
          </p:cNvPr>
          <p:cNvSpPr txBox="1">
            <a:spLocks/>
          </p:cNvSpPr>
          <p:nvPr/>
        </p:nvSpPr>
        <p:spPr>
          <a:xfrm>
            <a:off x="528255" y="5160420"/>
            <a:ext cx="8471370" cy="12471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1800" dirty="0"/>
              <a:t>Uma denúncia não é “uma traição” ao colega</a:t>
            </a:r>
          </a:p>
          <a:p>
            <a:r>
              <a:rPr lang="pt-PT" sz="1800" dirty="0"/>
              <a:t>Uma não-denúncia é uma traição à organização</a:t>
            </a:r>
          </a:p>
        </p:txBody>
      </p:sp>
      <p:sp>
        <p:nvSpPr>
          <p:cNvPr id="15" name="TextBox 14">
            <a:extLst>
              <a:ext uri="{FF2B5EF4-FFF2-40B4-BE49-F238E27FC236}">
                <a16:creationId xmlns:a16="http://schemas.microsoft.com/office/drawing/2014/main" id="{A4DB5A28-3E7E-194B-902E-4BC41A8E602D}"/>
              </a:ext>
            </a:extLst>
          </p:cNvPr>
          <p:cNvSpPr txBox="1"/>
          <p:nvPr/>
        </p:nvSpPr>
        <p:spPr>
          <a:xfrm>
            <a:off x="847250" y="5873958"/>
            <a:ext cx="7631151" cy="707886"/>
          </a:xfrm>
          <a:prstGeom prst="rect">
            <a:avLst/>
          </a:prstGeom>
          <a:noFill/>
        </p:spPr>
        <p:txBody>
          <a:bodyPr wrap="square" rtlCol="0">
            <a:spAutoFit/>
          </a:bodyPr>
          <a:lstStyle/>
          <a:p>
            <a:pPr algn="r"/>
            <a:r>
              <a:rPr lang="pt-PT" sz="2000" dirty="0">
                <a:solidFill>
                  <a:srgbClr val="FF0000"/>
                </a:solidFill>
              </a:rPr>
              <a:t>NÃO É UM PROBLEMA PRIVADO ENTRE DUAS PESSOAS</a:t>
            </a:r>
          </a:p>
          <a:p>
            <a:pPr algn="r"/>
            <a:r>
              <a:rPr lang="pt-PT" sz="2000" dirty="0">
                <a:solidFill>
                  <a:srgbClr val="FF0000"/>
                </a:solidFill>
              </a:rPr>
              <a:t>É UM PROBLEMA DA ORGANIZAÇÃO</a:t>
            </a:r>
          </a:p>
        </p:txBody>
      </p:sp>
    </p:spTree>
    <p:extLst>
      <p:ext uri="{BB962C8B-B14F-4D97-AF65-F5344CB8AC3E}">
        <p14:creationId xmlns:p14="http://schemas.microsoft.com/office/powerpoint/2010/main" val="347747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rapezoid 48">
            <a:extLst>
              <a:ext uri="{FF2B5EF4-FFF2-40B4-BE49-F238E27FC236}">
                <a16:creationId xmlns:a16="http://schemas.microsoft.com/office/drawing/2014/main" id="{A85E164C-B820-DA4A-9E1F-DEFFD2C68A3A}"/>
              </a:ext>
            </a:extLst>
          </p:cNvPr>
          <p:cNvSpPr/>
          <p:nvPr/>
        </p:nvSpPr>
        <p:spPr>
          <a:xfrm>
            <a:off x="398603" y="4968945"/>
            <a:ext cx="7594915" cy="1557559"/>
          </a:xfrm>
          <a:prstGeom prst="trapezoid">
            <a:avLst>
              <a:gd name="adj" fmla="val 76522"/>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rapezoid 1">
            <a:extLst>
              <a:ext uri="{FF2B5EF4-FFF2-40B4-BE49-F238E27FC236}">
                <a16:creationId xmlns:a16="http://schemas.microsoft.com/office/drawing/2014/main" id="{8E58471F-D23A-4442-8CBD-E0C4136CA42F}"/>
              </a:ext>
            </a:extLst>
          </p:cNvPr>
          <p:cNvSpPr/>
          <p:nvPr/>
        </p:nvSpPr>
        <p:spPr>
          <a:xfrm>
            <a:off x="459860" y="3945330"/>
            <a:ext cx="7594915" cy="1693947"/>
          </a:xfrm>
          <a:prstGeom prst="trapezoid">
            <a:avLst>
              <a:gd name="adj" fmla="val 7652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5" name="Trapezoid 34">
            <a:extLst>
              <a:ext uri="{FF2B5EF4-FFF2-40B4-BE49-F238E27FC236}">
                <a16:creationId xmlns:a16="http://schemas.microsoft.com/office/drawing/2014/main" id="{2D449BDA-E2F4-E94F-8368-D987E8611029}"/>
              </a:ext>
            </a:extLst>
          </p:cNvPr>
          <p:cNvSpPr/>
          <p:nvPr/>
        </p:nvSpPr>
        <p:spPr>
          <a:xfrm>
            <a:off x="425904" y="3162099"/>
            <a:ext cx="7594915" cy="1409797"/>
          </a:xfrm>
          <a:prstGeom prst="trapezoid">
            <a:avLst>
              <a:gd name="adj" fmla="val 7652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2A4EB08D-5BB4-1A4B-BD91-571FE0D427B0}"/>
              </a:ext>
            </a:extLst>
          </p:cNvPr>
          <p:cNvSpPr/>
          <p:nvPr/>
        </p:nvSpPr>
        <p:spPr>
          <a:xfrm>
            <a:off x="441296" y="2080880"/>
            <a:ext cx="7594915" cy="1322393"/>
          </a:xfrm>
          <a:prstGeom prst="trapezoid">
            <a:avLst>
              <a:gd name="adj" fmla="val 76522"/>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EE3C18D-33B3-FD4B-8744-BA04D82078D6}"/>
              </a:ext>
            </a:extLst>
          </p:cNvPr>
          <p:cNvSpPr txBox="1"/>
          <p:nvPr/>
        </p:nvSpPr>
        <p:spPr>
          <a:xfrm>
            <a:off x="1420601" y="4700366"/>
            <a:ext cx="5580858" cy="646331"/>
          </a:xfrm>
          <a:prstGeom prst="rect">
            <a:avLst/>
          </a:prstGeom>
          <a:noFill/>
        </p:spPr>
        <p:txBody>
          <a:bodyPr wrap="square" rtlCol="0">
            <a:spAutoFit/>
          </a:bodyPr>
          <a:lstStyle/>
          <a:p>
            <a:pPr algn="ctr"/>
            <a:r>
              <a:rPr lang="en-US" b="1" dirty="0">
                <a:solidFill>
                  <a:schemeClr val="bg1"/>
                </a:solidFill>
              </a:rPr>
              <a:t>DEVER INDIVIDUAL DE DENUNCIAR (SUSPEITA/CONHECIMENTO)</a:t>
            </a:r>
          </a:p>
        </p:txBody>
      </p:sp>
      <p:sp>
        <p:nvSpPr>
          <p:cNvPr id="37" name="TextBox 36">
            <a:extLst>
              <a:ext uri="{FF2B5EF4-FFF2-40B4-BE49-F238E27FC236}">
                <a16:creationId xmlns:a16="http://schemas.microsoft.com/office/drawing/2014/main" id="{2F0780F3-C134-5B41-BC50-3D6F99751699}"/>
              </a:ext>
            </a:extLst>
          </p:cNvPr>
          <p:cNvSpPr txBox="1"/>
          <p:nvPr/>
        </p:nvSpPr>
        <p:spPr>
          <a:xfrm>
            <a:off x="1653481" y="3633421"/>
            <a:ext cx="5139760" cy="646331"/>
          </a:xfrm>
          <a:prstGeom prst="rect">
            <a:avLst/>
          </a:prstGeom>
          <a:noFill/>
        </p:spPr>
        <p:txBody>
          <a:bodyPr wrap="square" rtlCol="0">
            <a:spAutoFit/>
          </a:bodyPr>
          <a:lstStyle/>
          <a:p>
            <a:pPr algn="ctr"/>
            <a:r>
              <a:rPr lang="en-US" b="1" dirty="0">
                <a:solidFill>
                  <a:schemeClr val="bg1"/>
                </a:solidFill>
              </a:rPr>
              <a:t>DEVER INSTITUCIONAL DE RECEBER E DAR SEGUIMENTO </a:t>
            </a:r>
            <a:r>
              <a:rPr lang="en-US" b="1" dirty="0" err="1">
                <a:solidFill>
                  <a:schemeClr val="bg1"/>
                </a:solidFill>
              </a:rPr>
              <a:t>À</a:t>
            </a:r>
            <a:r>
              <a:rPr lang="en-US" b="1" dirty="0">
                <a:solidFill>
                  <a:schemeClr val="bg1"/>
                </a:solidFill>
              </a:rPr>
              <a:t> DENÚNCIA</a:t>
            </a:r>
          </a:p>
        </p:txBody>
      </p:sp>
      <p:sp>
        <p:nvSpPr>
          <p:cNvPr id="38" name="TextBox 37">
            <a:extLst>
              <a:ext uri="{FF2B5EF4-FFF2-40B4-BE49-F238E27FC236}">
                <a16:creationId xmlns:a16="http://schemas.microsoft.com/office/drawing/2014/main" id="{133D3DE7-0D3A-D041-AA0B-9CDD7F9075FB}"/>
              </a:ext>
            </a:extLst>
          </p:cNvPr>
          <p:cNvSpPr txBox="1"/>
          <p:nvPr/>
        </p:nvSpPr>
        <p:spPr>
          <a:xfrm>
            <a:off x="1668874" y="2420717"/>
            <a:ext cx="4862905" cy="646331"/>
          </a:xfrm>
          <a:prstGeom prst="rect">
            <a:avLst/>
          </a:prstGeom>
          <a:noFill/>
        </p:spPr>
        <p:txBody>
          <a:bodyPr wrap="square" rtlCol="0">
            <a:spAutoFit/>
          </a:bodyPr>
          <a:lstStyle/>
          <a:p>
            <a:pPr algn="ctr"/>
            <a:r>
              <a:rPr lang="en-US" b="1" dirty="0">
                <a:solidFill>
                  <a:schemeClr val="bg1"/>
                </a:solidFill>
              </a:rPr>
              <a:t>DEVER INSTITUCIONAL DE SANCIONAR QUANDO DA MÁ CONDUTA</a:t>
            </a:r>
          </a:p>
        </p:txBody>
      </p:sp>
      <p:grpSp>
        <p:nvGrpSpPr>
          <p:cNvPr id="13" name="Group 12">
            <a:extLst>
              <a:ext uri="{FF2B5EF4-FFF2-40B4-BE49-F238E27FC236}">
                <a16:creationId xmlns:a16="http://schemas.microsoft.com/office/drawing/2014/main" id="{BC572DFF-69B8-A342-874A-E8B73C6109F8}"/>
              </a:ext>
            </a:extLst>
          </p:cNvPr>
          <p:cNvGrpSpPr/>
          <p:nvPr/>
        </p:nvGrpSpPr>
        <p:grpSpPr>
          <a:xfrm>
            <a:off x="6712276" y="3281427"/>
            <a:ext cx="1263463" cy="1162231"/>
            <a:chOff x="7047914" y="2557188"/>
            <a:chExt cx="1686587" cy="1516650"/>
          </a:xfrm>
        </p:grpSpPr>
        <p:sp>
          <p:nvSpPr>
            <p:cNvPr id="11" name="Oval 10">
              <a:extLst>
                <a:ext uri="{FF2B5EF4-FFF2-40B4-BE49-F238E27FC236}">
                  <a16:creationId xmlns:a16="http://schemas.microsoft.com/office/drawing/2014/main" id="{AB9395B6-B32B-7D41-B19A-5D763C1BE6DE}"/>
                </a:ext>
              </a:extLst>
            </p:cNvPr>
            <p:cNvSpPr/>
            <p:nvPr/>
          </p:nvSpPr>
          <p:spPr>
            <a:xfrm>
              <a:off x="7169385" y="2557188"/>
              <a:ext cx="1565116" cy="1516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0E3B70B-BC27-0049-8407-CB813C5F52DF}"/>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00000"/>
                      </a14:imgEffect>
                      <a14:imgEffect>
                        <a14:colorTemperature colorTemp="1500"/>
                      </a14:imgEffect>
                      <a14:imgEffect>
                        <a14:saturation sat="0"/>
                      </a14:imgEffect>
                      <a14:imgEffect>
                        <a14:brightnessContrast bright="5000" contrast="-24000"/>
                      </a14:imgEffect>
                    </a14:imgLayer>
                  </a14:imgProps>
                </a:ext>
                <a:ext uri="{28A0092B-C50C-407E-A947-70E740481C1C}">
                  <a14:useLocalDpi xmlns:a14="http://schemas.microsoft.com/office/drawing/2010/main"/>
                </a:ext>
              </a:extLst>
            </a:blip>
            <a:stretch>
              <a:fillRect/>
            </a:stretch>
          </p:blipFill>
          <p:spPr>
            <a:xfrm>
              <a:off x="7433211" y="2797876"/>
              <a:ext cx="1115543" cy="1115543"/>
            </a:xfrm>
            <a:prstGeom prst="rect">
              <a:avLst/>
            </a:prstGeom>
          </p:spPr>
        </p:pic>
        <p:cxnSp>
          <p:nvCxnSpPr>
            <p:cNvPr id="9" name="Straight Arrow Connector 8">
              <a:extLst>
                <a:ext uri="{FF2B5EF4-FFF2-40B4-BE49-F238E27FC236}">
                  <a16:creationId xmlns:a16="http://schemas.microsoft.com/office/drawing/2014/main" id="{15F19A99-0C44-E047-BEDE-598F24241119}"/>
                </a:ext>
              </a:extLst>
            </p:cNvPr>
            <p:cNvCxnSpPr>
              <a:cxnSpLocks/>
            </p:cNvCxnSpPr>
            <p:nvPr/>
          </p:nvCxnSpPr>
          <p:spPr>
            <a:xfrm>
              <a:off x="7047914" y="3169990"/>
              <a:ext cx="50643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pic>
        <p:nvPicPr>
          <p:cNvPr id="41" name="Picture 40">
            <a:extLst>
              <a:ext uri="{FF2B5EF4-FFF2-40B4-BE49-F238E27FC236}">
                <a16:creationId xmlns:a16="http://schemas.microsoft.com/office/drawing/2014/main" id="{0DE391ED-C42D-D14B-882E-8D4412D1952E}"/>
              </a:ext>
            </a:extLst>
          </p:cNvPr>
          <p:cNvPicPr>
            <a:picLocks noChangeAspect="1"/>
          </p:cNvPicPr>
          <p:nvPr/>
        </p:nvPicPr>
        <p:blipFill>
          <a:blip r:embed="rId5"/>
          <a:stretch>
            <a:fillRect/>
          </a:stretch>
        </p:blipFill>
        <p:spPr>
          <a:xfrm>
            <a:off x="6803273" y="2025901"/>
            <a:ext cx="1200047" cy="1138264"/>
          </a:xfrm>
          <a:prstGeom prst="ellipse">
            <a:avLst/>
          </a:prstGeom>
        </p:spPr>
      </p:pic>
      <p:grpSp>
        <p:nvGrpSpPr>
          <p:cNvPr id="12" name="Group 11">
            <a:extLst>
              <a:ext uri="{FF2B5EF4-FFF2-40B4-BE49-F238E27FC236}">
                <a16:creationId xmlns:a16="http://schemas.microsoft.com/office/drawing/2014/main" id="{D07C25F4-EB35-1648-A33C-271D3ECB7E46}"/>
              </a:ext>
            </a:extLst>
          </p:cNvPr>
          <p:cNvGrpSpPr/>
          <p:nvPr/>
        </p:nvGrpSpPr>
        <p:grpSpPr>
          <a:xfrm>
            <a:off x="6854091" y="4504524"/>
            <a:ext cx="1213238" cy="1154730"/>
            <a:chOff x="8391296" y="3885037"/>
            <a:chExt cx="1565116" cy="1534858"/>
          </a:xfrm>
        </p:grpSpPr>
        <p:sp>
          <p:nvSpPr>
            <p:cNvPr id="43" name="Oval 42">
              <a:extLst>
                <a:ext uri="{FF2B5EF4-FFF2-40B4-BE49-F238E27FC236}">
                  <a16:creationId xmlns:a16="http://schemas.microsoft.com/office/drawing/2014/main" id="{835CBB83-6F3B-5146-9E1A-AD84CF62F626}"/>
                </a:ext>
              </a:extLst>
            </p:cNvPr>
            <p:cNvSpPr/>
            <p:nvPr/>
          </p:nvSpPr>
          <p:spPr>
            <a:xfrm>
              <a:off x="8391296" y="3903245"/>
              <a:ext cx="1565116" cy="1516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03CFDD0-93C1-164A-BCA8-43D911CEB78A}"/>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4000" b="90000" l="0" r="100000">
                          <a14:foregroundMark x1="61500" y1="58500" x2="61500" y2="58500"/>
                          <a14:foregroundMark x1="76000" y1="58000" x2="76000" y2="58000"/>
                          <a14:foregroundMark x1="89000" y1="63000" x2="89000" y2="63000"/>
                        </a14:backgroundRemoval>
                      </a14:imgEffect>
                    </a14:imgLayer>
                  </a14:imgProps>
                </a:ext>
                <a:ext uri="{28A0092B-C50C-407E-A947-70E740481C1C}">
                  <a14:useLocalDpi xmlns:a14="http://schemas.microsoft.com/office/drawing/2010/main"/>
                </a:ext>
              </a:extLst>
            </a:blip>
            <a:stretch>
              <a:fillRect/>
            </a:stretch>
          </p:blipFill>
          <p:spPr>
            <a:xfrm>
              <a:off x="8448107" y="3885037"/>
              <a:ext cx="1508305" cy="1508305"/>
            </a:xfrm>
            <a:prstGeom prst="rect">
              <a:avLst/>
            </a:prstGeom>
          </p:spPr>
        </p:pic>
      </p:grpSp>
      <p:sp>
        <p:nvSpPr>
          <p:cNvPr id="46" name="Rectangle 45">
            <a:extLst>
              <a:ext uri="{FF2B5EF4-FFF2-40B4-BE49-F238E27FC236}">
                <a16:creationId xmlns:a16="http://schemas.microsoft.com/office/drawing/2014/main" id="{328BD6F2-A51A-A84C-ACE1-93FEE702196A}"/>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spc="244" dirty="0">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47" name="Rectangle 46">
            <a:extLst>
              <a:ext uri="{FF2B5EF4-FFF2-40B4-BE49-F238E27FC236}">
                <a16:creationId xmlns:a16="http://schemas.microsoft.com/office/drawing/2014/main" id="{F5B78EA8-F1F0-9743-BEEA-0E42B7385353}"/>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09</a:t>
            </a:r>
          </a:p>
        </p:txBody>
      </p:sp>
      <p:sp>
        <p:nvSpPr>
          <p:cNvPr id="48" name="Title 1">
            <a:extLst>
              <a:ext uri="{FF2B5EF4-FFF2-40B4-BE49-F238E27FC236}">
                <a16:creationId xmlns:a16="http://schemas.microsoft.com/office/drawing/2014/main" id="{EBBC87BE-977B-9747-B053-607AA5F3523F}"/>
              </a:ext>
            </a:extLst>
          </p:cNvPr>
          <p:cNvSpPr txBox="1">
            <a:spLocks/>
          </p:cNvSpPr>
          <p:nvPr/>
        </p:nvSpPr>
        <p:spPr>
          <a:xfrm>
            <a:off x="280811" y="467378"/>
            <a:ext cx="882637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venir Next Condensed" panose="020B0506020202020204" pitchFamily="34" charset="0"/>
              </a:rPr>
              <a:t>PREVENÇÃO E RESPOSTA EFETIVAS </a:t>
            </a:r>
            <a:r>
              <a:rPr lang="en-US" b="1" dirty="0" err="1">
                <a:latin typeface="Avenir Next Condensed" panose="020B0506020202020204" pitchFamily="34" charset="0"/>
              </a:rPr>
              <a:t>À</a:t>
            </a:r>
            <a:r>
              <a:rPr lang="en-US" b="1" dirty="0">
                <a:latin typeface="Avenir Next Condensed" panose="020B0506020202020204" pitchFamily="34" charset="0"/>
              </a:rPr>
              <a:t> EAAS</a:t>
            </a:r>
            <a:endParaRPr lang="en-US" b="1" dirty="0"/>
          </a:p>
        </p:txBody>
      </p:sp>
      <p:sp>
        <p:nvSpPr>
          <p:cNvPr id="51" name="TextBox 50">
            <a:extLst>
              <a:ext uri="{FF2B5EF4-FFF2-40B4-BE49-F238E27FC236}">
                <a16:creationId xmlns:a16="http://schemas.microsoft.com/office/drawing/2014/main" id="{EBD9882C-EF64-4640-9AC1-CEF7EE50AAFC}"/>
              </a:ext>
            </a:extLst>
          </p:cNvPr>
          <p:cNvSpPr txBox="1"/>
          <p:nvPr/>
        </p:nvSpPr>
        <p:spPr>
          <a:xfrm>
            <a:off x="1531869" y="5695595"/>
            <a:ext cx="5580858" cy="646331"/>
          </a:xfrm>
          <a:prstGeom prst="rect">
            <a:avLst/>
          </a:prstGeom>
          <a:noFill/>
        </p:spPr>
        <p:txBody>
          <a:bodyPr wrap="square" rtlCol="0">
            <a:spAutoFit/>
          </a:bodyPr>
          <a:lstStyle/>
          <a:p>
            <a:pPr algn="ctr"/>
            <a:r>
              <a:rPr lang="en-US" b="1" dirty="0">
                <a:solidFill>
                  <a:schemeClr val="bg1"/>
                </a:solidFill>
              </a:rPr>
              <a:t>CONHECIMENTO SOBRE AS CONDUTAS ESPERADAS E PROIBIDAS E AS CONSEQUÊNCIAS</a:t>
            </a:r>
          </a:p>
        </p:txBody>
      </p:sp>
      <p:pic>
        <p:nvPicPr>
          <p:cNvPr id="14" name="Picture 13">
            <a:extLst>
              <a:ext uri="{FF2B5EF4-FFF2-40B4-BE49-F238E27FC236}">
                <a16:creationId xmlns:a16="http://schemas.microsoft.com/office/drawing/2014/main" id="{83956CA9-F258-5B46-B639-87EE496664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88566" y="5652976"/>
            <a:ext cx="1206173" cy="1206173"/>
          </a:xfrm>
          <a:prstGeom prst="ellipse">
            <a:avLst/>
          </a:prstGeom>
        </p:spPr>
      </p:pic>
    </p:spTree>
    <p:extLst>
      <p:ext uri="{BB962C8B-B14F-4D97-AF65-F5344CB8AC3E}">
        <p14:creationId xmlns:p14="http://schemas.microsoft.com/office/powerpoint/2010/main" val="386841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P spid="38"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6AD900-A019-A042-9389-F1957276533C}"/>
              </a:ext>
            </a:extLst>
          </p:cNvPr>
          <p:cNvSpPr/>
          <p:nvPr/>
        </p:nvSpPr>
        <p:spPr>
          <a:xfrm>
            <a:off x="1155099" y="650969"/>
            <a:ext cx="6339840" cy="6024151"/>
          </a:xfrm>
          <a:prstGeom prst="rect">
            <a:avLst/>
          </a:prstGeom>
          <a:solidFill>
            <a:schemeClr val="bg1">
              <a:lumMod val="9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9B9B5EA-3FD1-784C-9831-67069A2813A3}"/>
              </a:ext>
            </a:extLst>
          </p:cNvPr>
          <p:cNvSpPr>
            <a:spLocks noGrp="1"/>
          </p:cNvSpPr>
          <p:nvPr>
            <p:ph idx="1"/>
          </p:nvPr>
        </p:nvSpPr>
        <p:spPr>
          <a:xfrm>
            <a:off x="1322816" y="1188720"/>
            <a:ext cx="4812942" cy="5486400"/>
          </a:xfrm>
        </p:spPr>
        <p:txBody>
          <a:bodyPr>
            <a:normAutofit/>
          </a:bodyPr>
          <a:lstStyle/>
          <a:p>
            <a:pPr marL="0" indent="0">
              <a:buNone/>
            </a:pPr>
            <a:r>
              <a:rPr lang="en-US" sz="2400" b="1" i="1" dirty="0">
                <a:solidFill>
                  <a:sysClr val="windowText" lastClr="000000"/>
                </a:solidFill>
              </a:rPr>
              <a:t>ATENÇÃO</a:t>
            </a:r>
            <a:r>
              <a:rPr lang="en-US" sz="2400" dirty="0">
                <a:solidFill>
                  <a:sysClr val="windowText" lastClr="000000"/>
                </a:solidFill>
              </a:rPr>
              <a:t>:</a:t>
            </a:r>
          </a:p>
          <a:p>
            <a:pPr lvl="1"/>
            <a:r>
              <a:rPr lang="en-US" sz="2000" dirty="0">
                <a:solidFill>
                  <a:sysClr val="windowText" lastClr="000000"/>
                </a:solidFill>
              </a:rPr>
              <a:t>A </a:t>
            </a:r>
            <a:r>
              <a:rPr lang="en-US" sz="2000" dirty="0" err="1">
                <a:solidFill>
                  <a:sysClr val="windowText" lastClr="000000"/>
                </a:solidFill>
              </a:rPr>
              <a:t>intenção</a:t>
            </a:r>
            <a:r>
              <a:rPr lang="en-US" sz="2000" dirty="0">
                <a:solidFill>
                  <a:sysClr val="windowText" lastClr="000000"/>
                </a:solidFill>
              </a:rPr>
              <a:t> </a:t>
            </a:r>
            <a:r>
              <a:rPr lang="en-US" sz="2000" dirty="0" err="1">
                <a:solidFill>
                  <a:sysClr val="windowText" lastClr="000000"/>
                </a:solidFill>
              </a:rPr>
              <a:t>desta</a:t>
            </a:r>
            <a:r>
              <a:rPr lang="en-US" sz="2000" dirty="0">
                <a:solidFill>
                  <a:sysClr val="windowText" lastClr="000000"/>
                </a:solidFill>
              </a:rPr>
              <a:t> </a:t>
            </a:r>
            <a:r>
              <a:rPr lang="en-US" sz="2000" dirty="0" err="1">
                <a:solidFill>
                  <a:sysClr val="windowText" lastClr="000000"/>
                </a:solidFill>
              </a:rPr>
              <a:t>formação</a:t>
            </a:r>
            <a:r>
              <a:rPr lang="en-US" sz="2000" dirty="0">
                <a:solidFill>
                  <a:sysClr val="windowText" lastClr="000000"/>
                </a:solidFill>
              </a:rPr>
              <a:t> </a:t>
            </a:r>
            <a:r>
              <a:rPr lang="en-US" sz="2000" dirty="0" err="1">
                <a:solidFill>
                  <a:sysClr val="windowText" lastClr="000000"/>
                </a:solidFill>
              </a:rPr>
              <a:t>é</a:t>
            </a:r>
            <a:r>
              <a:rPr lang="en-US" sz="2000" dirty="0">
                <a:solidFill>
                  <a:sysClr val="windowText" lastClr="000000"/>
                </a:solidFill>
              </a:rPr>
              <a:t> </a:t>
            </a:r>
            <a:r>
              <a:rPr lang="en-US" sz="2000" dirty="0" err="1">
                <a:solidFill>
                  <a:sysClr val="windowText" lastClr="000000"/>
                </a:solidFill>
              </a:rPr>
              <a:t>fortalecer</a:t>
            </a:r>
            <a:r>
              <a:rPr lang="en-US" sz="2000" dirty="0">
                <a:solidFill>
                  <a:sysClr val="windowText" lastClr="000000"/>
                </a:solidFill>
              </a:rPr>
              <a:t> a </a:t>
            </a:r>
            <a:r>
              <a:rPr lang="en-US" sz="2000" dirty="0" err="1">
                <a:solidFill>
                  <a:sysClr val="windowText" lastClr="000000"/>
                </a:solidFill>
              </a:rPr>
              <a:t>capacidade</a:t>
            </a:r>
            <a:r>
              <a:rPr lang="en-US" sz="2000" dirty="0">
                <a:solidFill>
                  <a:sysClr val="windowText" lastClr="000000"/>
                </a:solidFill>
              </a:rPr>
              <a:t> dos </a:t>
            </a:r>
            <a:r>
              <a:rPr lang="en-US" sz="2000" dirty="0" err="1">
                <a:solidFill>
                  <a:sysClr val="windowText" lastClr="000000"/>
                </a:solidFill>
              </a:rPr>
              <a:t>funcionários</a:t>
            </a:r>
            <a:r>
              <a:rPr lang="en-US" sz="2000" dirty="0">
                <a:solidFill>
                  <a:sysClr val="windowText" lastClr="000000"/>
                </a:solidFill>
              </a:rPr>
              <a:t> para </a:t>
            </a:r>
            <a:r>
              <a:rPr lang="en-US" sz="2000" dirty="0" err="1">
                <a:solidFill>
                  <a:sysClr val="windowText" lastClr="000000"/>
                </a:solidFill>
              </a:rPr>
              <a:t>identificar</a:t>
            </a:r>
            <a:r>
              <a:rPr lang="en-US" sz="2000" dirty="0">
                <a:solidFill>
                  <a:sysClr val="windowText" lastClr="000000"/>
                </a:solidFill>
              </a:rPr>
              <a:t>, </a:t>
            </a:r>
            <a:r>
              <a:rPr lang="en-US" sz="2000" dirty="0" err="1">
                <a:solidFill>
                  <a:sysClr val="windowText" lastClr="000000"/>
                </a:solidFill>
              </a:rPr>
              <a:t>prevenir</a:t>
            </a:r>
            <a:r>
              <a:rPr lang="en-US" sz="2000" dirty="0">
                <a:solidFill>
                  <a:sysClr val="windowText" lastClr="000000"/>
                </a:solidFill>
              </a:rPr>
              <a:t> e responder a </a:t>
            </a:r>
            <a:r>
              <a:rPr lang="en-US" sz="2000" dirty="0" err="1">
                <a:solidFill>
                  <a:sysClr val="windowText" lastClr="000000"/>
                </a:solidFill>
              </a:rPr>
              <a:t>estes</a:t>
            </a:r>
            <a:r>
              <a:rPr lang="en-US" sz="2000" dirty="0">
                <a:solidFill>
                  <a:sysClr val="windowText" lastClr="000000"/>
                </a:solidFill>
              </a:rPr>
              <a:t> </a:t>
            </a:r>
            <a:r>
              <a:rPr lang="en-US" sz="2000" dirty="0" err="1">
                <a:solidFill>
                  <a:sysClr val="windowText" lastClr="000000"/>
                </a:solidFill>
              </a:rPr>
              <a:t>tipos</a:t>
            </a:r>
            <a:r>
              <a:rPr lang="en-US" sz="2000" dirty="0">
                <a:solidFill>
                  <a:sysClr val="windowText" lastClr="000000"/>
                </a:solidFill>
              </a:rPr>
              <a:t> de </a:t>
            </a:r>
            <a:r>
              <a:rPr lang="en-US" sz="2000" dirty="0" err="1">
                <a:solidFill>
                  <a:sysClr val="windowText" lastClr="000000"/>
                </a:solidFill>
              </a:rPr>
              <a:t>violência</a:t>
            </a:r>
            <a:endParaRPr lang="en-US" sz="2000" dirty="0">
              <a:solidFill>
                <a:sysClr val="windowText" lastClr="000000"/>
              </a:solidFill>
            </a:endParaRPr>
          </a:p>
          <a:p>
            <a:pPr lvl="1"/>
            <a:r>
              <a:rPr lang="en-US" sz="2000" dirty="0">
                <a:solidFill>
                  <a:sysClr val="windowText" lastClr="000000"/>
                </a:solidFill>
              </a:rPr>
              <a:t>O </a:t>
            </a:r>
            <a:r>
              <a:rPr lang="en-US" sz="2000" dirty="0" err="1">
                <a:solidFill>
                  <a:sysClr val="windowText" lastClr="000000"/>
                </a:solidFill>
              </a:rPr>
              <a:t>assunto</a:t>
            </a:r>
            <a:r>
              <a:rPr lang="en-US" sz="2000" dirty="0">
                <a:solidFill>
                  <a:sysClr val="windowText" lastClr="000000"/>
                </a:solidFill>
              </a:rPr>
              <a:t> da </a:t>
            </a:r>
            <a:r>
              <a:rPr lang="en-US" sz="2000" dirty="0" err="1">
                <a:solidFill>
                  <a:sysClr val="windowText" lastClr="000000"/>
                </a:solidFill>
              </a:rPr>
              <a:t>formação</a:t>
            </a:r>
            <a:r>
              <a:rPr lang="en-US" sz="2000" dirty="0">
                <a:solidFill>
                  <a:sysClr val="windowText" lastClr="000000"/>
                </a:solidFill>
              </a:rPr>
              <a:t> </a:t>
            </a:r>
            <a:r>
              <a:rPr lang="en-US" sz="2000" dirty="0" err="1">
                <a:solidFill>
                  <a:sysClr val="windowText" lastClr="000000"/>
                </a:solidFill>
              </a:rPr>
              <a:t>relaciona</a:t>
            </a:r>
            <a:r>
              <a:rPr lang="en-US" sz="2000" dirty="0">
                <a:solidFill>
                  <a:sysClr val="windowText" lastClr="000000"/>
                </a:solidFill>
              </a:rPr>
              <a:t>-se </a:t>
            </a:r>
            <a:r>
              <a:rPr lang="en-US" sz="2000" dirty="0" err="1">
                <a:solidFill>
                  <a:sysClr val="windowText" lastClr="000000"/>
                </a:solidFill>
              </a:rPr>
              <a:t>à</a:t>
            </a:r>
            <a:r>
              <a:rPr lang="en-US" sz="2000" dirty="0">
                <a:solidFill>
                  <a:sysClr val="windowText" lastClr="000000"/>
                </a:solidFill>
              </a:rPr>
              <a:t> </a:t>
            </a:r>
            <a:r>
              <a:rPr lang="en-US" sz="2000" dirty="0" err="1">
                <a:solidFill>
                  <a:sysClr val="windowText" lastClr="000000"/>
                </a:solidFill>
              </a:rPr>
              <a:t>violência</a:t>
            </a:r>
            <a:r>
              <a:rPr lang="en-US" sz="2000" dirty="0">
                <a:solidFill>
                  <a:sysClr val="windowText" lastClr="000000"/>
                </a:solidFill>
              </a:rPr>
              <a:t> </a:t>
            </a:r>
            <a:r>
              <a:rPr lang="en-US" sz="2000" dirty="0" err="1">
                <a:solidFill>
                  <a:sysClr val="windowText" lastClr="000000"/>
                </a:solidFill>
              </a:rPr>
              <a:t>baseada</a:t>
            </a:r>
            <a:r>
              <a:rPr lang="en-US" sz="2000" dirty="0">
                <a:solidFill>
                  <a:sysClr val="windowText" lastClr="000000"/>
                </a:solidFill>
              </a:rPr>
              <a:t> no </a:t>
            </a:r>
            <a:r>
              <a:rPr lang="en-US" sz="2000" dirty="0" err="1">
                <a:solidFill>
                  <a:sysClr val="windowText" lastClr="000000"/>
                </a:solidFill>
              </a:rPr>
              <a:t>gênero</a:t>
            </a:r>
            <a:r>
              <a:rPr lang="en-US" sz="2000" dirty="0">
                <a:solidFill>
                  <a:sysClr val="windowText" lastClr="000000"/>
                </a:solidFill>
              </a:rPr>
              <a:t>, </a:t>
            </a:r>
            <a:r>
              <a:rPr lang="en-US" sz="2000" dirty="0" err="1">
                <a:solidFill>
                  <a:sysClr val="windowText" lastClr="000000"/>
                </a:solidFill>
              </a:rPr>
              <a:t>especialmente</a:t>
            </a:r>
            <a:r>
              <a:rPr lang="en-US" sz="2000" dirty="0">
                <a:solidFill>
                  <a:sysClr val="windowText" lastClr="000000"/>
                </a:solidFill>
              </a:rPr>
              <a:t> </a:t>
            </a:r>
            <a:r>
              <a:rPr lang="en-US" sz="2000" dirty="0" err="1">
                <a:solidFill>
                  <a:sysClr val="windowText" lastClr="000000"/>
                </a:solidFill>
              </a:rPr>
              <a:t>violência</a:t>
            </a:r>
            <a:r>
              <a:rPr lang="en-US" sz="2000" dirty="0">
                <a:solidFill>
                  <a:sysClr val="windowText" lastClr="000000"/>
                </a:solidFill>
              </a:rPr>
              <a:t> sexual, e </a:t>
            </a:r>
            <a:r>
              <a:rPr lang="en-US" sz="2000" dirty="0" err="1">
                <a:solidFill>
                  <a:sysClr val="windowText" lastClr="000000"/>
                </a:solidFill>
              </a:rPr>
              <a:t>pode</a:t>
            </a:r>
            <a:r>
              <a:rPr lang="en-US" sz="2000" dirty="0">
                <a:solidFill>
                  <a:sysClr val="windowText" lastClr="000000"/>
                </a:solidFill>
              </a:rPr>
              <a:t> </a:t>
            </a:r>
            <a:r>
              <a:rPr lang="en-US" sz="2000" dirty="0" err="1">
                <a:solidFill>
                  <a:sysClr val="windowText" lastClr="000000"/>
                </a:solidFill>
              </a:rPr>
              <a:t>reativar</a:t>
            </a:r>
            <a:r>
              <a:rPr lang="en-US" sz="2000" dirty="0">
                <a:solidFill>
                  <a:sysClr val="windowText" lastClr="000000"/>
                </a:solidFill>
              </a:rPr>
              <a:t> traumas </a:t>
            </a:r>
            <a:r>
              <a:rPr lang="en-US" sz="2000" dirty="0" err="1">
                <a:solidFill>
                  <a:sysClr val="windowText" lastClr="000000"/>
                </a:solidFill>
              </a:rPr>
              <a:t>ou</a:t>
            </a:r>
            <a:r>
              <a:rPr lang="en-US" sz="2000" dirty="0">
                <a:solidFill>
                  <a:sysClr val="windowText" lastClr="000000"/>
                </a:solidFill>
              </a:rPr>
              <a:t> </a:t>
            </a:r>
            <a:r>
              <a:rPr lang="en-US" sz="2000" dirty="0" err="1">
                <a:solidFill>
                  <a:sysClr val="windowText" lastClr="000000"/>
                </a:solidFill>
              </a:rPr>
              <a:t>desencadear</a:t>
            </a:r>
            <a:r>
              <a:rPr lang="en-US" sz="2000" dirty="0">
                <a:solidFill>
                  <a:sysClr val="windowText" lastClr="000000"/>
                </a:solidFill>
              </a:rPr>
              <a:t> </a:t>
            </a:r>
            <a:r>
              <a:rPr lang="en-US" sz="2000" dirty="0" err="1">
                <a:solidFill>
                  <a:sysClr val="windowText" lastClr="000000"/>
                </a:solidFill>
              </a:rPr>
              <a:t>angústias</a:t>
            </a:r>
            <a:endParaRPr lang="en-US" sz="2000" dirty="0">
              <a:solidFill>
                <a:sysClr val="windowText" lastClr="000000"/>
              </a:solidFill>
            </a:endParaRPr>
          </a:p>
          <a:p>
            <a:pPr lvl="1"/>
            <a:r>
              <a:rPr lang="en-US" sz="2000" dirty="0">
                <a:solidFill>
                  <a:sysClr val="windowText" lastClr="000000"/>
                </a:solidFill>
              </a:rPr>
              <a:t>Não </a:t>
            </a:r>
            <a:r>
              <a:rPr lang="en-US" sz="2000" dirty="0" err="1">
                <a:solidFill>
                  <a:sysClr val="windowText" lastClr="000000"/>
                </a:solidFill>
              </a:rPr>
              <a:t>estás</a:t>
            </a:r>
            <a:r>
              <a:rPr lang="en-US" sz="2000" dirty="0">
                <a:solidFill>
                  <a:sysClr val="windowText" lastClr="000000"/>
                </a:solidFill>
              </a:rPr>
              <a:t> </a:t>
            </a:r>
            <a:r>
              <a:rPr lang="en-US" sz="2000" dirty="0" err="1">
                <a:solidFill>
                  <a:sysClr val="windowText" lastClr="000000"/>
                </a:solidFill>
              </a:rPr>
              <a:t>só</a:t>
            </a:r>
            <a:r>
              <a:rPr lang="en-US" sz="2000" dirty="0">
                <a:solidFill>
                  <a:sysClr val="windowText" lastClr="000000"/>
                </a:solidFill>
              </a:rPr>
              <a:t>! </a:t>
            </a:r>
          </a:p>
          <a:p>
            <a:pPr lvl="1"/>
            <a:r>
              <a:rPr lang="en-US" sz="2000" dirty="0">
                <a:solidFill>
                  <a:sysClr val="windowText" lastClr="000000"/>
                </a:solidFill>
              </a:rPr>
              <a:t>Se </a:t>
            </a:r>
            <a:r>
              <a:rPr lang="en-US" sz="2000" dirty="0" err="1">
                <a:solidFill>
                  <a:sysClr val="windowText" lastClr="000000"/>
                </a:solidFill>
              </a:rPr>
              <a:t>assim</a:t>
            </a:r>
            <a:r>
              <a:rPr lang="en-US" sz="2000" dirty="0">
                <a:solidFill>
                  <a:sysClr val="windowText" lastClr="000000"/>
                </a:solidFill>
              </a:rPr>
              <a:t> </a:t>
            </a:r>
            <a:r>
              <a:rPr lang="en-US" sz="2000" dirty="0" err="1">
                <a:solidFill>
                  <a:sysClr val="windowText" lastClr="000000"/>
                </a:solidFill>
              </a:rPr>
              <a:t>sentir</a:t>
            </a:r>
            <a:r>
              <a:rPr lang="en-US" sz="2000" dirty="0">
                <a:solidFill>
                  <a:sysClr val="windowText" lastClr="000000"/>
                </a:solidFill>
              </a:rPr>
              <a:t>, </a:t>
            </a:r>
            <a:r>
              <a:rPr lang="en-US" sz="2000" dirty="0" err="1">
                <a:solidFill>
                  <a:sysClr val="windowText" lastClr="000000"/>
                </a:solidFill>
              </a:rPr>
              <a:t>pode</a:t>
            </a:r>
            <a:r>
              <a:rPr lang="en-US" sz="2000" dirty="0">
                <a:solidFill>
                  <a:sysClr val="windowText" lastClr="000000"/>
                </a:solidFill>
              </a:rPr>
              <a:t> </a:t>
            </a:r>
            <a:r>
              <a:rPr lang="en-US" sz="2000" dirty="0" err="1">
                <a:solidFill>
                  <a:sysClr val="windowText" lastClr="000000"/>
                </a:solidFill>
              </a:rPr>
              <a:t>procurar</a:t>
            </a:r>
            <a:r>
              <a:rPr lang="en-US" sz="2000" dirty="0">
                <a:solidFill>
                  <a:sysClr val="windowText" lastClr="000000"/>
                </a:solidFill>
              </a:rPr>
              <a:t> </a:t>
            </a:r>
            <a:r>
              <a:rPr lang="en-US" sz="2000" dirty="0" err="1">
                <a:solidFill>
                  <a:sysClr val="windowText" lastClr="000000"/>
                </a:solidFill>
              </a:rPr>
              <a:t>apoio</a:t>
            </a:r>
            <a:r>
              <a:rPr lang="en-US" sz="2000" dirty="0">
                <a:solidFill>
                  <a:sysClr val="windowText" lastClr="000000"/>
                </a:solidFill>
              </a:rPr>
              <a:t> de outros e de </a:t>
            </a:r>
            <a:r>
              <a:rPr lang="en-US" sz="2000" dirty="0" err="1">
                <a:solidFill>
                  <a:sysClr val="windowText" lastClr="000000"/>
                </a:solidFill>
              </a:rPr>
              <a:t>serviços</a:t>
            </a:r>
            <a:r>
              <a:rPr lang="en-US" sz="2000" dirty="0">
                <a:solidFill>
                  <a:sysClr val="windowText" lastClr="000000"/>
                </a:solidFill>
              </a:rPr>
              <a:t> </a:t>
            </a:r>
            <a:r>
              <a:rPr lang="en-US" sz="2000" dirty="0" err="1">
                <a:solidFill>
                  <a:sysClr val="windowText" lastClr="000000"/>
                </a:solidFill>
              </a:rPr>
              <a:t>especializados</a:t>
            </a:r>
            <a:r>
              <a:rPr lang="en-US" sz="2000" dirty="0">
                <a:solidFill>
                  <a:sysClr val="windowText" lastClr="000000"/>
                </a:solidFill>
              </a:rPr>
              <a:t>. </a:t>
            </a:r>
          </a:p>
        </p:txBody>
      </p:sp>
      <p:pic>
        <p:nvPicPr>
          <p:cNvPr id="6" name="Picture 5">
            <a:extLst>
              <a:ext uri="{FF2B5EF4-FFF2-40B4-BE49-F238E27FC236}">
                <a16:creationId xmlns:a16="http://schemas.microsoft.com/office/drawing/2014/main" id="{8637C1D1-0580-634E-A177-DCECDEEE0A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36702">
            <a:off x="628314" y="328940"/>
            <a:ext cx="2540000" cy="1143000"/>
          </a:xfrm>
          <a:prstGeom prst="rect">
            <a:avLst/>
          </a:prstGeom>
        </p:spPr>
      </p:pic>
      <p:pic>
        <p:nvPicPr>
          <p:cNvPr id="7" name="Picture 6">
            <a:extLst>
              <a:ext uri="{FF2B5EF4-FFF2-40B4-BE49-F238E27FC236}">
                <a16:creationId xmlns:a16="http://schemas.microsoft.com/office/drawing/2014/main" id="{3065E185-B14A-0848-93EE-ACC61500CD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36702">
            <a:off x="6018259" y="5386061"/>
            <a:ext cx="2540000" cy="1143000"/>
          </a:xfrm>
          <a:prstGeom prst="rect">
            <a:avLst/>
          </a:prstGeom>
        </p:spPr>
      </p:pic>
      <p:pic>
        <p:nvPicPr>
          <p:cNvPr id="8" name="Picture 7">
            <a:extLst>
              <a:ext uri="{FF2B5EF4-FFF2-40B4-BE49-F238E27FC236}">
                <a16:creationId xmlns:a16="http://schemas.microsoft.com/office/drawing/2014/main" id="{A9D71952-5160-544D-8445-E5B6D7E5F1D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53" b="89575" l="0" r="100000"/>
                    </a14:imgEffect>
                  </a14:imgLayer>
                </a14:imgProps>
              </a:ext>
            </a:extLst>
          </a:blip>
          <a:stretch>
            <a:fillRect/>
          </a:stretch>
        </p:blipFill>
        <p:spPr>
          <a:xfrm>
            <a:off x="235402" y="4495968"/>
            <a:ext cx="1843573" cy="2451762"/>
          </a:xfrm>
          <a:prstGeom prst="rect">
            <a:avLst/>
          </a:prstGeom>
        </p:spPr>
      </p:pic>
      <p:pic>
        <p:nvPicPr>
          <p:cNvPr id="10" name="Picture 9">
            <a:extLst>
              <a:ext uri="{FF2B5EF4-FFF2-40B4-BE49-F238E27FC236}">
                <a16:creationId xmlns:a16="http://schemas.microsoft.com/office/drawing/2014/main" id="{A3FA1907-A14A-F440-8F31-E3739AE98E4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421781" y="281221"/>
            <a:ext cx="4563589" cy="3650699"/>
          </a:xfrm>
          <a:prstGeom prst="rect">
            <a:avLst/>
          </a:prstGeom>
        </p:spPr>
      </p:pic>
      <p:sp>
        <p:nvSpPr>
          <p:cNvPr id="2" name="Slide Number Placeholder 1">
            <a:extLst>
              <a:ext uri="{FF2B5EF4-FFF2-40B4-BE49-F238E27FC236}">
                <a16:creationId xmlns:a16="http://schemas.microsoft.com/office/drawing/2014/main" id="{4A862291-B379-784A-B21E-3470AB05FD6F}"/>
              </a:ext>
            </a:extLst>
          </p:cNvPr>
          <p:cNvSpPr>
            <a:spLocks noGrp="1"/>
          </p:cNvSpPr>
          <p:nvPr>
            <p:ph type="sldNum" sz="quarter" idx="12"/>
          </p:nvPr>
        </p:nvSpPr>
        <p:spPr/>
        <p:txBody>
          <a:bodyPr/>
          <a:lstStyle/>
          <a:p>
            <a:fld id="{CA9B710B-94CD-7041-953D-B08572CFDB04}" type="slidenum">
              <a:rPr lang="en-US" smtClean="0"/>
              <a:t>4</a:t>
            </a:fld>
            <a:endParaRPr lang="en-US"/>
          </a:p>
        </p:txBody>
      </p:sp>
    </p:spTree>
    <p:extLst>
      <p:ext uri="{BB962C8B-B14F-4D97-AF65-F5344CB8AC3E}">
        <p14:creationId xmlns:p14="http://schemas.microsoft.com/office/powerpoint/2010/main" val="1147225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B5894B-6686-FF4E-8A45-32B1A2768103}"/>
              </a:ext>
            </a:extLst>
          </p:cNvPr>
          <p:cNvSpPr/>
          <p:nvPr/>
        </p:nvSpPr>
        <p:spPr>
          <a:xfrm>
            <a:off x="3589938" y="4698460"/>
            <a:ext cx="1652230" cy="1478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52EF8D-0155-0444-AC50-76BB03E77551}"/>
              </a:ext>
            </a:extLst>
          </p:cNvPr>
          <p:cNvSpPr/>
          <p:nvPr/>
        </p:nvSpPr>
        <p:spPr>
          <a:xfrm>
            <a:off x="5242168" y="3494312"/>
            <a:ext cx="1652230" cy="2682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D07D2C-00E5-A542-BAE8-5BE82F249313}"/>
              </a:ext>
            </a:extLst>
          </p:cNvPr>
          <p:cNvSpPr/>
          <p:nvPr/>
        </p:nvSpPr>
        <p:spPr>
          <a:xfrm>
            <a:off x="6894398" y="1959429"/>
            <a:ext cx="2366335" cy="4217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B5D0EA-61ED-FF44-BBED-88AA30E8E7D8}"/>
              </a:ext>
            </a:extLst>
          </p:cNvPr>
          <p:cNvSpPr/>
          <p:nvPr/>
        </p:nvSpPr>
        <p:spPr>
          <a:xfrm>
            <a:off x="2150161" y="5408578"/>
            <a:ext cx="1439777" cy="768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89862A6-D324-1747-B30A-783A3EF87D9D}"/>
              </a:ext>
            </a:extLst>
          </p:cNvPr>
          <p:cNvSpPr txBox="1"/>
          <p:nvPr/>
        </p:nvSpPr>
        <p:spPr>
          <a:xfrm>
            <a:off x="496466" y="969589"/>
            <a:ext cx="5204298" cy="1569660"/>
          </a:xfrm>
          <a:prstGeom prst="rect">
            <a:avLst/>
          </a:prstGeom>
          <a:noFill/>
        </p:spPr>
        <p:txBody>
          <a:bodyPr wrap="square" rtlCol="0">
            <a:spAutoFit/>
          </a:bodyPr>
          <a:lstStyle/>
          <a:p>
            <a:r>
              <a:rPr lang="en-US" sz="2400" b="1" dirty="0"/>
              <a:t>PADRÕES MAIS ALTOS DE INTEGRIDADE E RESPEITO AOS DIREITOS DOS OUTROS</a:t>
            </a:r>
          </a:p>
          <a:p>
            <a:endParaRPr lang="en-US" sz="2400" b="1" dirty="0"/>
          </a:p>
          <a:p>
            <a:r>
              <a:rPr lang="en-US" sz="2400" b="1" dirty="0"/>
              <a:t>MODELO EXEMPLAR NA COMUNIDADE</a:t>
            </a:r>
          </a:p>
        </p:txBody>
      </p:sp>
      <p:pic>
        <p:nvPicPr>
          <p:cNvPr id="11" name="Picture 10">
            <a:extLst>
              <a:ext uri="{FF2B5EF4-FFF2-40B4-BE49-F238E27FC236}">
                <a16:creationId xmlns:a16="http://schemas.microsoft.com/office/drawing/2014/main" id="{B6D25881-16C1-A443-9C4A-F28715C600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89778" l="0" r="100000">
                        <a14:foregroundMark x1="8889" y1="70667" x2="8889" y2="70667"/>
                        <a14:foregroundMark x1="7111" y1="70222" x2="16444" y2="66222"/>
                        <a14:foregroundMark x1="20444" y1="64444" x2="69778" y2="48889"/>
                        <a14:foregroundMark x1="30667" y1="66222" x2="62222" y2="54222"/>
                        <a14:foregroundMark x1="81333" y1="60444" x2="87111" y2="53778"/>
                        <a14:foregroundMark x1="61778" y1="56444" x2="71556" y2="52000"/>
                        <a14:foregroundMark x1="66222" y1="45778" x2="76444" y2="44889"/>
                      </a14:backgroundRemoval>
                    </a14:imgEffect>
                  </a14:imgLayer>
                </a14:imgProps>
              </a:ext>
            </a:extLst>
          </a:blip>
          <a:stretch>
            <a:fillRect/>
          </a:stretch>
        </p:blipFill>
        <p:spPr>
          <a:xfrm rot="19932525">
            <a:off x="422043" y="2063223"/>
            <a:ext cx="2862177" cy="2862177"/>
          </a:xfrm>
          <a:prstGeom prst="rect">
            <a:avLst/>
          </a:prstGeom>
        </p:spPr>
      </p:pic>
      <p:sp>
        <p:nvSpPr>
          <p:cNvPr id="12" name="Rectangle 11">
            <a:extLst>
              <a:ext uri="{FF2B5EF4-FFF2-40B4-BE49-F238E27FC236}">
                <a16:creationId xmlns:a16="http://schemas.microsoft.com/office/drawing/2014/main" id="{086C95E2-A4BF-ED4D-9B58-CCD03BD8C3BA}"/>
              </a:ext>
            </a:extLst>
          </p:cNvPr>
          <p:cNvSpPr/>
          <p:nvPr/>
        </p:nvSpPr>
        <p:spPr>
          <a:xfrm rot="3630374">
            <a:off x="2396609" y="2971800"/>
            <a:ext cx="283729" cy="239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BB0BC1D-F545-EC48-AA32-589AB00A26F5}"/>
              </a:ext>
            </a:extLst>
          </p:cNvPr>
          <p:cNvSpPr txBox="1"/>
          <p:nvPr/>
        </p:nvSpPr>
        <p:spPr>
          <a:xfrm>
            <a:off x="7092441" y="1108088"/>
            <a:ext cx="1970247" cy="646331"/>
          </a:xfrm>
          <a:prstGeom prst="rect">
            <a:avLst/>
          </a:prstGeom>
          <a:noFill/>
          <a:ln>
            <a:solidFill>
              <a:schemeClr val="accent1"/>
            </a:solidFill>
          </a:ln>
        </p:spPr>
        <p:txBody>
          <a:bodyPr wrap="square" rtlCol="0">
            <a:spAutoFit/>
          </a:bodyPr>
          <a:lstStyle/>
          <a:p>
            <a:r>
              <a:rPr lang="en-US" dirty="0"/>
              <a:t>LOGO ORGANIZAÇÃO</a:t>
            </a:r>
          </a:p>
        </p:txBody>
      </p:sp>
      <p:sp>
        <p:nvSpPr>
          <p:cNvPr id="3" name="Slide Number Placeholder 2">
            <a:extLst>
              <a:ext uri="{FF2B5EF4-FFF2-40B4-BE49-F238E27FC236}">
                <a16:creationId xmlns:a16="http://schemas.microsoft.com/office/drawing/2014/main" id="{B11F38BF-0EB4-F74B-A237-9E66C83FA34D}"/>
              </a:ext>
            </a:extLst>
          </p:cNvPr>
          <p:cNvSpPr>
            <a:spLocks noGrp="1"/>
          </p:cNvSpPr>
          <p:nvPr>
            <p:ph type="sldNum" sz="quarter" idx="12"/>
          </p:nvPr>
        </p:nvSpPr>
        <p:spPr/>
        <p:txBody>
          <a:bodyPr/>
          <a:lstStyle/>
          <a:p>
            <a:fld id="{CA9B710B-94CD-7041-953D-B08572CFDB04}" type="slidenum">
              <a:rPr lang="en-US" smtClean="0"/>
              <a:t>40</a:t>
            </a:fld>
            <a:endParaRPr lang="en-US"/>
          </a:p>
        </p:txBody>
      </p:sp>
    </p:spTree>
    <p:extLst>
      <p:ext uri="{BB962C8B-B14F-4D97-AF65-F5344CB8AC3E}">
        <p14:creationId xmlns:p14="http://schemas.microsoft.com/office/powerpoint/2010/main" val="3252403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75EF-4E28-4BD3-8773-C89E1D476269}"/>
              </a:ext>
            </a:extLst>
          </p:cNvPr>
          <p:cNvSpPr>
            <a:spLocks noGrp="1"/>
          </p:cNvSpPr>
          <p:nvPr>
            <p:ph type="title"/>
          </p:nvPr>
        </p:nvSpPr>
        <p:spPr/>
        <p:txBody>
          <a:bodyPr>
            <a:normAutofit/>
          </a:bodyPr>
          <a:lstStyle/>
          <a:p>
            <a:r>
              <a:rPr lang="pt-PT" sz="4800" b="1" dirty="0">
                <a:latin typeface="Avenir Next Condensed" panose="020B0506020202020204" pitchFamily="34" charset="0"/>
              </a:rPr>
              <a:t>AVALIAÇÃO</a:t>
            </a:r>
            <a:endParaRPr lang="en-MY" sz="4800" dirty="0">
              <a:latin typeface="Avenir Next Condensed" panose="020B0506020202020204" pitchFamily="34" charset="0"/>
            </a:endParaRPr>
          </a:p>
        </p:txBody>
      </p:sp>
      <p:sp>
        <p:nvSpPr>
          <p:cNvPr id="11" name="Rectangle 10">
            <a:extLst>
              <a:ext uri="{FF2B5EF4-FFF2-40B4-BE49-F238E27FC236}">
                <a16:creationId xmlns:a16="http://schemas.microsoft.com/office/drawing/2014/main" id="{0C593ED0-36B7-4C4E-A0AF-E4489F7541BC}"/>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04</a:t>
            </a:r>
          </a:p>
        </p:txBody>
      </p:sp>
      <p:sp>
        <p:nvSpPr>
          <p:cNvPr id="12" name="Rectangle 11">
            <a:extLst>
              <a:ext uri="{FF2B5EF4-FFF2-40B4-BE49-F238E27FC236}">
                <a16:creationId xmlns:a16="http://schemas.microsoft.com/office/drawing/2014/main" id="{46300773-E7B4-CA47-BD44-F5CE0CBB34B6}"/>
              </a:ext>
            </a:extLst>
          </p:cNvPr>
          <p:cNvSpPr/>
          <p:nvPr/>
        </p:nvSpPr>
        <p:spPr>
          <a:xfrm>
            <a:off x="8478401" y="1658205"/>
            <a:ext cx="1189847" cy="4930164"/>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spc="244" dirty="0">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13" name="Rectangle 12">
            <a:extLst>
              <a:ext uri="{FF2B5EF4-FFF2-40B4-BE49-F238E27FC236}">
                <a16:creationId xmlns:a16="http://schemas.microsoft.com/office/drawing/2014/main" id="{19253439-73C5-8148-9BDB-BE793F5C462A}"/>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10</a:t>
            </a:r>
          </a:p>
        </p:txBody>
      </p:sp>
      <p:sp>
        <p:nvSpPr>
          <p:cNvPr id="14" name="TextBox 13">
            <a:extLst>
              <a:ext uri="{FF2B5EF4-FFF2-40B4-BE49-F238E27FC236}">
                <a16:creationId xmlns:a16="http://schemas.microsoft.com/office/drawing/2014/main" id="{19E95DCB-7532-E34D-B74F-068AAA24A6A8}"/>
              </a:ext>
            </a:extLst>
          </p:cNvPr>
          <p:cNvSpPr txBox="1"/>
          <p:nvPr/>
        </p:nvSpPr>
        <p:spPr>
          <a:xfrm rot="16200000">
            <a:off x="7278388" y="4166578"/>
            <a:ext cx="3657600" cy="769441"/>
          </a:xfrm>
          <a:prstGeom prst="rect">
            <a:avLst/>
          </a:prstGeom>
          <a:noFill/>
        </p:spPr>
        <p:txBody>
          <a:bodyPr wrap="square" rtlCol="0">
            <a:spAutoFit/>
          </a:bodyPr>
          <a:lstStyle/>
          <a:p>
            <a:r>
              <a:rPr lang="en-US" sz="4400" dirty="0">
                <a:solidFill>
                  <a:schemeClr val="bg1"/>
                </a:solidFill>
              </a:rPr>
              <a:t>SESSÃO</a:t>
            </a:r>
          </a:p>
        </p:txBody>
      </p:sp>
      <p:sp>
        <p:nvSpPr>
          <p:cNvPr id="8" name="Content Placeholder 2">
            <a:extLst>
              <a:ext uri="{FF2B5EF4-FFF2-40B4-BE49-F238E27FC236}">
                <a16:creationId xmlns:a16="http://schemas.microsoft.com/office/drawing/2014/main" id="{EC036EB2-8688-454A-B049-84EB0CCED4A8}"/>
              </a:ext>
            </a:extLst>
          </p:cNvPr>
          <p:cNvSpPr>
            <a:spLocks noGrp="1"/>
          </p:cNvSpPr>
          <p:nvPr>
            <p:ph idx="1"/>
          </p:nvPr>
        </p:nvSpPr>
        <p:spPr>
          <a:xfrm>
            <a:off x="681039" y="1825625"/>
            <a:ext cx="7849324" cy="4351338"/>
          </a:xfrm>
        </p:spPr>
        <p:txBody>
          <a:bodyPr/>
          <a:lstStyle/>
          <a:p>
            <a:r>
              <a:rPr lang="en-US" sz="3250" dirty="0"/>
              <a:t>Completar o </a:t>
            </a:r>
            <a:r>
              <a:rPr lang="en-US" sz="3250" dirty="0" err="1"/>
              <a:t>Formulário</a:t>
            </a:r>
            <a:r>
              <a:rPr lang="en-US" sz="3250" dirty="0"/>
              <a:t> de </a:t>
            </a:r>
            <a:r>
              <a:rPr lang="en-US" sz="3250" dirty="0" err="1"/>
              <a:t>Avaliação</a:t>
            </a:r>
            <a:endParaRPr lang="en-MY" sz="3250" dirty="0"/>
          </a:p>
          <a:p>
            <a:r>
              <a:rPr lang="en-MY" sz="3250" dirty="0"/>
              <a:t>Individual</a:t>
            </a:r>
          </a:p>
          <a:p>
            <a:pPr marL="0" indent="0">
              <a:buNone/>
            </a:pPr>
            <a:endParaRPr lang="en-MY" dirty="0"/>
          </a:p>
        </p:txBody>
      </p:sp>
      <p:sp>
        <p:nvSpPr>
          <p:cNvPr id="9" name="TextBox 8">
            <a:extLst>
              <a:ext uri="{FF2B5EF4-FFF2-40B4-BE49-F238E27FC236}">
                <a16:creationId xmlns:a16="http://schemas.microsoft.com/office/drawing/2014/main" id="{EAE24921-A189-264D-8D35-7A0C5FDAF7D8}"/>
              </a:ext>
            </a:extLst>
          </p:cNvPr>
          <p:cNvSpPr txBox="1"/>
          <p:nvPr/>
        </p:nvSpPr>
        <p:spPr>
          <a:xfrm>
            <a:off x="4953000" y="5936938"/>
            <a:ext cx="1643079" cy="523220"/>
          </a:xfrm>
          <a:prstGeom prst="rect">
            <a:avLst/>
          </a:prstGeom>
          <a:noFill/>
        </p:spPr>
        <p:txBody>
          <a:bodyPr wrap="none" rtlCol="0">
            <a:spAutoFit/>
          </a:bodyPr>
          <a:lstStyle/>
          <a:p>
            <a:r>
              <a:rPr lang="en-US" sz="2800" dirty="0"/>
              <a:t>5 minutos</a:t>
            </a:r>
          </a:p>
        </p:txBody>
      </p:sp>
      <p:pic>
        <p:nvPicPr>
          <p:cNvPr id="5" name="Picture 4">
            <a:extLst>
              <a:ext uri="{FF2B5EF4-FFF2-40B4-BE49-F238E27FC236}">
                <a16:creationId xmlns:a16="http://schemas.microsoft.com/office/drawing/2014/main" id="{698A2713-ACAD-CC4E-9FE7-28474E87CB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68994">
            <a:off x="5709670" y="2773392"/>
            <a:ext cx="2308005" cy="3163620"/>
          </a:xfrm>
          <a:prstGeom prst="rect">
            <a:avLst/>
          </a:prstGeom>
        </p:spPr>
      </p:pic>
      <p:sp>
        <p:nvSpPr>
          <p:cNvPr id="6" name="Slide Number Placeholder 5">
            <a:extLst>
              <a:ext uri="{FF2B5EF4-FFF2-40B4-BE49-F238E27FC236}">
                <a16:creationId xmlns:a16="http://schemas.microsoft.com/office/drawing/2014/main" id="{BBA6EE13-409D-D441-B2DA-9C92E6AD1D7B}"/>
              </a:ext>
            </a:extLst>
          </p:cNvPr>
          <p:cNvSpPr>
            <a:spLocks noGrp="1"/>
          </p:cNvSpPr>
          <p:nvPr>
            <p:ph type="sldNum" sz="quarter" idx="12"/>
          </p:nvPr>
        </p:nvSpPr>
        <p:spPr/>
        <p:txBody>
          <a:bodyPr/>
          <a:lstStyle/>
          <a:p>
            <a:fld id="{CA9B710B-94CD-7041-953D-B08572CFDB04}" type="slidenum">
              <a:rPr lang="en-US" smtClean="0"/>
              <a:t>41</a:t>
            </a:fld>
            <a:endParaRPr lang="en-US"/>
          </a:p>
        </p:txBody>
      </p:sp>
    </p:spTree>
    <p:extLst>
      <p:ext uri="{BB962C8B-B14F-4D97-AF65-F5344CB8AC3E}">
        <p14:creationId xmlns:p14="http://schemas.microsoft.com/office/powerpoint/2010/main" val="3099290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E595A3-9EB0-BF4D-9FAC-C865C7E5DBE7}"/>
              </a:ext>
            </a:extLst>
          </p:cNvPr>
          <p:cNvSpPr>
            <a:spLocks noGrp="1"/>
          </p:cNvSpPr>
          <p:nvPr>
            <p:ph type="title"/>
          </p:nvPr>
        </p:nvSpPr>
        <p:spPr>
          <a:xfrm>
            <a:off x="681038" y="365127"/>
            <a:ext cx="8543925" cy="1325563"/>
          </a:xfrm>
        </p:spPr>
        <p:txBody>
          <a:bodyPr/>
          <a:lstStyle/>
          <a:p>
            <a:endParaRPr lang="en-US" dirty="0"/>
          </a:p>
        </p:txBody>
      </p:sp>
      <p:pic>
        <p:nvPicPr>
          <p:cNvPr id="15" name="Image 3" descr="Une image contenant jouet&#10;&#10;Description générée automatiquement">
            <a:extLst>
              <a:ext uri="{FF2B5EF4-FFF2-40B4-BE49-F238E27FC236}">
                <a16:creationId xmlns:a16="http://schemas.microsoft.com/office/drawing/2014/main" id="{7B794F4B-50F9-3E48-95A6-013C7CE28F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8322" y="615553"/>
            <a:ext cx="7212051" cy="5245127"/>
          </a:xfrm>
          <a:prstGeom prst="rect">
            <a:avLst/>
          </a:prstGeom>
        </p:spPr>
      </p:pic>
      <p:sp>
        <p:nvSpPr>
          <p:cNvPr id="16" name="Rectangle 15">
            <a:extLst>
              <a:ext uri="{FF2B5EF4-FFF2-40B4-BE49-F238E27FC236}">
                <a16:creationId xmlns:a16="http://schemas.microsoft.com/office/drawing/2014/main" id="{550B56AF-2038-DF49-82CD-887994A5790F}"/>
              </a:ext>
            </a:extLst>
          </p:cNvPr>
          <p:cNvSpPr/>
          <p:nvPr/>
        </p:nvSpPr>
        <p:spPr>
          <a:xfrm>
            <a:off x="226114" y="842986"/>
            <a:ext cx="1042208" cy="4591888"/>
          </a:xfrm>
          <a:prstGeom prst="rect">
            <a:avLst/>
          </a:prstGeom>
          <a:solidFill>
            <a:srgbClr val="CB7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975" spc="244">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17" name="Rectangle 16">
            <a:extLst>
              <a:ext uri="{FF2B5EF4-FFF2-40B4-BE49-F238E27FC236}">
                <a16:creationId xmlns:a16="http://schemas.microsoft.com/office/drawing/2014/main" id="{023CD49E-83BE-CF42-9FC8-CB466C1A865A}"/>
              </a:ext>
            </a:extLst>
          </p:cNvPr>
          <p:cNvSpPr/>
          <p:nvPr/>
        </p:nvSpPr>
        <p:spPr>
          <a:xfrm>
            <a:off x="6358494" y="1531903"/>
            <a:ext cx="3547505" cy="3112363"/>
          </a:xfrm>
          <a:prstGeom prst="rect">
            <a:avLst/>
          </a:prstGeom>
          <a:solidFill>
            <a:srgbClr val="7A53A1"/>
          </a:solidFill>
          <a:ln>
            <a:noFill/>
          </a:ln>
          <a:effectLst>
            <a:innerShdw blurRad="215900" dist="203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dirty="0"/>
          </a:p>
        </p:txBody>
      </p:sp>
      <p:sp>
        <p:nvSpPr>
          <p:cNvPr id="18" name="Rectangle 17">
            <a:extLst>
              <a:ext uri="{FF2B5EF4-FFF2-40B4-BE49-F238E27FC236}">
                <a16:creationId xmlns:a16="http://schemas.microsoft.com/office/drawing/2014/main" id="{8F85CEE6-46D7-6342-B9A8-DD939EB5A8F5}"/>
              </a:ext>
            </a:extLst>
          </p:cNvPr>
          <p:cNvSpPr/>
          <p:nvPr/>
        </p:nvSpPr>
        <p:spPr>
          <a:xfrm>
            <a:off x="7203155" y="3238117"/>
            <a:ext cx="1664751" cy="627159"/>
          </a:xfrm>
          <a:prstGeom prst="rect">
            <a:avLst/>
          </a:prstGeom>
        </p:spPr>
        <p:txBody>
          <a:bodyPr wrap="square" lIns="0" rIns="0">
            <a:spAutoFit/>
          </a:bodyPr>
          <a:lstStyle/>
          <a:p>
            <a:pPr algn="ctr">
              <a:lnSpc>
                <a:spcPts val="1706"/>
              </a:lnSpc>
            </a:pPr>
            <a:r>
              <a:rPr lang="en-US" sz="10969" spc="-244" dirty="0">
                <a:solidFill>
                  <a:schemeClr val="bg1"/>
                </a:solidFill>
                <a:latin typeface="Calibri" panose="020F0502020204030204" pitchFamily="34" charset="0"/>
                <a:ea typeface="Roboto Condensed Light" panose="02000000000000000000" pitchFamily="2" charset="0"/>
                <a:cs typeface="Calibri" panose="020F0502020204030204" pitchFamily="34" charset="0"/>
              </a:rPr>
              <a:t>11</a:t>
            </a:r>
          </a:p>
        </p:txBody>
      </p:sp>
      <p:sp>
        <p:nvSpPr>
          <p:cNvPr id="19" name="TextBox 5">
            <a:extLst>
              <a:ext uri="{FF2B5EF4-FFF2-40B4-BE49-F238E27FC236}">
                <a16:creationId xmlns:a16="http://schemas.microsoft.com/office/drawing/2014/main" id="{19E8E067-66F4-EA4A-9BBD-8754E9E0D837}"/>
              </a:ext>
            </a:extLst>
          </p:cNvPr>
          <p:cNvSpPr txBox="1"/>
          <p:nvPr/>
        </p:nvSpPr>
        <p:spPr>
          <a:xfrm>
            <a:off x="6960524" y="3513816"/>
            <a:ext cx="2204514" cy="400110"/>
          </a:xfrm>
          <a:prstGeom prst="rect">
            <a:avLst/>
          </a:prstGeom>
          <a:noFill/>
        </p:spPr>
        <p:txBody>
          <a:bodyPr wrap="none" rtlCol="0">
            <a:spAutoFit/>
          </a:bodyPr>
          <a:lstStyle/>
          <a:p>
            <a:pPr>
              <a:lnSpc>
                <a:spcPts val="2438"/>
              </a:lnSpc>
            </a:pPr>
            <a:r>
              <a:rPr lang="en-US" sz="2031" b="1" dirty="0">
                <a:solidFill>
                  <a:schemeClr val="bg1"/>
                </a:solidFill>
                <a:latin typeface="Corbel" panose="020B0503020204020204" pitchFamily="34" charset="0"/>
                <a:ea typeface="Roboto" panose="02000000000000000000" pitchFamily="2" charset="0"/>
                <a:cs typeface="Calibri" panose="020F0502020204030204" pitchFamily="34" charset="0"/>
              </a:rPr>
              <a:t>ENCERRAMENTO</a:t>
            </a:r>
          </a:p>
        </p:txBody>
      </p:sp>
      <p:sp>
        <p:nvSpPr>
          <p:cNvPr id="20" name="Rectangle 19">
            <a:extLst>
              <a:ext uri="{FF2B5EF4-FFF2-40B4-BE49-F238E27FC236}">
                <a16:creationId xmlns:a16="http://schemas.microsoft.com/office/drawing/2014/main" id="{57FB20F0-6936-584B-AADC-8316A24083FE}"/>
              </a:ext>
            </a:extLst>
          </p:cNvPr>
          <p:cNvSpPr/>
          <p:nvPr/>
        </p:nvSpPr>
        <p:spPr>
          <a:xfrm>
            <a:off x="6358494" y="4538559"/>
            <a:ext cx="3547505" cy="1690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1" name="Title 1">
            <a:extLst>
              <a:ext uri="{FF2B5EF4-FFF2-40B4-BE49-F238E27FC236}">
                <a16:creationId xmlns:a16="http://schemas.microsoft.com/office/drawing/2014/main" id="{DA4783F3-6CDB-DB4E-B817-315174475D83}"/>
              </a:ext>
            </a:extLst>
          </p:cNvPr>
          <p:cNvSpPr txBox="1">
            <a:spLocks/>
          </p:cNvSpPr>
          <p:nvPr/>
        </p:nvSpPr>
        <p:spPr>
          <a:xfrm>
            <a:off x="2148444" y="5895839"/>
            <a:ext cx="84201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b="1" dirty="0"/>
              <a:t>PARABÉNS PARA TODOS(AS)!</a:t>
            </a:r>
            <a:endParaRPr lang="en-MY" b="1" dirty="0"/>
          </a:p>
        </p:txBody>
      </p:sp>
    </p:spTree>
    <p:extLst>
      <p:ext uri="{BB962C8B-B14F-4D97-AF65-F5344CB8AC3E}">
        <p14:creationId xmlns:p14="http://schemas.microsoft.com/office/powerpoint/2010/main" val="405908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5">
            <a:extLst>
              <a:ext uri="{FF2B5EF4-FFF2-40B4-BE49-F238E27FC236}">
                <a16:creationId xmlns:a16="http://schemas.microsoft.com/office/drawing/2014/main" id="{1D135044-BB68-AE4F-8D4A-15F9DC97F621}"/>
              </a:ext>
            </a:extLst>
          </p:cNvPr>
          <p:cNvSpPr txBox="1"/>
          <p:nvPr/>
        </p:nvSpPr>
        <p:spPr>
          <a:xfrm>
            <a:off x="229438" y="1001320"/>
            <a:ext cx="6382682" cy="290208"/>
          </a:xfrm>
          <a:prstGeom prst="rect">
            <a:avLst/>
          </a:prstGeom>
          <a:noFill/>
        </p:spPr>
        <p:txBody>
          <a:bodyPr wrap="square" rtlCol="0">
            <a:spAutoFit/>
          </a:bodyPr>
          <a:lstStyle/>
          <a:p>
            <a:pPr>
              <a:lnSpc>
                <a:spcPts val="1625"/>
              </a:lnSpc>
            </a:pPr>
            <a:r>
              <a:rPr lang="pt-PT" sz="1300" b="1" dirty="0">
                <a:latin typeface="Corbel" panose="020B0503020204020204" pitchFamily="34" charset="0"/>
                <a:ea typeface="Roboto" panose="02000000000000000000" pitchFamily="2" charset="0"/>
                <a:cs typeface="Calibri Light" panose="020F0302020204030204" pitchFamily="34" charset="0"/>
              </a:rPr>
              <a:t>RELACIONADOS COM A MÁ CONDUTA SEXUAL EM </a:t>
            </a:r>
            <a:r>
              <a:rPr lang="pt-PT" sz="1300" u="sng" dirty="0">
                <a:latin typeface="Corbel" panose="020B0503020204020204" pitchFamily="34" charset="0"/>
                <a:ea typeface="Roboto" panose="02000000000000000000" pitchFamily="2" charset="0"/>
                <a:cs typeface="Calibri Light" panose="020F0302020204030204" pitchFamily="34" charset="0"/>
              </a:rPr>
              <a:t>ANGOLA</a:t>
            </a:r>
            <a:r>
              <a:rPr lang="pt-PT" sz="1300" b="1" dirty="0">
                <a:latin typeface="Corbel" panose="020B0503020204020204" pitchFamily="34" charset="0"/>
                <a:ea typeface="Roboto" panose="02000000000000000000" pitchFamily="2" charset="0"/>
                <a:cs typeface="Calibri Light" panose="020F0302020204030204" pitchFamily="34" charset="0"/>
              </a:rPr>
              <a:t> E NAS </a:t>
            </a:r>
            <a:r>
              <a:rPr lang="pt-PT" sz="1300" b="1" u="sng" dirty="0">
                <a:latin typeface="Corbel" panose="020B0503020204020204" pitchFamily="34" charset="0"/>
                <a:ea typeface="Roboto" panose="02000000000000000000" pitchFamily="2" charset="0"/>
                <a:cs typeface="Calibri Light" panose="020F0302020204030204" pitchFamily="34" charset="0"/>
              </a:rPr>
              <a:t>NAÇÕES UNIDAS</a:t>
            </a:r>
            <a:endParaRPr lang="pt-PT" sz="1463" b="1" dirty="0">
              <a:solidFill>
                <a:srgbClr val="CA6F16"/>
              </a:solidFill>
              <a:latin typeface="Corbel" panose="020B0503020204020204" pitchFamily="34" charset="0"/>
              <a:ea typeface="Roboto" panose="02000000000000000000" pitchFamily="2" charset="0"/>
              <a:cs typeface="Calibri Light" panose="020F0302020204030204" pitchFamily="34" charset="0"/>
            </a:endParaRPr>
          </a:p>
        </p:txBody>
      </p:sp>
      <p:sp>
        <p:nvSpPr>
          <p:cNvPr id="31" name="Rectangle 30">
            <a:extLst>
              <a:ext uri="{FF2B5EF4-FFF2-40B4-BE49-F238E27FC236}">
                <a16:creationId xmlns:a16="http://schemas.microsoft.com/office/drawing/2014/main" id="{925166BE-3C94-2C4F-9B42-71A0C1FC4C6F}"/>
              </a:ext>
            </a:extLst>
          </p:cNvPr>
          <p:cNvSpPr/>
          <p:nvPr/>
        </p:nvSpPr>
        <p:spPr>
          <a:xfrm>
            <a:off x="343120" y="3457568"/>
            <a:ext cx="1661086" cy="1000274"/>
          </a:xfrm>
          <a:prstGeom prst="rect">
            <a:avLst/>
          </a:prstGeom>
        </p:spPr>
        <p:txBody>
          <a:bodyPr wrap="square" lIns="0" tIns="0" rIns="0" bIns="0">
            <a:spAutoFit/>
          </a:bodyPr>
          <a:lstStyle/>
          <a:p>
            <a:pPr algn="ctr"/>
            <a:r>
              <a:rPr lang="pt-PT" sz="1300" b="1" i="1" dirty="0">
                <a:solidFill>
                  <a:srgbClr val="006CB6"/>
                </a:solidFill>
                <a:latin typeface="Corbel" panose="020B0503020204020204" pitchFamily="34" charset="0"/>
                <a:ea typeface="Roboto Condensed Light" panose="02000000000000000000" pitchFamily="2" charset="0"/>
                <a:cs typeface="Calibri" panose="020F0502020204030204" pitchFamily="34" charset="0"/>
              </a:rPr>
              <a:t>% de mulheres</a:t>
            </a:r>
            <a:r>
              <a:rPr lang="pt-PT" sz="1300" b="1" i="1" dirty="0">
                <a:latin typeface="Corbel" panose="020B0503020204020204" pitchFamily="34" charset="0"/>
                <a:ea typeface="Roboto Condensed Light" panose="02000000000000000000" pitchFamily="2" charset="0"/>
                <a:cs typeface="Calibri" panose="020F0502020204030204" pitchFamily="34" charset="0"/>
              </a:rPr>
              <a:t> que foram, em algum </a:t>
            </a:r>
            <a:r>
              <a:rPr lang="pt-PT" sz="1300" b="1" i="1" dirty="0">
                <a:latin typeface="Corbel" panose="020B0503020204020204" pitchFamily="34" charset="0"/>
                <a:cs typeface="Calibri" panose="020F0502020204030204" pitchFamily="34" charset="0"/>
              </a:rPr>
              <a:t>momento, </a:t>
            </a:r>
            <a:r>
              <a:rPr lang="pt-PT" sz="1300" b="1" i="1" dirty="0">
                <a:solidFill>
                  <a:srgbClr val="006CB6"/>
                </a:solidFill>
                <a:latin typeface="Corbel" panose="020B0503020204020204" pitchFamily="34" charset="0"/>
                <a:cs typeface="Calibri" panose="020F0502020204030204" pitchFamily="34" charset="0"/>
              </a:rPr>
              <a:t>vítimas de violência física ou sexual</a:t>
            </a:r>
            <a:r>
              <a:rPr lang="pt-PT" sz="1300" b="1" i="1" dirty="0">
                <a:latin typeface="Corbel" panose="020B0503020204020204" pitchFamily="34" charset="0"/>
                <a:ea typeface="Roboto Condensed Light" panose="02000000000000000000" pitchFamily="2" charset="0"/>
                <a:cs typeface="Calibri" panose="020F0502020204030204" pitchFamily="34" charset="0"/>
              </a:rPr>
              <a:t> em Angola*</a:t>
            </a:r>
          </a:p>
        </p:txBody>
      </p:sp>
      <p:sp>
        <p:nvSpPr>
          <p:cNvPr id="32" name="TextBox 16">
            <a:extLst>
              <a:ext uri="{FF2B5EF4-FFF2-40B4-BE49-F238E27FC236}">
                <a16:creationId xmlns:a16="http://schemas.microsoft.com/office/drawing/2014/main" id="{8D308448-8A0E-E842-9537-42BE267778C3}"/>
              </a:ext>
            </a:extLst>
          </p:cNvPr>
          <p:cNvSpPr txBox="1"/>
          <p:nvPr/>
        </p:nvSpPr>
        <p:spPr>
          <a:xfrm>
            <a:off x="803494" y="2281488"/>
            <a:ext cx="691215" cy="692497"/>
          </a:xfrm>
          <a:prstGeom prst="rect">
            <a:avLst/>
          </a:prstGeom>
          <a:noFill/>
        </p:spPr>
        <p:txBody>
          <a:bodyPr wrap="none" rtlCol="0">
            <a:spAutoFit/>
          </a:bodyPr>
          <a:lstStyle/>
          <a:p>
            <a:pPr algn="ctr"/>
            <a:r>
              <a:rPr lang="pt-PT" sz="3900" dirty="0">
                <a:solidFill>
                  <a:srgbClr val="006CB6"/>
                </a:solidFill>
                <a:ea typeface="Roboto Condensed Light" panose="02000000000000000000" pitchFamily="2" charset="0"/>
                <a:cs typeface="Calibri" panose="020F0502020204030204" pitchFamily="34" charset="0"/>
              </a:rPr>
              <a:t>30</a:t>
            </a:r>
          </a:p>
        </p:txBody>
      </p:sp>
      <p:sp>
        <p:nvSpPr>
          <p:cNvPr id="33" name="TextBox 21">
            <a:extLst>
              <a:ext uri="{FF2B5EF4-FFF2-40B4-BE49-F238E27FC236}">
                <a16:creationId xmlns:a16="http://schemas.microsoft.com/office/drawing/2014/main" id="{03B5FCF2-3CFD-CF42-B06A-AB69219D6FF6}"/>
              </a:ext>
            </a:extLst>
          </p:cNvPr>
          <p:cNvSpPr txBox="1"/>
          <p:nvPr/>
        </p:nvSpPr>
        <p:spPr>
          <a:xfrm>
            <a:off x="2048664" y="3456273"/>
            <a:ext cx="1550315" cy="1000274"/>
          </a:xfrm>
          <a:prstGeom prst="rect">
            <a:avLst/>
          </a:prstGeom>
          <a:noFill/>
        </p:spPr>
        <p:txBody>
          <a:bodyPr wrap="square" lIns="0" tIns="0" rIns="0" bIns="0" rtlCol="0">
            <a:spAutoFit/>
          </a:bodyPr>
          <a:lstStyle/>
          <a:p>
            <a:pPr algn="ctr"/>
            <a:r>
              <a:rPr lang="pt-PT" sz="1300" b="1" i="1" dirty="0">
                <a:solidFill>
                  <a:srgbClr val="CA6F16"/>
                </a:solidFill>
                <a:latin typeface="Corbel" panose="020B0503020204020204" pitchFamily="34" charset="0"/>
                <a:ea typeface="Roboto Condensed Light" panose="02000000000000000000" pitchFamily="2" charset="0"/>
                <a:cs typeface="Gill Sans" panose="020B0502020104020203" pitchFamily="34" charset="-79"/>
              </a:rPr>
              <a:t>% </a:t>
            </a:r>
            <a:r>
              <a:rPr lang="pt-PT" sz="1300" b="1" i="1" dirty="0">
                <a:latin typeface="Corbel" panose="020B0503020204020204" pitchFamily="34" charset="0"/>
                <a:ea typeface="Roboto Condensed Light" panose="02000000000000000000" pitchFamily="2" charset="0"/>
                <a:cs typeface="Gill Sans" panose="020B0502020104020203" pitchFamily="34" charset="-79"/>
              </a:rPr>
              <a:t>das mulheres </a:t>
            </a:r>
            <a:r>
              <a:rPr lang="pt-PT" sz="1300" b="1" i="1" dirty="0">
                <a:solidFill>
                  <a:schemeClr val="accent2">
                    <a:lumMod val="75000"/>
                  </a:schemeClr>
                </a:solidFill>
                <a:latin typeface="Corbel" panose="020B0503020204020204" pitchFamily="34" charset="0"/>
                <a:ea typeface="Roboto Condensed Light" panose="02000000000000000000" pitchFamily="2" charset="0"/>
                <a:cs typeface="Gill Sans" panose="020B0502020104020203" pitchFamily="34" charset="-79"/>
              </a:rPr>
              <a:t>vítimas de</a:t>
            </a:r>
            <a:r>
              <a:rPr lang="pt-PT" sz="1300" i="1" dirty="0">
                <a:solidFill>
                  <a:schemeClr val="accent2">
                    <a:lumMod val="75000"/>
                  </a:schemeClr>
                </a:solidFill>
                <a:latin typeface="Corbel" panose="020B0503020204020204" pitchFamily="34" charset="0"/>
                <a:ea typeface="Roboto Condensed Light" panose="02000000000000000000" pitchFamily="2" charset="0"/>
                <a:cs typeface="Gill Sans" panose="020B0502020104020203" pitchFamily="34" charset="-79"/>
              </a:rPr>
              <a:t> </a:t>
            </a:r>
            <a:r>
              <a:rPr lang="pt-PT" sz="1300" b="1" i="1" dirty="0">
                <a:solidFill>
                  <a:srgbClr val="CA6F16"/>
                </a:solidFill>
                <a:latin typeface="Corbel" panose="020B0503020204020204" pitchFamily="34" charset="0"/>
                <a:ea typeface="Roboto Condensed Light" panose="02000000000000000000" pitchFamily="2" charset="0"/>
                <a:cs typeface="Gill Sans" panose="020B0502020104020203" pitchFamily="34" charset="-79"/>
              </a:rPr>
              <a:t>violência sexual </a:t>
            </a:r>
            <a:r>
              <a:rPr lang="pt-PT" sz="1300" b="1" i="1" dirty="0">
                <a:latin typeface="Corbel" panose="020B0503020204020204" pitchFamily="34" charset="0"/>
                <a:ea typeface="Roboto Condensed Light" panose="02000000000000000000" pitchFamily="2" charset="0"/>
                <a:cs typeface="Gill Sans" panose="020B0502020104020203" pitchFamily="34" charset="-79"/>
              </a:rPr>
              <a:t>por perpetradores em</a:t>
            </a:r>
            <a:r>
              <a:rPr lang="pt-PT" sz="1300" b="1" i="1" dirty="0">
                <a:solidFill>
                  <a:srgbClr val="CA6F16"/>
                </a:solidFill>
                <a:latin typeface="Corbel" panose="020B0503020204020204" pitchFamily="34" charset="0"/>
                <a:ea typeface="Roboto Condensed Light" panose="02000000000000000000" pitchFamily="2" charset="0"/>
                <a:cs typeface="Gill Sans" panose="020B0502020104020203" pitchFamily="34" charset="-79"/>
              </a:rPr>
              <a:t> relações de afeto**</a:t>
            </a:r>
          </a:p>
        </p:txBody>
      </p:sp>
      <p:sp>
        <p:nvSpPr>
          <p:cNvPr id="34" name="TextBox 23">
            <a:extLst>
              <a:ext uri="{FF2B5EF4-FFF2-40B4-BE49-F238E27FC236}">
                <a16:creationId xmlns:a16="http://schemas.microsoft.com/office/drawing/2014/main" id="{E838D4D9-5BE0-0543-8419-44721D619B59}"/>
              </a:ext>
            </a:extLst>
          </p:cNvPr>
          <p:cNvSpPr txBox="1"/>
          <p:nvPr/>
        </p:nvSpPr>
        <p:spPr>
          <a:xfrm>
            <a:off x="3789695" y="3475706"/>
            <a:ext cx="1625288" cy="1000274"/>
          </a:xfrm>
          <a:prstGeom prst="rect">
            <a:avLst/>
          </a:prstGeom>
          <a:noFill/>
        </p:spPr>
        <p:txBody>
          <a:bodyPr wrap="square" lIns="0" tIns="0" rIns="0" bIns="0" rtlCol="0">
            <a:spAutoFit/>
          </a:bodyPr>
          <a:lstStyle/>
          <a:p>
            <a:pPr algn="ctr"/>
            <a:r>
              <a:rPr lang="pt-PT" sz="1300" b="1" i="1" dirty="0">
                <a:latin typeface="Corbel" panose="020B0503020204020204" pitchFamily="34" charset="0"/>
                <a:ea typeface="Roboto Condensed Light" panose="02000000000000000000" pitchFamily="2" charset="0"/>
                <a:cs typeface="Gill Sans" panose="020B0502020104020203" pitchFamily="34" charset="-79"/>
              </a:rPr>
              <a:t># de </a:t>
            </a:r>
            <a:r>
              <a:rPr lang="pt-PT" sz="1300" b="1" i="1" dirty="0">
                <a:solidFill>
                  <a:schemeClr val="tx1">
                    <a:lumMod val="50000"/>
                    <a:lumOff val="50000"/>
                  </a:schemeClr>
                </a:solidFill>
                <a:latin typeface="Corbel" panose="020B0503020204020204" pitchFamily="34" charset="0"/>
                <a:ea typeface="Roboto Condensed Light" panose="02000000000000000000" pitchFamily="2" charset="0"/>
                <a:cs typeface="Gill Sans" panose="020B0502020104020203" pitchFamily="34" charset="-79"/>
              </a:rPr>
              <a:t>queixas de abuso sexual contra menores </a:t>
            </a:r>
            <a:r>
              <a:rPr lang="pt-PT" sz="1300" b="1" i="1" dirty="0">
                <a:latin typeface="Corbel" panose="020B0503020204020204" pitchFamily="34" charset="0"/>
                <a:ea typeface="Roboto Condensed Light" panose="02000000000000000000" pitchFamily="2" charset="0"/>
                <a:cs typeface="Gill Sans" panose="020B0502020104020203" pitchFamily="34" charset="-79"/>
              </a:rPr>
              <a:t>entre Janeiro e Dezembro de 2020 em Angola***</a:t>
            </a:r>
          </a:p>
        </p:txBody>
      </p:sp>
      <p:sp>
        <p:nvSpPr>
          <p:cNvPr id="35" name="TextBox 23">
            <a:extLst>
              <a:ext uri="{FF2B5EF4-FFF2-40B4-BE49-F238E27FC236}">
                <a16:creationId xmlns:a16="http://schemas.microsoft.com/office/drawing/2014/main" id="{ECF0B590-AF4C-FD4D-ABC1-1C94034E6A04}"/>
              </a:ext>
            </a:extLst>
          </p:cNvPr>
          <p:cNvSpPr txBox="1"/>
          <p:nvPr/>
        </p:nvSpPr>
        <p:spPr>
          <a:xfrm>
            <a:off x="7543806" y="3426669"/>
            <a:ext cx="2070503" cy="600164"/>
          </a:xfrm>
          <a:prstGeom prst="rect">
            <a:avLst/>
          </a:prstGeom>
          <a:noFill/>
        </p:spPr>
        <p:txBody>
          <a:bodyPr wrap="none" lIns="0" tIns="0" rIns="0" bIns="0" rtlCol="0">
            <a:spAutoFit/>
          </a:bodyPr>
          <a:lstStyle/>
          <a:p>
            <a:pPr algn="ctr"/>
            <a:r>
              <a:rPr lang="pt-PT" sz="1300" b="1" i="1" dirty="0">
                <a:latin typeface="Corbel" panose="020B0503020204020204" pitchFamily="34" charset="0"/>
                <a:ea typeface="Roboto Condensed Light" panose="02000000000000000000" pitchFamily="2" charset="0"/>
                <a:cs typeface="Gill Sans" panose="020B0502020104020203" pitchFamily="34" charset="-79"/>
              </a:rPr>
              <a:t>#</a:t>
            </a:r>
            <a:r>
              <a:rPr lang="pt-PT" sz="1300" i="1" dirty="0">
                <a:latin typeface="Corbel" panose="020B0503020204020204" pitchFamily="34" charset="0"/>
                <a:ea typeface="Roboto Condensed Light" panose="02000000000000000000" pitchFamily="2" charset="0"/>
                <a:cs typeface="Gill Sans" panose="020B0502020104020203" pitchFamily="34" charset="-79"/>
              </a:rPr>
              <a:t> de </a:t>
            </a:r>
            <a:r>
              <a:rPr lang="pt-PT" sz="1300" b="1" i="1" dirty="0">
                <a:latin typeface="Corbel" panose="020B0503020204020204" pitchFamily="34" charset="0"/>
                <a:ea typeface="Roboto Condensed Light" panose="02000000000000000000" pitchFamily="2" charset="0"/>
                <a:cs typeface="Gill Sans" panose="020B0502020104020203" pitchFamily="34" charset="-79"/>
              </a:rPr>
              <a:t>alegações</a:t>
            </a:r>
            <a:r>
              <a:rPr lang="pt-PT" sz="1300" i="1" dirty="0">
                <a:latin typeface="Corbel" panose="020B0503020204020204" pitchFamily="34" charset="0"/>
                <a:ea typeface="Roboto Condensed Light" panose="02000000000000000000" pitchFamily="2" charset="0"/>
                <a:cs typeface="Gill Sans" panose="020B0502020104020203" pitchFamily="34" charset="-79"/>
              </a:rPr>
              <a:t> de EAS</a:t>
            </a:r>
          </a:p>
          <a:p>
            <a:pPr algn="ctr"/>
            <a:r>
              <a:rPr lang="pt-PT" sz="1300" i="1" dirty="0">
                <a:latin typeface="Corbel" panose="020B0503020204020204" pitchFamily="34" charset="0"/>
                <a:ea typeface="Roboto Condensed Light" panose="02000000000000000000" pitchFamily="2" charset="0"/>
                <a:cs typeface="Gill Sans" panose="020B0502020104020203" pitchFamily="34" charset="-79"/>
              </a:rPr>
              <a:t>denunciadas nas</a:t>
            </a:r>
            <a:endParaRPr lang="pt-PT" sz="1300" b="1" i="1" dirty="0">
              <a:latin typeface="Corbel" panose="020B0503020204020204" pitchFamily="34" charset="0"/>
              <a:ea typeface="Roboto Condensed Light" panose="02000000000000000000" pitchFamily="2" charset="0"/>
              <a:cs typeface="Gill Sans" panose="020B0502020104020203" pitchFamily="34" charset="-79"/>
            </a:endParaRPr>
          </a:p>
          <a:p>
            <a:pPr algn="ctr"/>
            <a:r>
              <a:rPr lang="pt-PT" sz="1300" b="1" i="1" dirty="0">
                <a:latin typeface="Corbel" panose="020B0503020204020204" pitchFamily="34" charset="0"/>
                <a:ea typeface="Roboto Condensed Light" panose="02000000000000000000" pitchFamily="2" charset="0"/>
                <a:cs typeface="Gill Sans" panose="020B0502020104020203" pitchFamily="34" charset="-79"/>
              </a:rPr>
              <a:t>Nações Unidas</a:t>
            </a:r>
            <a:r>
              <a:rPr lang="pt-PT" sz="1300" i="1" dirty="0">
                <a:latin typeface="Corbel" panose="020B0503020204020204" pitchFamily="34" charset="0"/>
                <a:ea typeface="Roboto Condensed Light" panose="02000000000000000000" pitchFamily="2" charset="0"/>
                <a:cs typeface="Gill Sans" panose="020B0502020104020203" pitchFamily="34" charset="-79"/>
              </a:rPr>
              <a:t> em 2020</a:t>
            </a:r>
            <a:r>
              <a:rPr lang="pt-PT" sz="1300" b="1" i="1" dirty="0">
                <a:latin typeface="Corbel" panose="020B0503020204020204" pitchFamily="34" charset="0"/>
                <a:ea typeface="Roboto Condensed Light" panose="02000000000000000000" pitchFamily="2" charset="0"/>
                <a:cs typeface="Gill Sans" panose="020B0502020104020203" pitchFamily="34" charset="-79"/>
              </a:rPr>
              <a:t>*****</a:t>
            </a:r>
          </a:p>
        </p:txBody>
      </p:sp>
      <p:sp>
        <p:nvSpPr>
          <p:cNvPr id="36" name="Rectangle 35">
            <a:extLst>
              <a:ext uri="{FF2B5EF4-FFF2-40B4-BE49-F238E27FC236}">
                <a16:creationId xmlns:a16="http://schemas.microsoft.com/office/drawing/2014/main" id="{167F1085-FB9E-114D-83D9-A70077F1415C}"/>
              </a:ext>
            </a:extLst>
          </p:cNvPr>
          <p:cNvSpPr/>
          <p:nvPr/>
        </p:nvSpPr>
        <p:spPr>
          <a:xfrm>
            <a:off x="324898" y="4980824"/>
            <a:ext cx="9245329" cy="1061829"/>
          </a:xfrm>
          <a:prstGeom prst="rect">
            <a:avLst/>
          </a:prstGeom>
        </p:spPr>
        <p:txBody>
          <a:bodyPr wrap="square">
            <a:spAutoFit/>
          </a:bodyPr>
          <a:lstStyle/>
          <a:p>
            <a:pPr algn="r"/>
            <a:r>
              <a:rPr lang="pt-PT" sz="900" dirty="0">
                <a:latin typeface="Corbel" panose="020B0503020204020204" pitchFamily="34" charset="0"/>
              </a:rPr>
              <a:t>* Fonte:  </a:t>
            </a:r>
            <a:r>
              <a:rPr lang="pt-PT" sz="900" dirty="0">
                <a:latin typeface="Corbel" panose="020B0503020204020204" pitchFamily="34" charset="0"/>
                <a:hlinkClick r:id="rId3"/>
              </a:rPr>
              <a:t>https://www.unicef.org/angola/proteccao-da-crianca-0</a:t>
            </a:r>
            <a:endParaRPr lang="pt-PT" sz="900" dirty="0">
              <a:latin typeface="Corbel" panose="020B0503020204020204" pitchFamily="34" charset="0"/>
            </a:endParaRPr>
          </a:p>
          <a:p>
            <a:pPr algn="r"/>
            <a:r>
              <a:rPr lang="pt-PT" sz="900" dirty="0">
                <a:latin typeface="Corbel" panose="020B0503020204020204" pitchFamily="34" charset="0"/>
              </a:rPr>
              <a:t>** </a:t>
            </a:r>
            <a:r>
              <a:rPr lang="pt-PT" sz="900" dirty="0"/>
              <a:t>Para 7 em cada 10 mulheres, a violência sexual foi praticada pelo parceiro actual (52%) ou parceiro anterior (17%), seguido do amigo ou conhecido (10%) e namorado actual ou anterior (8%). </a:t>
            </a:r>
            <a:r>
              <a:rPr lang="pt-PT" sz="900" dirty="0">
                <a:latin typeface="Corbel" panose="020B0503020204020204" pitchFamily="34" charset="0"/>
              </a:rPr>
              <a:t>Fonte: </a:t>
            </a:r>
            <a:r>
              <a:rPr lang="pt-PT" sz="900" dirty="0">
                <a:latin typeface="Corbel" panose="020B0503020204020204" pitchFamily="34" charset="0"/>
                <a:hlinkClick r:id="rId4"/>
              </a:rPr>
              <a:t>https://dhsprogram.com/pubs/pdf/fr327/fr327.pdf</a:t>
            </a:r>
            <a:r>
              <a:rPr lang="pt-PT" sz="900" dirty="0">
                <a:latin typeface="Corbel" panose="020B0503020204020204" pitchFamily="34" charset="0"/>
              </a:rPr>
              <a:t> </a:t>
            </a:r>
          </a:p>
          <a:p>
            <a:pPr algn="r"/>
            <a:r>
              <a:rPr lang="pt-PT" sz="900" dirty="0">
                <a:latin typeface="Corbel" panose="020B0503020204020204" pitchFamily="34" charset="0"/>
              </a:rPr>
              <a:t>*** Fonte: </a:t>
            </a:r>
            <a:r>
              <a:rPr lang="pt-PT" sz="900" dirty="0">
                <a:latin typeface="Corbel" panose="020B0503020204020204" pitchFamily="34" charset="0"/>
                <a:hlinkClick r:id="rId5"/>
              </a:rPr>
              <a:t>https://novojornal.co.ao/sociedade/interior/inac-recebe-mais-de-3000-denuncias-de-violencia-sexual-101449.html</a:t>
            </a:r>
            <a:r>
              <a:rPr lang="pt-PT" sz="900" dirty="0">
                <a:latin typeface="Corbel" panose="020B0503020204020204" pitchFamily="34" charset="0"/>
              </a:rPr>
              <a:t> </a:t>
            </a:r>
          </a:p>
          <a:p>
            <a:pPr algn="r"/>
            <a:r>
              <a:rPr lang="pt-PT" sz="900" dirty="0">
                <a:latin typeface="Corbel" panose="020B0503020204020204" pitchFamily="34" charset="0"/>
              </a:rPr>
              <a:t>**** Fonte: </a:t>
            </a:r>
            <a:r>
              <a:rPr lang="pt-PT" sz="900" dirty="0">
                <a:latin typeface="Corbel" panose="020B0503020204020204" pitchFamily="34" charset="0"/>
                <a:hlinkClick r:id="rId6"/>
              </a:rPr>
              <a:t>https://issuu.com/mosaikoangola/docs/relatorio_digital_final</a:t>
            </a:r>
            <a:r>
              <a:rPr lang="pt-PT" sz="900" dirty="0">
                <a:latin typeface="Corbel" panose="020B0503020204020204" pitchFamily="34" charset="0"/>
              </a:rPr>
              <a:t> </a:t>
            </a:r>
          </a:p>
          <a:p>
            <a:pPr algn="r"/>
            <a:r>
              <a:rPr lang="pt-PT" sz="900" dirty="0">
                <a:latin typeface="Corbel" panose="020B0503020204020204" pitchFamily="34" charset="0"/>
              </a:rPr>
              <a:t>***** Fonte: </a:t>
            </a:r>
            <a:r>
              <a:rPr lang="en-US" sz="900" dirty="0">
                <a:solidFill>
                  <a:srgbClr val="006CB6"/>
                </a:solidFill>
                <a:latin typeface="Corbel" panose="020B0503020204020204" pitchFamily="34" charset="0"/>
              </a:rPr>
              <a:t>https://</a:t>
            </a:r>
            <a:r>
              <a:rPr lang="en-US" sz="900" dirty="0" err="1">
                <a:solidFill>
                  <a:srgbClr val="006CB6"/>
                </a:solidFill>
                <a:latin typeface="Corbel" panose="020B0503020204020204" pitchFamily="34" charset="0"/>
              </a:rPr>
              <a:t>www.un.org</a:t>
            </a:r>
            <a:r>
              <a:rPr lang="en-US" sz="900" dirty="0">
                <a:solidFill>
                  <a:srgbClr val="006CB6"/>
                </a:solidFill>
                <a:latin typeface="Corbel" panose="020B0503020204020204" pitchFamily="34" charset="0"/>
              </a:rPr>
              <a:t>/preventing-sexual-exploitation-and-abuse/sites/</a:t>
            </a:r>
            <a:r>
              <a:rPr lang="en-US" sz="900" dirty="0" err="1">
                <a:solidFill>
                  <a:srgbClr val="006CB6"/>
                </a:solidFill>
                <a:latin typeface="Corbel" panose="020B0503020204020204" pitchFamily="34" charset="0"/>
              </a:rPr>
              <a:t>www.un.org.preventing</a:t>
            </a:r>
            <a:r>
              <a:rPr lang="en-US" sz="900" dirty="0">
                <a:solidFill>
                  <a:srgbClr val="006CB6"/>
                </a:solidFill>
                <a:latin typeface="Corbel" panose="020B0503020204020204" pitchFamily="34" charset="0"/>
              </a:rPr>
              <a:t>-sexual-exploitation-and-abuse</a:t>
            </a:r>
            <a:r>
              <a:rPr lang="pt-PT" sz="900" dirty="0">
                <a:solidFill>
                  <a:srgbClr val="006CB6"/>
                </a:solidFill>
                <a:latin typeface="Corbel" panose="020B0503020204020204" pitchFamily="34" charset="0"/>
              </a:rPr>
              <a:t>/files/a_75_754_suppl_info_to_sgs_report_on_psea.pdf</a:t>
            </a:r>
            <a:endParaRPr lang="pt-PT" sz="900" dirty="0">
              <a:solidFill>
                <a:srgbClr val="006CB6"/>
              </a:solidFill>
              <a:highlight>
                <a:srgbClr val="FFFF00"/>
              </a:highlight>
              <a:latin typeface="Corbel" panose="020B0503020204020204" pitchFamily="34" charset="0"/>
            </a:endParaRPr>
          </a:p>
        </p:txBody>
      </p:sp>
      <p:sp>
        <p:nvSpPr>
          <p:cNvPr id="37" name="Ellipse 9">
            <a:extLst>
              <a:ext uri="{FF2B5EF4-FFF2-40B4-BE49-F238E27FC236}">
                <a16:creationId xmlns:a16="http://schemas.microsoft.com/office/drawing/2014/main" id="{72751AAF-1CA1-7446-8F81-634A682C92B6}"/>
              </a:ext>
            </a:extLst>
          </p:cNvPr>
          <p:cNvSpPr/>
          <p:nvPr/>
        </p:nvSpPr>
        <p:spPr>
          <a:xfrm>
            <a:off x="538688" y="2048697"/>
            <a:ext cx="1230890" cy="1230890"/>
          </a:xfrm>
          <a:prstGeom prst="ellipse">
            <a:avLst/>
          </a:prstGeom>
          <a:noFill/>
          <a:ln w="101600">
            <a:solidFill>
              <a:srgbClr val="006CB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63">
              <a:solidFill>
                <a:srgbClr val="FDBF6E"/>
              </a:solidFill>
            </a:endParaRPr>
          </a:p>
        </p:txBody>
      </p:sp>
      <p:sp>
        <p:nvSpPr>
          <p:cNvPr id="38" name="TextBox 16">
            <a:extLst>
              <a:ext uri="{FF2B5EF4-FFF2-40B4-BE49-F238E27FC236}">
                <a16:creationId xmlns:a16="http://schemas.microsoft.com/office/drawing/2014/main" id="{5139C264-0B11-FD4B-9D4F-53E6908B2897}"/>
              </a:ext>
            </a:extLst>
          </p:cNvPr>
          <p:cNvSpPr txBox="1"/>
          <p:nvPr/>
        </p:nvSpPr>
        <p:spPr>
          <a:xfrm>
            <a:off x="2479473" y="2303596"/>
            <a:ext cx="691215" cy="692497"/>
          </a:xfrm>
          <a:prstGeom prst="rect">
            <a:avLst/>
          </a:prstGeom>
          <a:noFill/>
        </p:spPr>
        <p:txBody>
          <a:bodyPr wrap="none" rtlCol="0">
            <a:spAutoFit/>
          </a:bodyPr>
          <a:lstStyle/>
          <a:p>
            <a:pPr algn="ctr"/>
            <a:r>
              <a:rPr lang="pt-PT" sz="3900" dirty="0">
                <a:solidFill>
                  <a:srgbClr val="CB7018"/>
                </a:solidFill>
                <a:ea typeface="Roboto Condensed Light" panose="02000000000000000000" pitchFamily="2" charset="0"/>
                <a:cs typeface="Calibri" panose="020F0502020204030204" pitchFamily="34" charset="0"/>
              </a:rPr>
              <a:t>70</a:t>
            </a:r>
          </a:p>
        </p:txBody>
      </p:sp>
      <p:sp>
        <p:nvSpPr>
          <p:cNvPr id="39" name="Ellipse 48">
            <a:extLst>
              <a:ext uri="{FF2B5EF4-FFF2-40B4-BE49-F238E27FC236}">
                <a16:creationId xmlns:a16="http://schemas.microsoft.com/office/drawing/2014/main" id="{F0D790AB-5E30-8B47-849E-0DFACA1FD708}"/>
              </a:ext>
            </a:extLst>
          </p:cNvPr>
          <p:cNvSpPr/>
          <p:nvPr/>
        </p:nvSpPr>
        <p:spPr>
          <a:xfrm>
            <a:off x="2208377" y="2066125"/>
            <a:ext cx="1230890" cy="1230890"/>
          </a:xfrm>
          <a:prstGeom prst="ellipse">
            <a:avLst/>
          </a:prstGeom>
          <a:noFill/>
          <a:ln w="101600">
            <a:solidFill>
              <a:srgbClr val="CB701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63">
              <a:solidFill>
                <a:srgbClr val="FDBF6E"/>
              </a:solidFill>
            </a:endParaRPr>
          </a:p>
        </p:txBody>
      </p:sp>
      <p:sp>
        <p:nvSpPr>
          <p:cNvPr id="40" name="TextBox 16">
            <a:extLst>
              <a:ext uri="{FF2B5EF4-FFF2-40B4-BE49-F238E27FC236}">
                <a16:creationId xmlns:a16="http://schemas.microsoft.com/office/drawing/2014/main" id="{90E7F8D7-DA59-BA40-834C-0765BAD0F2CB}"/>
              </a:ext>
            </a:extLst>
          </p:cNvPr>
          <p:cNvSpPr txBox="1"/>
          <p:nvPr/>
        </p:nvSpPr>
        <p:spPr>
          <a:xfrm>
            <a:off x="3925838" y="2321051"/>
            <a:ext cx="1319592" cy="584775"/>
          </a:xfrm>
          <a:prstGeom prst="rect">
            <a:avLst/>
          </a:prstGeom>
          <a:noFill/>
        </p:spPr>
        <p:txBody>
          <a:bodyPr wrap="none" rtlCol="0" anchor="t">
            <a:spAutoFit/>
          </a:bodyPr>
          <a:lstStyle/>
          <a:p>
            <a:pPr algn="ctr"/>
            <a:r>
              <a:rPr lang="pt-PT" sz="3200" dirty="0">
                <a:solidFill>
                  <a:schemeClr val="tx1">
                    <a:lumMod val="50000"/>
                    <a:lumOff val="50000"/>
                  </a:schemeClr>
                </a:solidFill>
                <a:ea typeface="Roboto Condensed Light" panose="02000000000000000000" pitchFamily="2" charset="0"/>
                <a:cs typeface="Calibri"/>
              </a:rPr>
              <a:t>15 000</a:t>
            </a:r>
            <a:endParaRPr lang="pt-PT" sz="3200" dirty="0">
              <a:solidFill>
                <a:schemeClr val="tx1">
                  <a:lumMod val="50000"/>
                  <a:lumOff val="50000"/>
                </a:schemeClr>
              </a:solidFill>
              <a:ea typeface="Roboto Condensed Light" panose="02000000000000000000" pitchFamily="2" charset="0"/>
              <a:cs typeface="Calibri" panose="020F0502020204030204" pitchFamily="34" charset="0"/>
            </a:endParaRPr>
          </a:p>
        </p:txBody>
      </p:sp>
      <p:sp>
        <p:nvSpPr>
          <p:cNvPr id="41" name="Ellipse 50">
            <a:extLst>
              <a:ext uri="{FF2B5EF4-FFF2-40B4-BE49-F238E27FC236}">
                <a16:creationId xmlns:a16="http://schemas.microsoft.com/office/drawing/2014/main" id="{4C533C42-861D-AF4E-822C-4FD5323EE2FF}"/>
              </a:ext>
            </a:extLst>
          </p:cNvPr>
          <p:cNvSpPr/>
          <p:nvPr/>
        </p:nvSpPr>
        <p:spPr>
          <a:xfrm>
            <a:off x="3957248" y="2060621"/>
            <a:ext cx="1230890" cy="1230890"/>
          </a:xfrm>
          <a:prstGeom prst="ellipse">
            <a:avLst/>
          </a:prstGeom>
          <a:noFill/>
          <a:ln w="1016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63">
              <a:solidFill>
                <a:srgbClr val="FDBF6E"/>
              </a:solidFill>
            </a:endParaRPr>
          </a:p>
        </p:txBody>
      </p:sp>
      <p:sp>
        <p:nvSpPr>
          <p:cNvPr id="42" name="TextBox 16">
            <a:extLst>
              <a:ext uri="{FF2B5EF4-FFF2-40B4-BE49-F238E27FC236}">
                <a16:creationId xmlns:a16="http://schemas.microsoft.com/office/drawing/2014/main" id="{E7F53D1C-25ED-9D4E-A89A-23E11ECA7469}"/>
              </a:ext>
            </a:extLst>
          </p:cNvPr>
          <p:cNvSpPr txBox="1"/>
          <p:nvPr/>
        </p:nvSpPr>
        <p:spPr>
          <a:xfrm>
            <a:off x="8068162" y="2292479"/>
            <a:ext cx="944490" cy="692497"/>
          </a:xfrm>
          <a:prstGeom prst="rect">
            <a:avLst/>
          </a:prstGeom>
          <a:noFill/>
        </p:spPr>
        <p:txBody>
          <a:bodyPr wrap="none" rtlCol="0">
            <a:spAutoFit/>
          </a:bodyPr>
          <a:lstStyle/>
          <a:p>
            <a:pPr algn="ctr"/>
            <a:r>
              <a:rPr lang="pt-PT" sz="3900" dirty="0">
                <a:ea typeface="Roboto Condensed Light" panose="02000000000000000000" pitchFamily="2" charset="0"/>
                <a:cs typeface="Calibri" panose="020F0502020204030204" pitchFamily="34" charset="0"/>
              </a:rPr>
              <a:t>408</a:t>
            </a:r>
          </a:p>
        </p:txBody>
      </p:sp>
      <p:sp>
        <p:nvSpPr>
          <p:cNvPr id="43" name="Ellipse 52">
            <a:extLst>
              <a:ext uri="{FF2B5EF4-FFF2-40B4-BE49-F238E27FC236}">
                <a16:creationId xmlns:a16="http://schemas.microsoft.com/office/drawing/2014/main" id="{7F81D908-FB5C-B74A-90DD-86DE473B6417}"/>
              </a:ext>
            </a:extLst>
          </p:cNvPr>
          <p:cNvSpPr/>
          <p:nvPr/>
        </p:nvSpPr>
        <p:spPr>
          <a:xfrm>
            <a:off x="7924962" y="2060621"/>
            <a:ext cx="1230890" cy="1230890"/>
          </a:xfrm>
          <a:prstGeom prst="ellipse">
            <a:avLst/>
          </a:prstGeom>
          <a:noFill/>
          <a:ln w="1016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63">
              <a:solidFill>
                <a:srgbClr val="FDBF6E"/>
              </a:solidFill>
            </a:endParaRPr>
          </a:p>
        </p:txBody>
      </p:sp>
      <p:sp>
        <p:nvSpPr>
          <p:cNvPr id="44" name="ZoneTexte 54">
            <a:extLst>
              <a:ext uri="{FF2B5EF4-FFF2-40B4-BE49-F238E27FC236}">
                <a16:creationId xmlns:a16="http://schemas.microsoft.com/office/drawing/2014/main" id="{9469FE1B-6374-2941-850F-FB17734968D6}"/>
              </a:ext>
            </a:extLst>
          </p:cNvPr>
          <p:cNvSpPr txBox="1"/>
          <p:nvPr/>
        </p:nvSpPr>
        <p:spPr>
          <a:xfrm>
            <a:off x="419499" y="547550"/>
            <a:ext cx="3169415" cy="392993"/>
          </a:xfrm>
          <a:prstGeom prst="rect">
            <a:avLst/>
          </a:prstGeom>
          <a:noFill/>
        </p:spPr>
        <p:txBody>
          <a:bodyPr wrap="square" lIns="0" tIns="0" rIns="0" bIns="0" rtlCol="0">
            <a:spAutoFit/>
          </a:bodyPr>
          <a:lstStyle/>
          <a:p>
            <a:pPr>
              <a:lnSpc>
                <a:spcPts val="3396"/>
              </a:lnSpc>
            </a:pPr>
            <a:r>
              <a:rPr lang="pt-PT" sz="1950" b="1">
                <a:latin typeface="Corbel" panose="020B0503020204020204" pitchFamily="34" charset="0"/>
                <a:cs typeface="Arial" panose="020B0604020202020204" pitchFamily="34" charset="0"/>
              </a:rPr>
              <a:t>ENFRENTAR OS FACTOS</a:t>
            </a:r>
          </a:p>
        </p:txBody>
      </p:sp>
      <p:sp>
        <p:nvSpPr>
          <p:cNvPr id="45" name="Rectangle 44">
            <a:extLst>
              <a:ext uri="{FF2B5EF4-FFF2-40B4-BE49-F238E27FC236}">
                <a16:creationId xmlns:a16="http://schemas.microsoft.com/office/drawing/2014/main" id="{34C75E65-D2F9-F54D-9F32-4A88FCB54178}"/>
              </a:ext>
            </a:extLst>
          </p:cNvPr>
          <p:cNvSpPr/>
          <p:nvPr/>
        </p:nvSpPr>
        <p:spPr>
          <a:xfrm>
            <a:off x="324898" y="571585"/>
            <a:ext cx="2845790" cy="3914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63">
              <a:solidFill>
                <a:srgbClr val="CB7018"/>
              </a:solidFill>
            </a:endParaRPr>
          </a:p>
        </p:txBody>
      </p:sp>
      <p:sp>
        <p:nvSpPr>
          <p:cNvPr id="46" name="CaixaDeTexto 1">
            <a:extLst>
              <a:ext uri="{FF2B5EF4-FFF2-40B4-BE49-F238E27FC236}">
                <a16:creationId xmlns:a16="http://schemas.microsoft.com/office/drawing/2014/main" id="{85F33579-B0A1-C444-A7B6-F46E98B3F274}"/>
              </a:ext>
            </a:extLst>
          </p:cNvPr>
          <p:cNvSpPr txBox="1"/>
          <p:nvPr/>
        </p:nvSpPr>
        <p:spPr>
          <a:xfrm>
            <a:off x="2474024" y="1649453"/>
            <a:ext cx="2656055" cy="369332"/>
          </a:xfrm>
          <a:prstGeom prst="rect">
            <a:avLst/>
          </a:prstGeom>
          <a:noFill/>
        </p:spPr>
        <p:txBody>
          <a:bodyPr wrap="square" rtlCol="0">
            <a:spAutoFit/>
          </a:bodyPr>
          <a:lstStyle/>
          <a:p>
            <a:pPr algn="ctr"/>
            <a:r>
              <a:rPr lang="pt-BR" b="1" dirty="0">
                <a:latin typeface="Corbel" panose="020B0503020204020204" pitchFamily="34" charset="0"/>
              </a:rPr>
              <a:t>ANGOLA</a:t>
            </a:r>
          </a:p>
        </p:txBody>
      </p:sp>
      <p:sp>
        <p:nvSpPr>
          <p:cNvPr id="47" name="CaixaDeTexto 18">
            <a:extLst>
              <a:ext uri="{FF2B5EF4-FFF2-40B4-BE49-F238E27FC236}">
                <a16:creationId xmlns:a16="http://schemas.microsoft.com/office/drawing/2014/main" id="{8419D0C0-6672-9A47-B622-6A41C5A5E981}"/>
              </a:ext>
            </a:extLst>
          </p:cNvPr>
          <p:cNvSpPr txBox="1"/>
          <p:nvPr/>
        </p:nvSpPr>
        <p:spPr>
          <a:xfrm>
            <a:off x="7212379" y="1641496"/>
            <a:ext cx="2656055" cy="369332"/>
          </a:xfrm>
          <a:prstGeom prst="rect">
            <a:avLst/>
          </a:prstGeom>
          <a:noFill/>
        </p:spPr>
        <p:txBody>
          <a:bodyPr wrap="square" rtlCol="0">
            <a:spAutoFit/>
          </a:bodyPr>
          <a:lstStyle/>
          <a:p>
            <a:pPr algn="ctr"/>
            <a:r>
              <a:rPr lang="pt-BR" b="1" dirty="0">
                <a:latin typeface="Corbel" panose="020B0503020204020204" pitchFamily="34" charset="0"/>
              </a:rPr>
              <a:t>NAÇÕES UNIDAS</a:t>
            </a:r>
          </a:p>
        </p:txBody>
      </p:sp>
      <p:sp>
        <p:nvSpPr>
          <p:cNvPr id="48" name="Ellipse 50">
            <a:extLst>
              <a:ext uri="{FF2B5EF4-FFF2-40B4-BE49-F238E27FC236}">
                <a16:creationId xmlns:a16="http://schemas.microsoft.com/office/drawing/2014/main" id="{0341C2C3-0033-FD47-B66D-E7F3EE1CE1C2}"/>
              </a:ext>
            </a:extLst>
          </p:cNvPr>
          <p:cNvSpPr/>
          <p:nvPr/>
        </p:nvSpPr>
        <p:spPr>
          <a:xfrm>
            <a:off x="5648060" y="2031142"/>
            <a:ext cx="1230890" cy="1230890"/>
          </a:xfrm>
          <a:prstGeom prst="ellipse">
            <a:avLst/>
          </a:prstGeom>
          <a:noFill/>
          <a:ln w="101600">
            <a:solidFill>
              <a:srgbClr val="7A53A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63">
              <a:solidFill>
                <a:schemeClr val="accent1"/>
              </a:solidFill>
            </a:endParaRPr>
          </a:p>
        </p:txBody>
      </p:sp>
      <p:sp>
        <p:nvSpPr>
          <p:cNvPr id="49" name="TextBox 16">
            <a:extLst>
              <a:ext uri="{FF2B5EF4-FFF2-40B4-BE49-F238E27FC236}">
                <a16:creationId xmlns:a16="http://schemas.microsoft.com/office/drawing/2014/main" id="{FC8B9A13-075D-3F46-976A-2D1B8F2806F0}"/>
              </a:ext>
            </a:extLst>
          </p:cNvPr>
          <p:cNvSpPr txBox="1"/>
          <p:nvPr/>
        </p:nvSpPr>
        <p:spPr>
          <a:xfrm>
            <a:off x="5959377" y="2278001"/>
            <a:ext cx="652743" cy="646331"/>
          </a:xfrm>
          <a:prstGeom prst="rect">
            <a:avLst/>
          </a:prstGeom>
          <a:noFill/>
        </p:spPr>
        <p:txBody>
          <a:bodyPr wrap="none" rtlCol="0" anchor="t">
            <a:spAutoFit/>
          </a:bodyPr>
          <a:lstStyle/>
          <a:p>
            <a:pPr algn="ctr"/>
            <a:r>
              <a:rPr lang="pt-PT" sz="3600" dirty="0">
                <a:solidFill>
                  <a:srgbClr val="7A53A1"/>
                </a:solidFill>
                <a:ea typeface="Roboto Condensed Light" panose="02000000000000000000" pitchFamily="2" charset="0"/>
                <a:cs typeface="Calibri"/>
              </a:rPr>
              <a:t>53</a:t>
            </a:r>
            <a:endParaRPr lang="pt-PT" sz="3600" dirty="0">
              <a:solidFill>
                <a:srgbClr val="7A53A1"/>
              </a:solidFill>
              <a:ea typeface="Roboto Condensed Light" panose="02000000000000000000" pitchFamily="2" charset="0"/>
              <a:cs typeface="Calibri" panose="020F0502020204030204" pitchFamily="34" charset="0"/>
            </a:endParaRPr>
          </a:p>
        </p:txBody>
      </p:sp>
      <p:sp>
        <p:nvSpPr>
          <p:cNvPr id="50" name="Rectangle 4">
            <a:extLst>
              <a:ext uri="{FF2B5EF4-FFF2-40B4-BE49-F238E27FC236}">
                <a16:creationId xmlns:a16="http://schemas.microsoft.com/office/drawing/2014/main" id="{C6247E90-F6E7-3644-87B3-B4FDC7AB9845}"/>
              </a:ext>
            </a:extLst>
          </p:cNvPr>
          <p:cNvSpPr/>
          <p:nvPr/>
        </p:nvSpPr>
        <p:spPr>
          <a:xfrm>
            <a:off x="5476480" y="3484177"/>
            <a:ext cx="1661086" cy="1200329"/>
          </a:xfrm>
          <a:prstGeom prst="rect">
            <a:avLst/>
          </a:prstGeom>
        </p:spPr>
        <p:txBody>
          <a:bodyPr wrap="square" lIns="0" tIns="0" rIns="0" bIns="0">
            <a:spAutoFit/>
          </a:bodyPr>
          <a:lstStyle/>
          <a:p>
            <a:pPr algn="ctr"/>
            <a:r>
              <a:rPr lang="pt-PT" sz="1300" b="1" i="1" dirty="0">
                <a:solidFill>
                  <a:srgbClr val="7A53A1"/>
                </a:solidFill>
                <a:latin typeface="Corbel" panose="020B0503020204020204" pitchFamily="34" charset="0"/>
                <a:ea typeface="Roboto Condensed Light" panose="02000000000000000000" pitchFamily="2" charset="0"/>
                <a:cs typeface="Calibri" panose="020F0502020204030204" pitchFamily="34" charset="0"/>
              </a:rPr>
              <a:t>% de mulheres vítimas de violência</a:t>
            </a:r>
            <a:r>
              <a:rPr lang="pt-PT" sz="1300" b="1" i="1" dirty="0">
                <a:latin typeface="Corbel" panose="020B0503020204020204" pitchFamily="34" charset="0"/>
                <a:ea typeface="Roboto Condensed Light" panose="02000000000000000000" pitchFamily="2" charset="0"/>
                <a:cs typeface="Calibri" panose="020F0502020204030204" pitchFamily="34" charset="0"/>
              </a:rPr>
              <a:t> </a:t>
            </a:r>
            <a:r>
              <a:rPr lang="pt-PT" sz="1300" b="1" i="1" dirty="0">
                <a:solidFill>
                  <a:srgbClr val="7A53A1"/>
                </a:solidFill>
                <a:latin typeface="Corbel" panose="020B0503020204020204" pitchFamily="34" charset="0"/>
                <a:ea typeface="Roboto Condensed Light" panose="02000000000000000000" pitchFamily="2" charset="0"/>
                <a:cs typeface="Calibri" panose="020F0502020204030204" pitchFamily="34" charset="0"/>
              </a:rPr>
              <a:t>não recorrem a ninguém</a:t>
            </a:r>
            <a:r>
              <a:rPr lang="pt-PT" sz="1300" b="1" i="1" dirty="0">
                <a:latin typeface="Corbel" panose="020B0503020204020204" pitchFamily="34" charset="0"/>
                <a:ea typeface="Roboto Condensed Light" panose="02000000000000000000" pitchFamily="2" charset="0"/>
                <a:cs typeface="Calibri" panose="020F0502020204030204" pitchFamily="34" charset="0"/>
              </a:rPr>
              <a:t> ou a </a:t>
            </a:r>
            <a:r>
              <a:rPr lang="pt-PT" sz="1300" b="1" i="1" dirty="0">
                <a:solidFill>
                  <a:srgbClr val="7A53A1"/>
                </a:solidFill>
                <a:latin typeface="Corbel" panose="020B0503020204020204" pitchFamily="34" charset="0"/>
                <a:ea typeface="Roboto Condensed Light" panose="02000000000000000000" pitchFamily="2" charset="0"/>
                <a:cs typeface="Calibri" panose="020F0502020204030204" pitchFamily="34" charset="0"/>
              </a:rPr>
              <a:t>nenhuma instância </a:t>
            </a:r>
            <a:r>
              <a:rPr lang="pt-PT" sz="1300" b="1" i="1" dirty="0">
                <a:latin typeface="Corbel" panose="020B0503020204020204" pitchFamily="34" charset="0"/>
                <a:ea typeface="Roboto Condensed Light" panose="02000000000000000000" pitchFamily="2" charset="0"/>
                <a:cs typeface="Calibri" panose="020F0502020204030204" pitchFamily="34" charset="0"/>
              </a:rPr>
              <a:t>para resolver conflitos****</a:t>
            </a:r>
          </a:p>
        </p:txBody>
      </p:sp>
      <p:cxnSp>
        <p:nvCxnSpPr>
          <p:cNvPr id="51" name="Conector Reto 13">
            <a:extLst>
              <a:ext uri="{FF2B5EF4-FFF2-40B4-BE49-F238E27FC236}">
                <a16:creationId xmlns:a16="http://schemas.microsoft.com/office/drawing/2014/main" id="{20DBAB29-4E41-564B-B02D-1B62290141E1}"/>
              </a:ext>
            </a:extLst>
          </p:cNvPr>
          <p:cNvCxnSpPr/>
          <p:nvPr/>
        </p:nvCxnSpPr>
        <p:spPr>
          <a:xfrm flipH="1">
            <a:off x="283161" y="1846476"/>
            <a:ext cx="28875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ector Reto 28">
            <a:extLst>
              <a:ext uri="{FF2B5EF4-FFF2-40B4-BE49-F238E27FC236}">
                <a16:creationId xmlns:a16="http://schemas.microsoft.com/office/drawing/2014/main" id="{50336C17-5BC8-7841-ADDA-F2F0C68F87C4}"/>
              </a:ext>
            </a:extLst>
          </p:cNvPr>
          <p:cNvCxnSpPr/>
          <p:nvPr/>
        </p:nvCxnSpPr>
        <p:spPr>
          <a:xfrm flipH="1">
            <a:off x="4324852" y="1837890"/>
            <a:ext cx="28875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ector Reto 15">
            <a:extLst>
              <a:ext uri="{FF2B5EF4-FFF2-40B4-BE49-F238E27FC236}">
                <a16:creationId xmlns:a16="http://schemas.microsoft.com/office/drawing/2014/main" id="{E7659821-F99D-B248-B4EA-25664A9D622C}"/>
              </a:ext>
            </a:extLst>
          </p:cNvPr>
          <p:cNvCxnSpPr/>
          <p:nvPr/>
        </p:nvCxnSpPr>
        <p:spPr>
          <a:xfrm>
            <a:off x="287827" y="1846476"/>
            <a:ext cx="0" cy="214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ector Reto 31">
            <a:extLst>
              <a:ext uri="{FF2B5EF4-FFF2-40B4-BE49-F238E27FC236}">
                <a16:creationId xmlns:a16="http://schemas.microsoft.com/office/drawing/2014/main" id="{5E81310D-C961-EB4A-B407-EE0639839CE1}"/>
              </a:ext>
            </a:extLst>
          </p:cNvPr>
          <p:cNvCxnSpPr>
            <a:cxnSpLocks/>
          </p:cNvCxnSpPr>
          <p:nvPr/>
        </p:nvCxnSpPr>
        <p:spPr>
          <a:xfrm>
            <a:off x="7220122" y="1839414"/>
            <a:ext cx="0" cy="214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32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500"/>
                                        <p:tgtEl>
                                          <p:spTgt spid="3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heel(1)">
                                      <p:cBhvr>
                                        <p:cTn id="15" dur="500"/>
                                        <p:tgtEl>
                                          <p:spTgt spid="39"/>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heel(1)">
                                      <p:cBhvr>
                                        <p:cTn id="23" dur="500"/>
                                        <p:tgtEl>
                                          <p:spTgt spid="4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heel(1)">
                                      <p:cBhvr>
                                        <p:cTn id="31" dur="500"/>
                                        <p:tgtEl>
                                          <p:spTgt spid="43"/>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heel(1)">
                                      <p:cBhvr>
                                        <p:cTn id="39" dur="500"/>
                                        <p:tgtEl>
                                          <p:spTgt spid="48"/>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animBg="1"/>
      <p:bldP spid="38" grpId="0"/>
      <p:bldP spid="39" grpId="0" animBg="1"/>
      <p:bldP spid="40" grpId="0"/>
      <p:bldP spid="41" grpId="0" animBg="1"/>
      <p:bldP spid="42" grpId="0"/>
      <p:bldP spid="43" grpId="0" animBg="1"/>
      <p:bldP spid="48" grpId="0" animBg="1"/>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C6592B5-94AE-234F-A6D7-699C70A6B04D}"/>
              </a:ext>
            </a:extLst>
          </p:cNvPr>
          <p:cNvSpPr/>
          <p:nvPr/>
        </p:nvSpPr>
        <p:spPr>
          <a:xfrm>
            <a:off x="377688" y="0"/>
            <a:ext cx="1484267" cy="6539947"/>
          </a:xfrm>
          <a:prstGeom prst="rect">
            <a:avLst/>
          </a:prstGeom>
          <a:solidFill>
            <a:srgbClr val="ECD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A837F-5585-4DA3-AF27-16E390C3008E}"/>
              </a:ext>
            </a:extLst>
          </p:cNvPr>
          <p:cNvSpPr>
            <a:spLocks noGrp="1"/>
          </p:cNvSpPr>
          <p:nvPr>
            <p:ph type="title"/>
          </p:nvPr>
        </p:nvSpPr>
        <p:spPr>
          <a:xfrm>
            <a:off x="719824" y="388737"/>
            <a:ext cx="8928847" cy="889189"/>
          </a:xfrm>
        </p:spPr>
        <p:txBody>
          <a:bodyPr>
            <a:noAutofit/>
          </a:bodyPr>
          <a:lstStyle/>
          <a:p>
            <a:r>
              <a:rPr lang="pt-PT" sz="4800" b="1" dirty="0">
                <a:latin typeface="Avenir Next Condensed" panose="020B0506020202020204" pitchFamily="34" charset="0"/>
              </a:rPr>
              <a:t>OBJECTIVOS DA FORMAÇÃO</a:t>
            </a:r>
            <a:endParaRPr lang="en-MY" sz="4800" b="1" dirty="0">
              <a:latin typeface="Avenir Next Condensed" panose="020B0506020202020204" pitchFamily="34" charset="0"/>
            </a:endParaRPr>
          </a:p>
        </p:txBody>
      </p:sp>
      <p:sp>
        <p:nvSpPr>
          <p:cNvPr id="7" name="Rectangle 6">
            <a:extLst>
              <a:ext uri="{FF2B5EF4-FFF2-40B4-BE49-F238E27FC236}">
                <a16:creationId xmlns:a16="http://schemas.microsoft.com/office/drawing/2014/main" id="{FCC62300-DCDE-CC4C-8EE5-1F99A7698E70}"/>
              </a:ext>
            </a:extLst>
          </p:cNvPr>
          <p:cNvSpPr/>
          <p:nvPr/>
        </p:nvSpPr>
        <p:spPr>
          <a:xfrm>
            <a:off x="1911873" y="2042945"/>
            <a:ext cx="6462400" cy="3785652"/>
          </a:xfrm>
          <a:prstGeom prst="rect">
            <a:avLst/>
          </a:prstGeom>
        </p:spPr>
        <p:txBody>
          <a:bodyPr wrap="square">
            <a:spAutoFit/>
          </a:bodyPr>
          <a:lstStyle/>
          <a:p>
            <a:pPr lvl="0"/>
            <a:r>
              <a:rPr lang="pt-BR" sz="2000" dirty="0"/>
              <a:t>Reforçar o </a:t>
            </a:r>
            <a:r>
              <a:rPr lang="pt-BR" sz="2000" b="1" dirty="0"/>
              <a:t>conhecimento</a:t>
            </a:r>
            <a:r>
              <a:rPr lang="pt-BR" sz="2000" dirty="0"/>
              <a:t> sobre os conceitos relevantes das más condutas ou infrações de natureza sexual (quais comportamentos aceitáveis e não aceitáveis)</a:t>
            </a:r>
          </a:p>
          <a:p>
            <a:pPr lvl="0"/>
            <a:endParaRPr lang="en-GB" sz="2000" dirty="0"/>
          </a:p>
          <a:p>
            <a:r>
              <a:rPr lang="pt-BR" sz="2000" dirty="0"/>
              <a:t>Promover uma </a:t>
            </a:r>
            <a:r>
              <a:rPr lang="pt-BR" sz="2000" b="1" dirty="0"/>
              <a:t>discussão</a:t>
            </a:r>
            <a:r>
              <a:rPr lang="pt-BR" sz="2000" dirty="0"/>
              <a:t> sobre práticas quotidianas que representam estereótipos que contribuem a reforçar o desequilíbrio de poder entre diferentes atores comunitários e assim desconstruir estes estereótipos</a:t>
            </a:r>
          </a:p>
          <a:p>
            <a:pPr lvl="0"/>
            <a:endParaRPr lang="en-GB" sz="2000" dirty="0"/>
          </a:p>
          <a:p>
            <a:pPr lvl="0"/>
            <a:r>
              <a:rPr lang="pt-BR" sz="2000" dirty="0"/>
              <a:t>Contribuir para a </a:t>
            </a:r>
            <a:r>
              <a:rPr lang="pt-BR" sz="2000" b="1" dirty="0"/>
              <a:t>consciencialização</a:t>
            </a:r>
            <a:r>
              <a:rPr lang="pt-BR" sz="2000" dirty="0"/>
              <a:t> dos funcionários sobre a problemática das infrações de natureza sexual e assim fomentar para a identificação regular de riscos relevantes</a:t>
            </a:r>
            <a:endParaRPr lang="en-GB" sz="2000" dirty="0"/>
          </a:p>
        </p:txBody>
      </p:sp>
      <p:sp>
        <p:nvSpPr>
          <p:cNvPr id="10" name="Rectangle 9">
            <a:extLst>
              <a:ext uri="{FF2B5EF4-FFF2-40B4-BE49-F238E27FC236}">
                <a16:creationId xmlns:a16="http://schemas.microsoft.com/office/drawing/2014/main" id="{46F200A7-B5AD-D748-BB6A-81BD14C3F4CC}"/>
              </a:ext>
            </a:extLst>
          </p:cNvPr>
          <p:cNvSpPr/>
          <p:nvPr/>
        </p:nvSpPr>
        <p:spPr>
          <a:xfrm>
            <a:off x="198784" y="1"/>
            <a:ext cx="178904" cy="6539946"/>
          </a:xfrm>
          <a:prstGeom prst="rect">
            <a:avLst/>
          </a:prstGeom>
          <a:solidFill>
            <a:srgbClr val="7A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F59A767-1094-894E-B6E4-450B23B13749}"/>
              </a:ext>
            </a:extLst>
          </p:cNvPr>
          <p:cNvSpPr txBox="1"/>
          <p:nvPr/>
        </p:nvSpPr>
        <p:spPr>
          <a:xfrm>
            <a:off x="742873" y="1499238"/>
            <a:ext cx="849913" cy="1862048"/>
          </a:xfrm>
          <a:prstGeom prst="rect">
            <a:avLst/>
          </a:prstGeom>
          <a:noFill/>
        </p:spPr>
        <p:txBody>
          <a:bodyPr wrap="square" rtlCol="0" anchor="ctr" anchorCtr="0">
            <a:spAutoFit/>
          </a:bodyPr>
          <a:lstStyle/>
          <a:p>
            <a:pPr algn="r"/>
            <a:r>
              <a:rPr lang="en-US" sz="11500" b="1" dirty="0">
                <a:solidFill>
                  <a:schemeClr val="bg1">
                    <a:alpha val="35000"/>
                  </a:schemeClr>
                </a:solidFill>
                <a:latin typeface="Poppins" pitchFamily="2" charset="77"/>
                <a:ea typeface="League Spartan" charset="0"/>
                <a:cs typeface="Poppins" pitchFamily="2" charset="77"/>
              </a:rPr>
              <a:t>1</a:t>
            </a:r>
          </a:p>
        </p:txBody>
      </p:sp>
      <p:sp>
        <p:nvSpPr>
          <p:cNvPr id="13" name="TextBox 12">
            <a:extLst>
              <a:ext uri="{FF2B5EF4-FFF2-40B4-BE49-F238E27FC236}">
                <a16:creationId xmlns:a16="http://schemas.microsoft.com/office/drawing/2014/main" id="{57E137C8-6F64-E64A-9331-A4C1322129AA}"/>
              </a:ext>
            </a:extLst>
          </p:cNvPr>
          <p:cNvSpPr txBox="1"/>
          <p:nvPr/>
        </p:nvSpPr>
        <p:spPr>
          <a:xfrm>
            <a:off x="740899" y="1917698"/>
            <a:ext cx="974947" cy="1015663"/>
          </a:xfrm>
          <a:prstGeom prst="rect">
            <a:avLst/>
          </a:prstGeom>
          <a:noFill/>
        </p:spPr>
        <p:txBody>
          <a:bodyPr wrap="square" rtlCol="0" anchor="ctr" anchorCtr="0">
            <a:spAutoFit/>
          </a:bodyPr>
          <a:lstStyle/>
          <a:p>
            <a:pPr algn="r"/>
            <a:r>
              <a:rPr lang="en-US" sz="6000" b="1" dirty="0">
                <a:solidFill>
                  <a:schemeClr val="bg1"/>
                </a:solidFill>
                <a:latin typeface="Poppins" pitchFamily="2" charset="77"/>
                <a:ea typeface="League Spartan" charset="0"/>
                <a:cs typeface="Poppins" pitchFamily="2" charset="77"/>
              </a:rPr>
              <a:t>01</a:t>
            </a:r>
          </a:p>
        </p:txBody>
      </p:sp>
      <p:sp>
        <p:nvSpPr>
          <p:cNvPr id="14" name="TextBox 13">
            <a:extLst>
              <a:ext uri="{FF2B5EF4-FFF2-40B4-BE49-F238E27FC236}">
                <a16:creationId xmlns:a16="http://schemas.microsoft.com/office/drawing/2014/main" id="{BC0B253C-9147-CF4D-91A9-B3B87137CC51}"/>
              </a:ext>
            </a:extLst>
          </p:cNvPr>
          <p:cNvSpPr txBox="1"/>
          <p:nvPr/>
        </p:nvSpPr>
        <p:spPr>
          <a:xfrm>
            <a:off x="522542" y="2803722"/>
            <a:ext cx="1194559" cy="1862048"/>
          </a:xfrm>
          <a:prstGeom prst="rect">
            <a:avLst/>
          </a:prstGeom>
          <a:noFill/>
        </p:spPr>
        <p:txBody>
          <a:bodyPr wrap="square" rtlCol="0" anchor="ctr" anchorCtr="0">
            <a:spAutoFit/>
          </a:bodyPr>
          <a:lstStyle/>
          <a:p>
            <a:pPr algn="r"/>
            <a:r>
              <a:rPr lang="en-US" sz="11500" b="1" dirty="0">
                <a:solidFill>
                  <a:schemeClr val="bg1">
                    <a:alpha val="35000"/>
                  </a:schemeClr>
                </a:solidFill>
                <a:latin typeface="Poppins" pitchFamily="2" charset="77"/>
                <a:ea typeface="League Spartan" charset="0"/>
                <a:cs typeface="Poppins" pitchFamily="2" charset="77"/>
              </a:rPr>
              <a:t>2</a:t>
            </a:r>
          </a:p>
        </p:txBody>
      </p:sp>
      <p:sp>
        <p:nvSpPr>
          <p:cNvPr id="15" name="TextBox 14">
            <a:extLst>
              <a:ext uri="{FF2B5EF4-FFF2-40B4-BE49-F238E27FC236}">
                <a16:creationId xmlns:a16="http://schemas.microsoft.com/office/drawing/2014/main" id="{1B52AE8B-F731-8A4F-BC38-D5F558BC2239}"/>
              </a:ext>
            </a:extLst>
          </p:cNvPr>
          <p:cNvSpPr txBox="1"/>
          <p:nvPr/>
        </p:nvSpPr>
        <p:spPr>
          <a:xfrm>
            <a:off x="569831" y="3270093"/>
            <a:ext cx="1125629" cy="1015663"/>
          </a:xfrm>
          <a:prstGeom prst="rect">
            <a:avLst/>
          </a:prstGeom>
          <a:noFill/>
        </p:spPr>
        <p:txBody>
          <a:bodyPr wrap="square" rtlCol="0" anchor="ctr" anchorCtr="0">
            <a:spAutoFit/>
          </a:bodyPr>
          <a:lstStyle/>
          <a:p>
            <a:pPr algn="r"/>
            <a:r>
              <a:rPr lang="en-US" sz="6000" b="1" dirty="0">
                <a:solidFill>
                  <a:schemeClr val="bg1"/>
                </a:solidFill>
                <a:latin typeface="Poppins" pitchFamily="2" charset="77"/>
                <a:ea typeface="League Spartan" charset="0"/>
                <a:cs typeface="Poppins" pitchFamily="2" charset="77"/>
              </a:rPr>
              <a:t>02</a:t>
            </a:r>
          </a:p>
        </p:txBody>
      </p:sp>
      <p:sp>
        <p:nvSpPr>
          <p:cNvPr id="16" name="TextBox 15">
            <a:extLst>
              <a:ext uri="{FF2B5EF4-FFF2-40B4-BE49-F238E27FC236}">
                <a16:creationId xmlns:a16="http://schemas.microsoft.com/office/drawing/2014/main" id="{91856215-1C91-A64C-BA16-14C074081828}"/>
              </a:ext>
            </a:extLst>
          </p:cNvPr>
          <p:cNvSpPr txBox="1"/>
          <p:nvPr/>
        </p:nvSpPr>
        <p:spPr>
          <a:xfrm>
            <a:off x="460373" y="4255684"/>
            <a:ext cx="1255473" cy="1862048"/>
          </a:xfrm>
          <a:prstGeom prst="rect">
            <a:avLst/>
          </a:prstGeom>
          <a:noFill/>
        </p:spPr>
        <p:txBody>
          <a:bodyPr wrap="square" rtlCol="0" anchor="ctr" anchorCtr="0">
            <a:spAutoFit/>
          </a:bodyPr>
          <a:lstStyle/>
          <a:p>
            <a:pPr algn="r"/>
            <a:r>
              <a:rPr lang="en-US" sz="11500" b="1" dirty="0">
                <a:solidFill>
                  <a:schemeClr val="bg1">
                    <a:alpha val="35000"/>
                  </a:schemeClr>
                </a:solidFill>
                <a:latin typeface="Poppins" pitchFamily="2" charset="77"/>
                <a:ea typeface="League Spartan" charset="0"/>
                <a:cs typeface="Poppins" pitchFamily="2" charset="77"/>
              </a:rPr>
              <a:t>3</a:t>
            </a:r>
          </a:p>
        </p:txBody>
      </p:sp>
      <p:sp>
        <p:nvSpPr>
          <p:cNvPr id="17" name="TextBox 16">
            <a:extLst>
              <a:ext uri="{FF2B5EF4-FFF2-40B4-BE49-F238E27FC236}">
                <a16:creationId xmlns:a16="http://schemas.microsoft.com/office/drawing/2014/main" id="{CA432D1B-6875-DC44-847C-C28ECAF5F50D}"/>
              </a:ext>
            </a:extLst>
          </p:cNvPr>
          <p:cNvSpPr txBox="1"/>
          <p:nvPr/>
        </p:nvSpPr>
        <p:spPr>
          <a:xfrm>
            <a:off x="544183" y="4678877"/>
            <a:ext cx="1151277" cy="1015663"/>
          </a:xfrm>
          <a:prstGeom prst="rect">
            <a:avLst/>
          </a:prstGeom>
          <a:noFill/>
        </p:spPr>
        <p:txBody>
          <a:bodyPr wrap="square" rtlCol="0" anchor="ctr" anchorCtr="0">
            <a:spAutoFit/>
          </a:bodyPr>
          <a:lstStyle/>
          <a:p>
            <a:pPr algn="r"/>
            <a:r>
              <a:rPr lang="en-US" sz="6000" b="1" dirty="0">
                <a:solidFill>
                  <a:schemeClr val="bg1"/>
                </a:solidFill>
                <a:latin typeface="Poppins" pitchFamily="2" charset="77"/>
                <a:ea typeface="League Spartan" charset="0"/>
                <a:cs typeface="Poppins" pitchFamily="2" charset="77"/>
              </a:rPr>
              <a:t>03</a:t>
            </a:r>
          </a:p>
        </p:txBody>
      </p:sp>
      <p:sp>
        <p:nvSpPr>
          <p:cNvPr id="18" name="Rectangle 17">
            <a:extLst>
              <a:ext uri="{FF2B5EF4-FFF2-40B4-BE49-F238E27FC236}">
                <a16:creationId xmlns:a16="http://schemas.microsoft.com/office/drawing/2014/main" id="{9D121FBB-4A0B-2C44-96E1-9DAB55137E0F}"/>
              </a:ext>
            </a:extLst>
          </p:cNvPr>
          <p:cNvSpPr/>
          <p:nvPr/>
        </p:nvSpPr>
        <p:spPr>
          <a:xfrm>
            <a:off x="8494167" y="1658205"/>
            <a:ext cx="1189847" cy="4883272"/>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spc="244">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19" name="Rectangle 18">
            <a:extLst>
              <a:ext uri="{FF2B5EF4-FFF2-40B4-BE49-F238E27FC236}">
                <a16:creationId xmlns:a16="http://schemas.microsoft.com/office/drawing/2014/main" id="{DF3517C0-3AA6-BA4A-8B95-83572684B613}"/>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en-US" sz="6500" spc="-244" dirty="0">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02</a:t>
            </a:r>
          </a:p>
        </p:txBody>
      </p:sp>
      <p:sp>
        <p:nvSpPr>
          <p:cNvPr id="20" name="TextBox 19">
            <a:extLst>
              <a:ext uri="{FF2B5EF4-FFF2-40B4-BE49-F238E27FC236}">
                <a16:creationId xmlns:a16="http://schemas.microsoft.com/office/drawing/2014/main" id="{B58E953F-9B7B-5747-8406-F063F7DEA81E}"/>
              </a:ext>
            </a:extLst>
          </p:cNvPr>
          <p:cNvSpPr txBox="1"/>
          <p:nvPr/>
        </p:nvSpPr>
        <p:spPr>
          <a:xfrm rot="16200000">
            <a:off x="7278388" y="4166578"/>
            <a:ext cx="3657600" cy="769441"/>
          </a:xfrm>
          <a:prstGeom prst="rect">
            <a:avLst/>
          </a:prstGeom>
          <a:noFill/>
        </p:spPr>
        <p:txBody>
          <a:bodyPr wrap="square" rtlCol="0">
            <a:spAutoFit/>
          </a:bodyPr>
          <a:lstStyle/>
          <a:p>
            <a:r>
              <a:rPr lang="en-US" sz="4400" dirty="0">
                <a:solidFill>
                  <a:schemeClr val="bg1"/>
                </a:solidFill>
              </a:rPr>
              <a:t>SESSÃO</a:t>
            </a:r>
          </a:p>
        </p:txBody>
      </p:sp>
      <p:sp>
        <p:nvSpPr>
          <p:cNvPr id="3" name="Slide Number Placeholder 2">
            <a:extLst>
              <a:ext uri="{FF2B5EF4-FFF2-40B4-BE49-F238E27FC236}">
                <a16:creationId xmlns:a16="http://schemas.microsoft.com/office/drawing/2014/main" id="{0280DEDC-6684-3A41-80FB-67F2180D2BC5}"/>
              </a:ext>
            </a:extLst>
          </p:cNvPr>
          <p:cNvSpPr>
            <a:spLocks noGrp="1"/>
          </p:cNvSpPr>
          <p:nvPr>
            <p:ph type="sldNum" sz="quarter" idx="12"/>
          </p:nvPr>
        </p:nvSpPr>
        <p:spPr/>
        <p:txBody>
          <a:bodyPr/>
          <a:lstStyle/>
          <a:p>
            <a:fld id="{CA9B710B-94CD-7041-953D-B08572CFDB04}" type="slidenum">
              <a:rPr lang="en-US" smtClean="0"/>
              <a:t>6</a:t>
            </a:fld>
            <a:endParaRPr lang="en-US"/>
          </a:p>
        </p:txBody>
      </p:sp>
    </p:spTree>
    <p:extLst>
      <p:ext uri="{BB962C8B-B14F-4D97-AF65-F5344CB8AC3E}">
        <p14:creationId xmlns:p14="http://schemas.microsoft.com/office/powerpoint/2010/main" val="1877320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9DB74-52AA-5A4C-B06C-DAB0AB62A16D}"/>
              </a:ext>
            </a:extLst>
          </p:cNvPr>
          <p:cNvSpPr>
            <a:spLocks noGrp="1"/>
          </p:cNvSpPr>
          <p:nvPr>
            <p:ph idx="1"/>
          </p:nvPr>
        </p:nvSpPr>
        <p:spPr>
          <a:xfrm>
            <a:off x="1300543" y="4426327"/>
            <a:ext cx="8543925" cy="4351338"/>
          </a:xfrm>
        </p:spPr>
        <p:txBody>
          <a:bodyPr/>
          <a:lstStyle/>
          <a:p>
            <a:pPr marL="0" indent="0">
              <a:spcAft>
                <a:spcPts val="600"/>
              </a:spcAft>
              <a:buNone/>
            </a:pPr>
            <a:r>
              <a:rPr lang="pt-PT" i="1" dirty="0">
                <a:solidFill>
                  <a:srgbClr val="FF0000"/>
                </a:solidFill>
              </a:rPr>
              <a:t>Ambiente seguro para realizar discussões abertas!</a:t>
            </a:r>
          </a:p>
          <a:p>
            <a:pPr marL="0" indent="0">
              <a:spcAft>
                <a:spcPts val="600"/>
              </a:spcAft>
              <a:buNone/>
            </a:pPr>
            <a:r>
              <a:rPr lang="pt-PT" i="1" dirty="0">
                <a:solidFill>
                  <a:srgbClr val="FF0000"/>
                </a:solidFill>
              </a:rPr>
              <a:t>Não são críticas à organização</a:t>
            </a:r>
          </a:p>
          <a:p>
            <a:pPr marL="0" indent="0">
              <a:spcAft>
                <a:spcPts val="600"/>
              </a:spcAft>
              <a:buNone/>
            </a:pPr>
            <a:r>
              <a:rPr lang="pt-PT" i="1" dirty="0">
                <a:solidFill>
                  <a:srgbClr val="FF0000"/>
                </a:solidFill>
              </a:rPr>
              <a:t>Também não se está a dizer “todos homens Angolanos são maus!”</a:t>
            </a:r>
          </a:p>
        </p:txBody>
      </p:sp>
      <p:sp>
        <p:nvSpPr>
          <p:cNvPr id="4" name="ZoneTexte 27">
            <a:extLst>
              <a:ext uri="{FF2B5EF4-FFF2-40B4-BE49-F238E27FC236}">
                <a16:creationId xmlns:a16="http://schemas.microsoft.com/office/drawing/2014/main" id="{2CA89748-E16F-3942-93E0-351F8267A301}"/>
              </a:ext>
            </a:extLst>
          </p:cNvPr>
          <p:cNvSpPr txBox="1"/>
          <p:nvPr/>
        </p:nvSpPr>
        <p:spPr>
          <a:xfrm>
            <a:off x="500998" y="1269940"/>
            <a:ext cx="7607812" cy="2462213"/>
          </a:xfrm>
          <a:prstGeom prst="rect">
            <a:avLst/>
          </a:prstGeom>
          <a:noFill/>
        </p:spPr>
        <p:txBody>
          <a:bodyPr wrap="square" lIns="0" tIns="0" rIns="0" bIns="0" rtlCol="0">
            <a:spAutoFit/>
          </a:bodyPr>
          <a:lstStyle/>
          <a:p>
            <a:pPr>
              <a:spcBef>
                <a:spcPts val="600"/>
              </a:spcBef>
              <a:spcAft>
                <a:spcPts val="600"/>
              </a:spcAft>
            </a:pPr>
            <a:r>
              <a:rPr lang="pt-BR" sz="2800" b="1" i="1" dirty="0">
                <a:solidFill>
                  <a:srgbClr val="006CB6"/>
                </a:solidFill>
                <a:latin typeface="Times New Roman" panose="02020603050405020304" pitchFamily="18" charset="0"/>
                <a:cs typeface="Times New Roman" panose="02020603050405020304" pitchFamily="18" charset="0"/>
              </a:rPr>
              <a:t>Sabemos que podemos mais e melhor!</a:t>
            </a:r>
          </a:p>
          <a:p>
            <a:pPr>
              <a:spcBef>
                <a:spcPts val="600"/>
              </a:spcBef>
              <a:spcAft>
                <a:spcPts val="600"/>
              </a:spcAft>
            </a:pPr>
            <a:r>
              <a:rPr lang="pt-BR" sz="2800" b="1" i="1" dirty="0">
                <a:solidFill>
                  <a:srgbClr val="006CB6"/>
                </a:solidFill>
                <a:latin typeface="Times New Roman" panose="02020603050405020304" pitchFamily="18" charset="0"/>
                <a:cs typeface="Times New Roman" panose="02020603050405020304" pitchFamily="18" charset="0"/>
              </a:rPr>
              <a:t>Um caminho de discussões, reflexões e desconstruções</a:t>
            </a:r>
            <a:r>
              <a:rPr lang="en-GB" sz="2800" b="1" i="1" dirty="0">
                <a:solidFill>
                  <a:srgbClr val="006CB6"/>
                </a:solidFill>
                <a:latin typeface="Times New Roman" panose="02020603050405020304" pitchFamily="18" charset="0"/>
                <a:cs typeface="Times New Roman" panose="02020603050405020304" pitchFamily="18" charset="0"/>
              </a:rPr>
              <a:t> </a:t>
            </a:r>
            <a:endParaRPr lang="pt-BR" sz="2800" b="1" i="1" dirty="0">
              <a:solidFill>
                <a:srgbClr val="006CB6"/>
              </a:solidFill>
              <a:latin typeface="Times New Roman" panose="02020603050405020304" pitchFamily="18" charset="0"/>
              <a:cs typeface="Times New Roman" panose="02020603050405020304" pitchFamily="18" charset="0"/>
            </a:endParaRPr>
          </a:p>
          <a:p>
            <a:pPr>
              <a:spcBef>
                <a:spcPts val="600"/>
              </a:spcBef>
              <a:spcAft>
                <a:spcPts val="600"/>
              </a:spcAft>
            </a:pPr>
            <a:r>
              <a:rPr lang="pt-BR" sz="2800" b="1" i="1" dirty="0">
                <a:solidFill>
                  <a:srgbClr val="006CB6"/>
                </a:solidFill>
                <a:latin typeface="Times New Roman" panose="02020603050405020304" pitchFamily="18" charset="0"/>
                <a:cs typeface="Times New Roman" panose="02020603050405020304" pitchFamily="18" charset="0"/>
              </a:rPr>
              <a:t>Queremos compreender como podemos contribuir para eliminar infrações de natureza sexual</a:t>
            </a:r>
            <a:endParaRPr lang="en-CA" sz="2800" b="1" i="1" dirty="0">
              <a:solidFill>
                <a:srgbClr val="006CB6"/>
              </a:solidFill>
              <a:latin typeface="Times New Roman" panose="02020603050405020304" pitchFamily="18" charset="0"/>
              <a:cs typeface="Times New Roman" panose="02020603050405020304" pitchFamily="18" charset="0"/>
            </a:endParaRPr>
          </a:p>
        </p:txBody>
      </p:sp>
      <p:sp>
        <p:nvSpPr>
          <p:cNvPr id="5" name="ZoneTexte 37">
            <a:extLst>
              <a:ext uri="{FF2B5EF4-FFF2-40B4-BE49-F238E27FC236}">
                <a16:creationId xmlns:a16="http://schemas.microsoft.com/office/drawing/2014/main" id="{4648ECDC-9EF7-094E-9F91-D178A9464ED6}"/>
              </a:ext>
            </a:extLst>
          </p:cNvPr>
          <p:cNvSpPr txBox="1"/>
          <p:nvPr/>
        </p:nvSpPr>
        <p:spPr>
          <a:xfrm>
            <a:off x="547427" y="637546"/>
            <a:ext cx="5323901" cy="485197"/>
          </a:xfrm>
          <a:prstGeom prst="rect">
            <a:avLst/>
          </a:prstGeom>
          <a:noFill/>
        </p:spPr>
        <p:txBody>
          <a:bodyPr wrap="square" lIns="0" tIns="0" rIns="0" bIns="0" rtlCol="0">
            <a:spAutoFit/>
          </a:bodyPr>
          <a:lstStyle/>
          <a:p>
            <a:pPr>
              <a:lnSpc>
                <a:spcPts val="4180"/>
              </a:lnSpc>
            </a:pPr>
            <a:r>
              <a:rPr lang="pt-BR" sz="2400" b="1" dirty="0">
                <a:latin typeface="Corbel" panose="020B0503020204020204" pitchFamily="34" charset="0"/>
                <a:cs typeface="Arial" panose="020B0604020202020204" pitchFamily="34" charset="0"/>
              </a:rPr>
              <a:t>PORQUÊ ESTAMOS AQUI HOJE?</a:t>
            </a:r>
            <a:endParaRPr lang="en-CA" sz="2400" b="1" dirty="0">
              <a:latin typeface="Corbel" panose="020B0503020204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7E666E0-48CD-6B46-9F72-9EA25EA45DCF}"/>
              </a:ext>
            </a:extLst>
          </p:cNvPr>
          <p:cNvSpPr/>
          <p:nvPr/>
        </p:nvSpPr>
        <p:spPr>
          <a:xfrm>
            <a:off x="430993" y="667127"/>
            <a:ext cx="5141513" cy="4640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B7018"/>
              </a:solidFill>
            </a:endParaRPr>
          </a:p>
        </p:txBody>
      </p:sp>
      <p:sp>
        <p:nvSpPr>
          <p:cNvPr id="2" name="Slide Number Placeholder 1">
            <a:extLst>
              <a:ext uri="{FF2B5EF4-FFF2-40B4-BE49-F238E27FC236}">
                <a16:creationId xmlns:a16="http://schemas.microsoft.com/office/drawing/2014/main" id="{BE63B08D-7C00-C64A-B492-C25B609CDDD3}"/>
              </a:ext>
            </a:extLst>
          </p:cNvPr>
          <p:cNvSpPr>
            <a:spLocks noGrp="1"/>
          </p:cNvSpPr>
          <p:nvPr>
            <p:ph type="sldNum" sz="quarter" idx="12"/>
          </p:nvPr>
        </p:nvSpPr>
        <p:spPr/>
        <p:txBody>
          <a:bodyPr/>
          <a:lstStyle/>
          <a:p>
            <a:fld id="{CA9B710B-94CD-7041-953D-B08572CFDB04}" type="slidenum">
              <a:rPr lang="en-US" smtClean="0"/>
              <a:t>7</a:t>
            </a:fld>
            <a:endParaRPr lang="en-US"/>
          </a:p>
        </p:txBody>
      </p:sp>
    </p:spTree>
    <p:extLst>
      <p:ext uri="{BB962C8B-B14F-4D97-AF65-F5344CB8AC3E}">
        <p14:creationId xmlns:p14="http://schemas.microsoft.com/office/powerpoint/2010/main" val="230195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957C-F496-48D8-ADB0-E7726FBF9681}"/>
              </a:ext>
            </a:extLst>
          </p:cNvPr>
          <p:cNvSpPr>
            <a:spLocks noGrp="1"/>
          </p:cNvSpPr>
          <p:nvPr>
            <p:ph type="title"/>
          </p:nvPr>
        </p:nvSpPr>
        <p:spPr>
          <a:xfrm>
            <a:off x="681038" y="618331"/>
            <a:ext cx="9224962" cy="1207294"/>
          </a:xfrm>
        </p:spPr>
        <p:txBody>
          <a:bodyPr>
            <a:noAutofit/>
          </a:bodyPr>
          <a:lstStyle/>
          <a:p>
            <a:r>
              <a:rPr lang="pt-PT" sz="4800" b="1">
                <a:latin typeface="Avenir Next Condensed" panose="020B0506020202020204" pitchFamily="34" charset="0"/>
              </a:rPr>
              <a:t>“CONCORDAS?”</a:t>
            </a:r>
            <a:endParaRPr lang="pt-PT"/>
          </a:p>
        </p:txBody>
      </p:sp>
      <p:sp>
        <p:nvSpPr>
          <p:cNvPr id="3" name="Content Placeholder 2">
            <a:extLst>
              <a:ext uri="{FF2B5EF4-FFF2-40B4-BE49-F238E27FC236}">
                <a16:creationId xmlns:a16="http://schemas.microsoft.com/office/drawing/2014/main" id="{90E69F75-37E3-4B22-9AD2-B78843604EFD}"/>
              </a:ext>
            </a:extLst>
          </p:cNvPr>
          <p:cNvSpPr>
            <a:spLocks noGrp="1"/>
          </p:cNvSpPr>
          <p:nvPr>
            <p:ph idx="1"/>
          </p:nvPr>
        </p:nvSpPr>
        <p:spPr>
          <a:xfrm>
            <a:off x="681039" y="1825625"/>
            <a:ext cx="7014317" cy="4554474"/>
          </a:xfrm>
        </p:spPr>
        <p:txBody>
          <a:bodyPr>
            <a:normAutofit fontScale="92500" lnSpcReduction="10000"/>
          </a:bodyPr>
          <a:lstStyle/>
          <a:p>
            <a:pPr lvl="0"/>
            <a:r>
              <a:rPr lang="pt-PT" dirty="0"/>
              <a:t>Facilitador irá ler declarações</a:t>
            </a:r>
          </a:p>
          <a:p>
            <a:pPr lvl="0"/>
            <a:r>
              <a:rPr lang="pt-PT" dirty="0"/>
              <a:t>Participantes irão decidir a sua posição individual com base na localização dos posters na sala:</a:t>
            </a:r>
          </a:p>
          <a:p>
            <a:pPr marL="457200" lvl="1" indent="0">
              <a:buNone/>
            </a:pPr>
            <a:r>
              <a:rPr lang="pt-PT" dirty="0"/>
              <a:t>CONCORDO MUITO MESMO – CONCORDO UM POUCO – DISCORDO UM POUCO – DISCORDO TOTALMENTE</a:t>
            </a:r>
          </a:p>
          <a:p>
            <a:pPr lvl="0"/>
            <a:r>
              <a:rPr lang="pt-PT" dirty="0"/>
              <a:t>Cada participante caminha até o local que reflete a sua própria opinião</a:t>
            </a:r>
          </a:p>
          <a:p>
            <a:pPr lvl="0"/>
            <a:r>
              <a:rPr lang="pt-PT" dirty="0"/>
              <a:t>Alguns participantes partilham com o grupo a sua posição e as razões para sua escolha</a:t>
            </a:r>
          </a:p>
          <a:p>
            <a:pPr lvl="0"/>
            <a:endParaRPr lang="pt-PT" dirty="0"/>
          </a:p>
          <a:p>
            <a:pPr marL="0" lvl="0" indent="0">
              <a:buNone/>
            </a:pPr>
            <a:r>
              <a:rPr lang="pt-PT" i="1" dirty="0">
                <a:solidFill>
                  <a:srgbClr val="FF0000"/>
                </a:solidFill>
              </a:rPr>
              <a:t>Ambiente seguro para realizar discussões abertas!</a:t>
            </a:r>
          </a:p>
          <a:p>
            <a:endParaRPr lang="pt-PT" sz="2400" dirty="0"/>
          </a:p>
        </p:txBody>
      </p:sp>
      <p:sp>
        <p:nvSpPr>
          <p:cNvPr id="25" name="Rectangle 24">
            <a:extLst>
              <a:ext uri="{FF2B5EF4-FFF2-40B4-BE49-F238E27FC236}">
                <a16:creationId xmlns:a16="http://schemas.microsoft.com/office/drawing/2014/main" id="{F50980A0-3EE0-4F43-BF61-F07CF4D676D5}"/>
              </a:ext>
            </a:extLst>
          </p:cNvPr>
          <p:cNvSpPr/>
          <p:nvPr/>
        </p:nvSpPr>
        <p:spPr>
          <a:xfrm>
            <a:off x="8494167" y="1658205"/>
            <a:ext cx="1189847" cy="4883272"/>
          </a:xfrm>
          <a:prstGeom prst="rect">
            <a:avLst/>
          </a:prstGeom>
          <a:solidFill>
            <a:srgbClr val="7A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spc="244">
              <a:latin typeface="Calibri Light" panose="020F0302020204030204" pitchFamily="34" charset="0"/>
              <a:ea typeface="Roboto Condensed Light" panose="02000000000000000000" pitchFamily="2" charset="0"/>
              <a:cs typeface="Calibri Light" panose="020F0302020204030204" pitchFamily="34" charset="0"/>
            </a:endParaRPr>
          </a:p>
        </p:txBody>
      </p:sp>
      <p:sp>
        <p:nvSpPr>
          <p:cNvPr id="26" name="Rectangle 25">
            <a:extLst>
              <a:ext uri="{FF2B5EF4-FFF2-40B4-BE49-F238E27FC236}">
                <a16:creationId xmlns:a16="http://schemas.microsoft.com/office/drawing/2014/main" id="{5E06BB41-C24E-2F4A-A01B-FAFC66903FDD}"/>
              </a:ext>
            </a:extLst>
          </p:cNvPr>
          <p:cNvSpPr/>
          <p:nvPr/>
        </p:nvSpPr>
        <p:spPr>
          <a:xfrm>
            <a:off x="8274814" y="2063970"/>
            <a:ext cx="1664751" cy="475900"/>
          </a:xfrm>
          <a:prstGeom prst="rect">
            <a:avLst/>
          </a:prstGeom>
        </p:spPr>
        <p:txBody>
          <a:bodyPr wrap="square" lIns="0" rIns="0">
            <a:spAutoFit/>
          </a:bodyPr>
          <a:lstStyle/>
          <a:p>
            <a:pPr algn="ctr">
              <a:lnSpc>
                <a:spcPts val="1706"/>
              </a:lnSpc>
            </a:pPr>
            <a:r>
              <a:rPr lang="pt-PT" sz="6500" spc="-244">
                <a:solidFill>
                  <a:schemeClr val="bg1"/>
                </a:solidFill>
                <a:latin typeface="Calibri Light" panose="020F0302020204030204" pitchFamily="34" charset="0"/>
                <a:ea typeface="Roboto Condensed Light" panose="02000000000000000000" pitchFamily="2" charset="0"/>
                <a:cs typeface="Calibri Light" panose="020F0302020204030204" pitchFamily="34" charset="0"/>
              </a:rPr>
              <a:t>03</a:t>
            </a:r>
          </a:p>
        </p:txBody>
      </p:sp>
      <p:sp>
        <p:nvSpPr>
          <p:cNvPr id="27" name="TextBox 26">
            <a:extLst>
              <a:ext uri="{FF2B5EF4-FFF2-40B4-BE49-F238E27FC236}">
                <a16:creationId xmlns:a16="http://schemas.microsoft.com/office/drawing/2014/main" id="{B4887B81-97AA-0347-A736-E29E74DB44C0}"/>
              </a:ext>
            </a:extLst>
          </p:cNvPr>
          <p:cNvSpPr txBox="1"/>
          <p:nvPr/>
        </p:nvSpPr>
        <p:spPr>
          <a:xfrm rot="16200000">
            <a:off x="7278388" y="4166578"/>
            <a:ext cx="3657600" cy="769441"/>
          </a:xfrm>
          <a:prstGeom prst="rect">
            <a:avLst/>
          </a:prstGeom>
          <a:noFill/>
        </p:spPr>
        <p:txBody>
          <a:bodyPr wrap="square" rtlCol="0">
            <a:spAutoFit/>
          </a:bodyPr>
          <a:lstStyle/>
          <a:p>
            <a:r>
              <a:rPr lang="pt-PT" sz="4400">
                <a:solidFill>
                  <a:schemeClr val="bg1"/>
                </a:solidFill>
              </a:rPr>
              <a:t>SESSÃO</a:t>
            </a:r>
          </a:p>
        </p:txBody>
      </p:sp>
      <p:sp>
        <p:nvSpPr>
          <p:cNvPr id="4" name="Slide Number Placeholder 3">
            <a:extLst>
              <a:ext uri="{FF2B5EF4-FFF2-40B4-BE49-F238E27FC236}">
                <a16:creationId xmlns:a16="http://schemas.microsoft.com/office/drawing/2014/main" id="{26313419-EBE6-F944-8901-B637EBACBD8D}"/>
              </a:ext>
            </a:extLst>
          </p:cNvPr>
          <p:cNvSpPr>
            <a:spLocks noGrp="1"/>
          </p:cNvSpPr>
          <p:nvPr>
            <p:ph type="sldNum" sz="quarter" idx="12"/>
          </p:nvPr>
        </p:nvSpPr>
        <p:spPr/>
        <p:txBody>
          <a:bodyPr/>
          <a:lstStyle/>
          <a:p>
            <a:fld id="{CA9B710B-94CD-7041-953D-B08572CFDB04}" type="slidenum">
              <a:rPr lang="en-US" smtClean="0"/>
              <a:t>8</a:t>
            </a:fld>
            <a:endParaRPr lang="en-US"/>
          </a:p>
        </p:txBody>
      </p:sp>
    </p:spTree>
    <p:extLst>
      <p:ext uri="{BB962C8B-B14F-4D97-AF65-F5344CB8AC3E}">
        <p14:creationId xmlns:p14="http://schemas.microsoft.com/office/powerpoint/2010/main" val="2545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A2E3B65-C758-9248-A69F-EA09DBBED343}"/>
              </a:ext>
            </a:extLst>
          </p:cNvPr>
          <p:cNvSpPr txBox="1"/>
          <p:nvPr/>
        </p:nvSpPr>
        <p:spPr>
          <a:xfrm>
            <a:off x="7105857" y="6581001"/>
            <a:ext cx="3657600" cy="276999"/>
          </a:xfrm>
          <a:prstGeom prst="rect">
            <a:avLst/>
          </a:prstGeom>
          <a:noFill/>
        </p:spPr>
        <p:txBody>
          <a:bodyPr wrap="square" rtlCol="0">
            <a:spAutoFit/>
          </a:bodyPr>
          <a:lstStyle/>
          <a:p>
            <a:r>
              <a:rPr lang="en-US" sz="1200" b="1" dirty="0"/>
              <a:t>FILME AFRIDA - IASC Package © 2020</a:t>
            </a:r>
          </a:p>
        </p:txBody>
      </p:sp>
      <p:sp>
        <p:nvSpPr>
          <p:cNvPr id="3" name="Slide Number Placeholder 2">
            <a:extLst>
              <a:ext uri="{FF2B5EF4-FFF2-40B4-BE49-F238E27FC236}">
                <a16:creationId xmlns:a16="http://schemas.microsoft.com/office/drawing/2014/main" id="{2DCF3D7B-7B2F-7140-9C9F-9C2B1A74A7D3}"/>
              </a:ext>
            </a:extLst>
          </p:cNvPr>
          <p:cNvSpPr>
            <a:spLocks noGrp="1"/>
          </p:cNvSpPr>
          <p:nvPr>
            <p:ph type="sldNum" sz="quarter" idx="12"/>
          </p:nvPr>
        </p:nvSpPr>
        <p:spPr/>
        <p:txBody>
          <a:bodyPr/>
          <a:lstStyle/>
          <a:p>
            <a:fld id="{CA9B710B-94CD-7041-953D-B08572CFDB04}" type="slidenum">
              <a:rPr lang="en-US" smtClean="0"/>
              <a:t>9</a:t>
            </a:fld>
            <a:endParaRPr lang="en-US"/>
          </a:p>
        </p:txBody>
      </p:sp>
      <p:sp>
        <p:nvSpPr>
          <p:cNvPr id="2" name="Rectangle 1">
            <a:extLst>
              <a:ext uri="{FF2B5EF4-FFF2-40B4-BE49-F238E27FC236}">
                <a16:creationId xmlns:a16="http://schemas.microsoft.com/office/drawing/2014/main" id="{841DE650-61BD-7745-A46F-F24784437471}"/>
              </a:ext>
            </a:extLst>
          </p:cNvPr>
          <p:cNvSpPr/>
          <p:nvPr/>
        </p:nvSpPr>
        <p:spPr>
          <a:xfrm>
            <a:off x="4628800" y="5937721"/>
            <a:ext cx="4954113" cy="369332"/>
          </a:xfrm>
          <a:prstGeom prst="rect">
            <a:avLst/>
          </a:prstGeom>
        </p:spPr>
        <p:txBody>
          <a:bodyPr wrap="none">
            <a:spAutoFit/>
          </a:bodyPr>
          <a:lstStyle/>
          <a:p>
            <a:r>
              <a:rPr lang="en-US" dirty="0">
                <a:hlinkClick r:id="rId3"/>
              </a:rPr>
              <a:t>https://</a:t>
            </a:r>
            <a:r>
              <a:rPr lang="en-US" dirty="0" err="1">
                <a:hlinkClick r:id="rId3"/>
              </a:rPr>
              <a:t>www.youtube.com</a:t>
            </a:r>
            <a:r>
              <a:rPr lang="en-US" dirty="0">
                <a:hlinkClick r:id="rId3"/>
              </a:rPr>
              <a:t>/</a:t>
            </a:r>
            <a:r>
              <a:rPr lang="en-US" dirty="0" err="1">
                <a:hlinkClick r:id="rId3"/>
              </a:rPr>
              <a:t>watch?v</a:t>
            </a:r>
            <a:r>
              <a:rPr lang="en-US" dirty="0">
                <a:hlinkClick r:id="rId3"/>
              </a:rPr>
              <a:t>=luRzw3MjL5Q</a:t>
            </a:r>
            <a:endParaRPr lang="en-US" dirty="0"/>
          </a:p>
        </p:txBody>
      </p:sp>
      <p:pic>
        <p:nvPicPr>
          <p:cNvPr id="4" name="Picture 3">
            <a:extLst>
              <a:ext uri="{FF2B5EF4-FFF2-40B4-BE49-F238E27FC236}">
                <a16:creationId xmlns:a16="http://schemas.microsoft.com/office/drawing/2014/main" id="{201CDE7B-0BF8-974D-9E4A-CFE7DD0E967D}"/>
              </a:ext>
            </a:extLst>
          </p:cNvPr>
          <p:cNvPicPr>
            <a:picLocks noChangeAspect="1"/>
          </p:cNvPicPr>
          <p:nvPr/>
        </p:nvPicPr>
        <p:blipFill>
          <a:blip r:embed="rId4"/>
          <a:stretch>
            <a:fillRect/>
          </a:stretch>
        </p:blipFill>
        <p:spPr>
          <a:xfrm>
            <a:off x="1082830" y="702267"/>
            <a:ext cx="6445021" cy="3846766"/>
          </a:xfrm>
          <a:prstGeom prst="rect">
            <a:avLst/>
          </a:prstGeom>
        </p:spPr>
      </p:pic>
      <p:pic>
        <p:nvPicPr>
          <p:cNvPr id="5" name="Picture 4">
            <a:extLst>
              <a:ext uri="{FF2B5EF4-FFF2-40B4-BE49-F238E27FC236}">
                <a16:creationId xmlns:a16="http://schemas.microsoft.com/office/drawing/2014/main" id="{F507A4FC-CD01-2A4F-A96D-130A75E49689}"/>
              </a:ext>
            </a:extLst>
          </p:cNvPr>
          <p:cNvPicPr>
            <a:picLocks noChangeAspect="1"/>
          </p:cNvPicPr>
          <p:nvPr/>
        </p:nvPicPr>
        <p:blipFill rotWithShape="1">
          <a:blip r:embed="rId5"/>
          <a:srcRect b="6374"/>
          <a:stretch/>
        </p:blipFill>
        <p:spPr>
          <a:xfrm>
            <a:off x="7866063" y="3849473"/>
            <a:ext cx="1358900" cy="1485901"/>
          </a:xfrm>
          <a:prstGeom prst="rect">
            <a:avLst/>
          </a:prstGeom>
        </p:spPr>
      </p:pic>
    </p:spTree>
    <p:extLst>
      <p:ext uri="{BB962C8B-B14F-4D97-AF65-F5344CB8AC3E}">
        <p14:creationId xmlns:p14="http://schemas.microsoft.com/office/powerpoint/2010/main" val="12361101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9463</TotalTime>
  <Words>11220</Words>
  <Application>Microsoft Macintosh PowerPoint</Application>
  <PresentationFormat>A4 Paper (210x297 mm)</PresentationFormat>
  <Paragraphs>1081</Paragraphs>
  <Slides>42</Slides>
  <Notes>42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Arial</vt:lpstr>
      <vt:lpstr>Avenir Next Condensed</vt:lpstr>
      <vt:lpstr>Calibri</vt:lpstr>
      <vt:lpstr>Calibri Light</vt:lpstr>
      <vt:lpstr>Corbel</vt:lpstr>
      <vt:lpstr>Gill Sans</vt:lpstr>
      <vt:lpstr>League Spartan</vt:lpstr>
      <vt:lpstr>Poppins</vt:lpstr>
      <vt:lpstr>Roboto</vt:lpstr>
      <vt:lpstr>Roboto Condensed Light</vt:lpstr>
      <vt:lpstr>Times</vt:lpstr>
      <vt:lpstr>Times New Roman</vt:lpstr>
      <vt:lpstr>Office Theme</vt:lpstr>
      <vt:lpstr>PREVENÇÃO DA EXPLORAÇÃO, ABUSO E ASSÉDIO SEXUAL (PEAAS)</vt:lpstr>
      <vt:lpstr>PowerPoint Presentation</vt:lpstr>
      <vt:lpstr>PowerPoint Presentation</vt:lpstr>
      <vt:lpstr>PowerPoint Presentation</vt:lpstr>
      <vt:lpstr>PowerPoint Presentation</vt:lpstr>
      <vt:lpstr>OBJECTIVOS DA FORMAÇÃO</vt:lpstr>
      <vt:lpstr>PowerPoint Presentation</vt:lpstr>
      <vt:lpstr>“CONCORDAS?”</vt:lpstr>
      <vt:lpstr>PowerPoint Presentation</vt:lpstr>
      <vt:lpstr>PAUSA PARA CHÁ E CAFÉ</vt:lpstr>
      <vt:lpstr>PowerPoint Presentation</vt:lpstr>
      <vt:lpstr>PowerPoint Presentation</vt:lpstr>
      <vt:lpstr>PowerPoint Presentation</vt:lpstr>
      <vt:lpstr>PowerPoint Presentation</vt:lpstr>
      <vt:lpstr>PowerPoint Presentation</vt:lpstr>
      <vt:lpstr>PowerPoint Presentation</vt:lpstr>
      <vt:lpstr>DEFINIÇÃO – EXPLORAÇÃO SEXUAL</vt:lpstr>
      <vt:lpstr>PowerPoint Presentation</vt:lpstr>
      <vt:lpstr>DEFINIÇÃO – ABUSO SEXUAL</vt:lpstr>
      <vt:lpstr>PowerPoint Presentation</vt:lpstr>
      <vt:lpstr>PowerPoint Presentation</vt:lpstr>
      <vt:lpstr>PowerPoint Presentation</vt:lpstr>
      <vt:lpstr>ESTUDO DE CASO</vt:lpstr>
      <vt:lpstr>ESTUDO DE CASO</vt:lpstr>
      <vt:lpstr>ESTUDO DE CASO</vt:lpstr>
      <vt:lpstr>ESTUDO DE CASO</vt:lpstr>
      <vt:lpstr>ESTUDO DE CASO</vt:lpstr>
      <vt:lpstr>ESTUDO DE CASO</vt:lpstr>
      <vt:lpstr>PowerPoint Presentation</vt:lpstr>
      <vt:lpstr>ALMOÇO</vt:lpstr>
      <vt:lpstr>PowerPoint Presentation</vt:lpstr>
      <vt:lpstr>CONSENTIMENTO</vt:lpstr>
      <vt:lpstr>QUIZZZZZZZ!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AVALIAÇÃO</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Barbara Oliveira</cp:lastModifiedBy>
  <cp:revision>338</cp:revision>
  <cp:lastPrinted>2021-10-10T19:42:28Z</cp:lastPrinted>
  <dcterms:created xsi:type="dcterms:W3CDTF">2019-12-09T05:33:35Z</dcterms:created>
  <dcterms:modified xsi:type="dcterms:W3CDTF">2022-03-18T04:49:57Z</dcterms:modified>
</cp:coreProperties>
</file>