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9" r:id="rId1"/>
  </p:sldMasterIdLst>
  <p:notesMasterIdLst>
    <p:notesMasterId r:id="rId22"/>
  </p:notesMasterIdLst>
  <p:sldIdLst>
    <p:sldId id="256" r:id="rId2"/>
    <p:sldId id="257" r:id="rId3"/>
    <p:sldId id="274" r:id="rId4"/>
    <p:sldId id="262" r:id="rId5"/>
    <p:sldId id="264" r:id="rId6"/>
    <p:sldId id="285" r:id="rId7"/>
    <p:sldId id="282" r:id="rId8"/>
    <p:sldId id="279" r:id="rId9"/>
    <p:sldId id="280" r:id="rId10"/>
    <p:sldId id="278" r:id="rId11"/>
    <p:sldId id="266" r:id="rId12"/>
    <p:sldId id="275" r:id="rId13"/>
    <p:sldId id="276" r:id="rId14"/>
    <p:sldId id="277" r:id="rId15"/>
    <p:sldId id="286" r:id="rId16"/>
    <p:sldId id="284" r:id="rId17"/>
    <p:sldId id="283" r:id="rId18"/>
    <p:sldId id="290" r:id="rId19"/>
    <p:sldId id="258" r:id="rId20"/>
    <p:sldId id="281"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Z Police Tl 1" initials="NPT1" lastIdx="2" clrIdx="0">
    <p:extLst>
      <p:ext uri="{19B8F6BF-5375-455C-9EA6-DF929625EA0E}">
        <p15:presenceInfo xmlns:p15="http://schemas.microsoft.com/office/powerpoint/2012/main" userId="NZ Police Tl 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CAE24"/>
    <a:srgbClr val="8EDD5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1" autoAdjust="0"/>
    <p:restoredTop sz="93692" autoAdjust="0"/>
  </p:normalViewPr>
  <p:slideViewPr>
    <p:cSldViewPr snapToGrid="0">
      <p:cViewPr varScale="1">
        <p:scale>
          <a:sx n="66" d="100"/>
          <a:sy n="66" d="100"/>
        </p:scale>
        <p:origin x="192" y="192"/>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3D1462A-B63E-4892-B97B-9BB0E8205EA6}" type="datetimeFigureOut">
              <a:rPr lang="en-NZ" smtClean="0"/>
              <a:t>2/04/19</a:t>
            </a:fld>
            <a:endParaRPr lang="en-NZ"/>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EDA9364-7BBB-430F-ADC4-1C1143ED9817}" type="slidenum">
              <a:rPr lang="en-NZ" smtClean="0"/>
              <a:t>‹#›</a:t>
            </a:fld>
            <a:endParaRPr lang="en-NZ"/>
          </a:p>
        </p:txBody>
      </p:sp>
    </p:spTree>
    <p:extLst>
      <p:ext uri="{BB962C8B-B14F-4D97-AF65-F5344CB8AC3E}">
        <p14:creationId xmlns:p14="http://schemas.microsoft.com/office/powerpoint/2010/main" val="278569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2000" dirty="0"/>
              <a:t>I’m going to start with a brief snapshot of NZ’s child abuse history, you may see some parallels to what occurs in Timor </a:t>
            </a:r>
            <a:r>
              <a:rPr lang="en-NZ" sz="2000" dirty="0" err="1"/>
              <a:t>Leste</a:t>
            </a:r>
            <a:r>
              <a:rPr lang="en-NZ" sz="2000" dirty="0"/>
              <a:t>.</a:t>
            </a:r>
          </a:p>
          <a:p>
            <a:pPr marL="0" indent="0">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a:t>
            </a:fld>
            <a:endParaRPr lang="en-NZ"/>
          </a:p>
        </p:txBody>
      </p:sp>
    </p:spTree>
    <p:extLst>
      <p:ext uri="{BB962C8B-B14F-4D97-AF65-F5344CB8AC3E}">
        <p14:creationId xmlns:p14="http://schemas.microsoft.com/office/powerpoint/2010/main" val="258720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How are cases of sexual abuse referred:</a:t>
            </a:r>
          </a:p>
          <a:p>
            <a:endParaRPr lang="en-NZ" dirty="0"/>
          </a:p>
          <a:p>
            <a:pPr marL="171450" indent="-171450">
              <a:buFont typeface="Arial" panose="020B0604020202020204" pitchFamily="34" charset="0"/>
              <a:buChar char="•"/>
            </a:pPr>
            <a:r>
              <a:rPr lang="en-NZ" b="1" dirty="0"/>
              <a:t>Child discloses </a:t>
            </a:r>
            <a:r>
              <a:rPr lang="en-NZ" dirty="0"/>
              <a:t>sexual abuse</a:t>
            </a:r>
          </a:p>
          <a:p>
            <a:pPr marL="171450" indent="-171450">
              <a:buFont typeface="Arial" panose="020B0604020202020204" pitchFamily="34" charset="0"/>
              <a:buChar char="•"/>
            </a:pPr>
            <a:r>
              <a:rPr lang="en-NZ" dirty="0"/>
              <a:t>Medical findings </a:t>
            </a:r>
            <a:r>
              <a:rPr lang="en-NZ" b="1" dirty="0"/>
              <a:t>indicate</a:t>
            </a:r>
            <a:r>
              <a:rPr lang="en-NZ" dirty="0"/>
              <a:t> </a:t>
            </a:r>
            <a:r>
              <a:rPr lang="en-NZ" b="1" dirty="0"/>
              <a:t>possible</a:t>
            </a:r>
            <a:r>
              <a:rPr lang="en-NZ" dirty="0"/>
              <a:t> sexual abuse</a:t>
            </a:r>
          </a:p>
          <a:p>
            <a:pPr marL="171450" indent="-171450">
              <a:buFont typeface="Arial" panose="020B0604020202020204" pitchFamily="34" charset="0"/>
              <a:buChar char="•"/>
            </a:pPr>
            <a:r>
              <a:rPr lang="en-NZ" b="1" dirty="0"/>
              <a:t>Extreme</a:t>
            </a:r>
            <a:r>
              <a:rPr lang="en-NZ" dirty="0"/>
              <a:t> and </a:t>
            </a:r>
            <a:r>
              <a:rPr lang="en-NZ" b="1" dirty="0"/>
              <a:t>persistent</a:t>
            </a:r>
            <a:r>
              <a:rPr lang="en-NZ" dirty="0"/>
              <a:t> patterns of sexual behaviour</a:t>
            </a:r>
          </a:p>
          <a:p>
            <a:pPr marL="171450" indent="-171450">
              <a:buFont typeface="Arial" panose="020B0604020202020204" pitchFamily="34" charset="0"/>
              <a:buChar char="•"/>
            </a:pPr>
            <a:r>
              <a:rPr lang="en-NZ" b="1" dirty="0"/>
              <a:t>Unsupervised</a:t>
            </a:r>
            <a:r>
              <a:rPr lang="en-NZ" dirty="0"/>
              <a:t> contact with known offender</a:t>
            </a:r>
          </a:p>
          <a:p>
            <a:pPr marL="171450" indent="-171450">
              <a:buFont typeface="Arial" panose="020B0604020202020204" pitchFamily="34" charset="0"/>
              <a:buChar char="•"/>
            </a:pPr>
            <a:r>
              <a:rPr lang="en-NZ" dirty="0"/>
              <a:t>Sexual abuse </a:t>
            </a:r>
            <a:r>
              <a:rPr lang="en-NZ" b="1" dirty="0"/>
              <a:t>witnessed by a third party</a:t>
            </a:r>
          </a:p>
          <a:p>
            <a:pPr marL="171450" indent="-171450">
              <a:buFont typeface="Arial" panose="020B0604020202020204" pitchFamily="34" charset="0"/>
              <a:buChar char="•"/>
            </a:pPr>
            <a:r>
              <a:rPr lang="en-NZ" dirty="0"/>
              <a:t>Sexual abuse is </a:t>
            </a:r>
            <a:r>
              <a:rPr lang="en-NZ" b="1" dirty="0"/>
              <a:t>admitted by a suspect</a:t>
            </a:r>
          </a:p>
          <a:p>
            <a:pPr marL="171450" indent="-171450">
              <a:buFont typeface="Arial" panose="020B0604020202020204" pitchFamily="34" charset="0"/>
              <a:buChar char="•"/>
            </a:pPr>
            <a:r>
              <a:rPr lang="en-NZ" dirty="0"/>
              <a:t>Sexual abuse disclosed by </a:t>
            </a:r>
            <a:r>
              <a:rPr lang="en-NZ" b="1" dirty="0"/>
              <a:t>recent complaint witness </a:t>
            </a:r>
            <a:r>
              <a:rPr lang="en-NZ" b="0" dirty="0"/>
              <a:t>(first person told)</a:t>
            </a:r>
            <a:endParaRPr lang="en-NZ" b="1" dirty="0"/>
          </a:p>
          <a:p>
            <a:pPr marL="171450" indent="-171450">
              <a:buFont typeface="Arial" panose="020B0604020202020204" pitchFamily="34" charset="0"/>
              <a:buChar char="•"/>
            </a:pPr>
            <a:r>
              <a:rPr lang="en-NZ" b="1" dirty="0"/>
              <a:t>IDENTIFIED</a:t>
            </a:r>
            <a:r>
              <a:rPr lang="en-NZ" dirty="0"/>
              <a:t> online/social media</a:t>
            </a:r>
          </a:p>
          <a:p>
            <a:endParaRPr lang="en-NZ" dirty="0"/>
          </a:p>
          <a:p>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10</a:t>
            </a:fld>
            <a:endParaRPr lang="en-NZ"/>
          </a:p>
        </p:txBody>
      </p:sp>
    </p:spTree>
    <p:extLst>
      <p:ext uri="{BB962C8B-B14F-4D97-AF65-F5344CB8AC3E}">
        <p14:creationId xmlns:p14="http://schemas.microsoft.com/office/powerpoint/2010/main" val="1071976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WHAT IS A SPECIALIST CHILD INTERVIEW?</a:t>
            </a:r>
          </a:p>
          <a:p>
            <a:endParaRPr lang="en-NZ" dirty="0"/>
          </a:p>
          <a:p>
            <a:r>
              <a:rPr lang="en-NZ" dirty="0"/>
              <a:t>DVD – no longer video</a:t>
            </a:r>
          </a:p>
          <a:p>
            <a:endParaRPr lang="en-NZ" dirty="0"/>
          </a:p>
          <a:p>
            <a:r>
              <a:rPr lang="en-NZ" dirty="0"/>
              <a:t>A subsequent legislative change, </a:t>
            </a:r>
          </a:p>
          <a:p>
            <a:r>
              <a:rPr lang="en-NZ" dirty="0"/>
              <a:t>post 1989, </a:t>
            </a:r>
          </a:p>
          <a:p>
            <a:r>
              <a:rPr lang="en-NZ" dirty="0"/>
              <a:t>now allows for any persons to be interviewed on recorded media, for any investigative reason.</a:t>
            </a:r>
          </a:p>
          <a:p>
            <a:endParaRPr lang="en-NZ" dirty="0"/>
          </a:p>
          <a:p>
            <a:pPr marL="171450" indent="-171450">
              <a:buFont typeface="Arial" panose="020B0604020202020204" pitchFamily="34" charset="0"/>
              <a:buChar char="•"/>
            </a:pPr>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11</a:t>
            </a:fld>
            <a:endParaRPr lang="en-NZ"/>
          </a:p>
        </p:txBody>
      </p:sp>
    </p:spTree>
    <p:extLst>
      <p:ext uri="{BB962C8B-B14F-4D97-AF65-F5344CB8AC3E}">
        <p14:creationId xmlns:p14="http://schemas.microsoft.com/office/powerpoint/2010/main" val="2545825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Specialist Child Interviews are considered to be the best way to meet </a:t>
            </a:r>
            <a:r>
              <a:rPr lang="en-NZ" b="1" dirty="0"/>
              <a:t>both:</a:t>
            </a:r>
          </a:p>
          <a:p>
            <a:endParaRPr lang="en-NZ" dirty="0"/>
          </a:p>
          <a:p>
            <a:pPr marL="171450" indent="-171450">
              <a:buFont typeface="Arial" panose="020B0604020202020204" pitchFamily="34" charset="0"/>
              <a:buChar char="•"/>
            </a:pPr>
            <a:r>
              <a:rPr lang="en-NZ" b="1" dirty="0"/>
              <a:t>Childs needs and interests</a:t>
            </a:r>
            <a:r>
              <a:rPr lang="en-NZ" dirty="0"/>
              <a:t>, and</a:t>
            </a:r>
          </a:p>
          <a:p>
            <a:pPr marL="171450" indent="-171450">
              <a:buFont typeface="Arial" panose="020B0604020202020204" pitchFamily="34" charset="0"/>
              <a:buChar char="•"/>
            </a:pPr>
            <a:endParaRPr lang="en-NZ" dirty="0"/>
          </a:p>
          <a:p>
            <a:pPr marL="171450" indent="-171450">
              <a:buFont typeface="Arial" panose="020B0604020202020204" pitchFamily="34" charset="0"/>
              <a:buChar char="•"/>
            </a:pPr>
            <a:r>
              <a:rPr lang="en-NZ" b="1" dirty="0"/>
              <a:t>The interests of justice</a:t>
            </a:r>
          </a:p>
          <a:p>
            <a:pPr marL="171450" indent="-171450">
              <a:buFont typeface="Arial" panose="020B0604020202020204" pitchFamily="34" charset="0"/>
              <a:buChar char="•"/>
            </a:pPr>
            <a:endParaRPr lang="en-NZ" dirty="0"/>
          </a:p>
          <a:p>
            <a:pPr marL="0" indent="0">
              <a:buFont typeface="Arial" panose="020B0604020202020204" pitchFamily="34" charset="0"/>
              <a:buNone/>
            </a:pPr>
            <a:r>
              <a:rPr lang="en-NZ" dirty="0"/>
              <a:t>(Childs needs and interests)</a:t>
            </a:r>
          </a:p>
          <a:p>
            <a:pPr marL="0" indent="0">
              <a:buFont typeface="Arial" panose="020B0604020202020204" pitchFamily="34" charset="0"/>
              <a:buNone/>
            </a:pPr>
            <a:r>
              <a:rPr lang="en-NZ" dirty="0"/>
              <a:t>A Specialist Child Interview </a:t>
            </a:r>
          </a:p>
          <a:p>
            <a:pPr marL="0" indent="0">
              <a:buFont typeface="Arial" panose="020B0604020202020204" pitchFamily="34" charset="0"/>
              <a:buNone/>
            </a:pPr>
            <a:endParaRPr lang="en-NZ" dirty="0"/>
          </a:p>
          <a:p>
            <a:pPr marL="0" indent="0">
              <a:buFont typeface="Arial" panose="020B0604020202020204" pitchFamily="34" charset="0"/>
              <a:buNone/>
            </a:pPr>
            <a:r>
              <a:rPr lang="en-NZ" b="1" dirty="0"/>
              <a:t>MAY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Reduce the frequency that a child needs to recount - through use of a Monitor – explain shortly</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A reduction in interviews MAY limit the psychological/emotional impact</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A specialist child interview is child focused and allows the child to state freely and clearly what (if anything) has happened</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It May capture Non-verbal demonstration, that can be lost in a hand written interview</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Such interviews are transparent, and finally,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They are timely compared to handwritten interviews and, more closely aligned/compatible with the current research around attention span.</a:t>
            </a:r>
          </a:p>
          <a:p>
            <a:pPr marL="0" indent="0">
              <a:buFont typeface="Arial" panose="020B0604020202020204" pitchFamily="34" charset="0"/>
              <a:buNone/>
            </a:pPr>
            <a:endParaRPr lang="en-NZ" dirty="0"/>
          </a:p>
          <a:p>
            <a:pPr marL="0" indent="0">
              <a:buFont typeface="Arial" panose="020B0604020202020204" pitchFamily="34" charset="0"/>
              <a:buNone/>
            </a:pPr>
            <a:endParaRPr lang="en-NZ" dirty="0"/>
          </a:p>
          <a:p>
            <a:pPr marL="0" indent="0">
              <a:buFont typeface="Arial" panose="020B0604020202020204" pitchFamily="34" charset="0"/>
              <a:buNone/>
            </a:pPr>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12</a:t>
            </a:fld>
            <a:endParaRPr lang="en-NZ"/>
          </a:p>
        </p:txBody>
      </p:sp>
    </p:spTree>
    <p:extLst>
      <p:ext uri="{BB962C8B-B14F-4D97-AF65-F5344CB8AC3E}">
        <p14:creationId xmlns:p14="http://schemas.microsoft.com/office/powerpoint/2010/main" val="3348454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(Interest of perpetrator/justice)</a:t>
            </a:r>
          </a:p>
          <a:p>
            <a:endParaRPr lang="en-NZ" dirty="0"/>
          </a:p>
          <a:p>
            <a:r>
              <a:rPr lang="en-NZ" b="1" dirty="0"/>
              <a:t>The interview is conducted according to the rules of evidence </a:t>
            </a:r>
          </a:p>
          <a:p>
            <a:r>
              <a:rPr lang="en-NZ" dirty="0"/>
              <a:t>(Evidence Act 2006 and Evidence Regulations 2007,</a:t>
            </a:r>
          </a:p>
          <a:p>
            <a:r>
              <a:rPr lang="en-NZ" dirty="0"/>
              <a:t>in order to meet the necessary standards for criminal prosecution</a:t>
            </a:r>
          </a:p>
          <a:p>
            <a:endParaRPr lang="en-NZ" dirty="0"/>
          </a:p>
          <a:p>
            <a:r>
              <a:rPr lang="en-NZ" dirty="0"/>
              <a:t>As it is a recorded interview it has the greatest level of both: transparency and accountability.</a:t>
            </a:r>
          </a:p>
        </p:txBody>
      </p:sp>
      <p:sp>
        <p:nvSpPr>
          <p:cNvPr id="4" name="Slide Number Placeholder 3"/>
          <p:cNvSpPr>
            <a:spLocks noGrp="1"/>
          </p:cNvSpPr>
          <p:nvPr>
            <p:ph type="sldNum" sz="quarter" idx="5"/>
          </p:nvPr>
        </p:nvSpPr>
        <p:spPr/>
        <p:txBody>
          <a:bodyPr/>
          <a:lstStyle/>
          <a:p>
            <a:fld id="{FEDA9364-7BBB-430F-ADC4-1C1143ED9817}" type="slidenum">
              <a:rPr lang="en-NZ" smtClean="0"/>
              <a:t>13</a:t>
            </a:fld>
            <a:endParaRPr lang="en-NZ"/>
          </a:p>
        </p:txBody>
      </p:sp>
    </p:spTree>
    <p:extLst>
      <p:ext uri="{BB962C8B-B14F-4D97-AF65-F5344CB8AC3E}">
        <p14:creationId xmlns:p14="http://schemas.microsoft.com/office/powerpoint/2010/main" val="982265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WHO CONDUCTS?</a:t>
            </a:r>
          </a:p>
          <a:p>
            <a:endParaRPr lang="en-NZ" dirty="0"/>
          </a:p>
          <a:p>
            <a:r>
              <a:rPr lang="en-NZ" dirty="0"/>
              <a:t>SPECIALIST CHILD INTERVIEWER:</a:t>
            </a:r>
          </a:p>
          <a:p>
            <a:endParaRPr lang="en-NZ" dirty="0"/>
          </a:p>
          <a:p>
            <a:pPr marL="171450" indent="-171450">
              <a:buFont typeface="Arial" panose="020B0604020202020204" pitchFamily="34" charset="0"/>
              <a:buChar char="•"/>
            </a:pPr>
            <a:r>
              <a:rPr lang="en-NZ" dirty="0"/>
              <a:t>Completes online and residential training at RNZPC, covering such topics as:</a:t>
            </a:r>
          </a:p>
          <a:p>
            <a:pPr marL="171450" indent="-171450">
              <a:buFont typeface="Arial" panose="020B0604020202020204" pitchFamily="34" charset="0"/>
              <a:buChar char="•"/>
            </a:pPr>
            <a:endParaRPr lang="en-NZ"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 child cognitive development (includes physical/intellectual and sensory impairments, syndromes: Autism, down syndrome, </a:t>
            </a:r>
            <a:r>
              <a:rPr lang="en-NZ" dirty="0" err="1"/>
              <a:t>tourtettes</a:t>
            </a:r>
            <a:r>
              <a:rPr lang="en-NZ" dirty="0"/>
              <a:t>, foetal alcohol syndrome to  name a few)</a:t>
            </a:r>
          </a:p>
          <a:p>
            <a:pPr marL="628650" lvl="1" indent="-171450">
              <a:buFont typeface="Arial" panose="020B0604020202020204" pitchFamily="34" charset="0"/>
              <a:buChar char="•"/>
            </a:pPr>
            <a:r>
              <a:rPr lang="en-NZ" dirty="0"/>
              <a:t> suggestibility and language acquisition</a:t>
            </a:r>
          </a:p>
          <a:p>
            <a:pPr marL="628650" lvl="1" indent="-171450">
              <a:buFont typeface="Arial" panose="020B0604020202020204" pitchFamily="34" charset="0"/>
              <a:buChar char="•"/>
            </a:pPr>
            <a:r>
              <a:rPr lang="en-NZ" dirty="0"/>
              <a:t> knowledge of legislation, regulations and guidelines.</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Interviewer is required to maintain annual accreditation through peer review processes and question coding.</a:t>
            </a:r>
          </a:p>
          <a:p>
            <a:pPr marL="0" indent="0">
              <a:buFont typeface="Arial" panose="020B0604020202020204" pitchFamily="34" charset="0"/>
              <a:buNone/>
            </a:pPr>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14</a:t>
            </a:fld>
            <a:endParaRPr lang="en-NZ"/>
          </a:p>
        </p:txBody>
      </p:sp>
    </p:spTree>
    <p:extLst>
      <p:ext uri="{BB962C8B-B14F-4D97-AF65-F5344CB8AC3E}">
        <p14:creationId xmlns:p14="http://schemas.microsoft.com/office/powerpoint/2010/main" val="2340156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SPECIALIST CHILD INTERVIEWER:</a:t>
            </a:r>
          </a:p>
          <a:p>
            <a:endParaRPr lang="en-NZ" dirty="0"/>
          </a:p>
          <a:p>
            <a:r>
              <a:rPr lang="en-NZ" dirty="0"/>
              <a:t>It is the </a:t>
            </a:r>
            <a:r>
              <a:rPr lang="en-NZ" b="1" dirty="0"/>
              <a:t>interviewers</a:t>
            </a:r>
            <a:r>
              <a:rPr lang="en-NZ" dirty="0"/>
              <a:t> job to gather the most:</a:t>
            </a:r>
          </a:p>
          <a:p>
            <a:endParaRPr lang="en-NZ" dirty="0"/>
          </a:p>
          <a:p>
            <a:pPr marL="171450" indent="-171450">
              <a:buFont typeface="Arial" panose="020B0604020202020204" pitchFamily="34" charset="0"/>
              <a:buChar char="•"/>
            </a:pPr>
            <a:r>
              <a:rPr lang="en-NZ" b="1" dirty="0"/>
              <a:t>complete</a:t>
            </a:r>
          </a:p>
          <a:p>
            <a:pPr marL="171450" indent="-171450">
              <a:buFont typeface="Arial" panose="020B0604020202020204" pitchFamily="34" charset="0"/>
              <a:buChar char="•"/>
            </a:pPr>
            <a:r>
              <a:rPr lang="en-NZ" b="1" dirty="0"/>
              <a:t>accurate</a:t>
            </a:r>
            <a:r>
              <a:rPr lang="en-NZ" dirty="0"/>
              <a:t>, and </a:t>
            </a:r>
          </a:p>
          <a:p>
            <a:pPr marL="171450" indent="-171450">
              <a:buFont typeface="Arial" panose="020B0604020202020204" pitchFamily="34" charset="0"/>
              <a:buChar char="•"/>
            </a:pPr>
            <a:r>
              <a:rPr lang="en-NZ" b="1" dirty="0"/>
              <a:t>reliable, evidence about the alleged sexual abuse</a:t>
            </a:r>
            <a:r>
              <a:rPr lang="en-NZ" dirty="0"/>
              <a:t>.</a:t>
            </a:r>
          </a:p>
          <a:p>
            <a:pPr marL="0" indent="0">
              <a:buFont typeface="Arial" panose="020B0604020202020204" pitchFamily="34" charset="0"/>
              <a:buNone/>
            </a:pPr>
            <a:endParaRPr lang="en-NZ" dirty="0"/>
          </a:p>
          <a:p>
            <a:r>
              <a:rPr lang="en-NZ" dirty="0"/>
              <a:t>This needs to be facilitated in accordance with interviewing guidelines, regulations and legislation.</a:t>
            </a:r>
          </a:p>
          <a:p>
            <a:endParaRPr lang="en-NZ" dirty="0"/>
          </a:p>
          <a:p>
            <a:r>
              <a:rPr lang="en-NZ" dirty="0"/>
              <a:t>The interviewer is </a:t>
            </a:r>
            <a:r>
              <a:rPr lang="en-NZ" b="1" dirty="0"/>
              <a:t>accountable</a:t>
            </a:r>
            <a:r>
              <a:rPr lang="en-NZ" dirty="0"/>
              <a:t> and should be able to justify </a:t>
            </a:r>
            <a:r>
              <a:rPr lang="en-NZ" b="1" dirty="0"/>
              <a:t>any ‘question asked’</a:t>
            </a:r>
            <a:r>
              <a:rPr lang="en-NZ" dirty="0"/>
              <a:t>, or </a:t>
            </a:r>
            <a:r>
              <a:rPr lang="en-NZ" b="1" dirty="0"/>
              <a:t>‘not asked’.</a:t>
            </a:r>
          </a:p>
          <a:p>
            <a:pPr marL="0" indent="0">
              <a:buFont typeface="Arial" panose="020B0604020202020204" pitchFamily="34" charset="0"/>
              <a:buNone/>
            </a:pPr>
            <a:endParaRPr lang="en-NZ" dirty="0"/>
          </a:p>
          <a:p>
            <a:pPr marL="171450" indent="-171450">
              <a:buFont typeface="Arial" panose="020B0604020202020204" pitchFamily="34" charset="0"/>
              <a:buChar char="•"/>
            </a:pPr>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15</a:t>
            </a:fld>
            <a:endParaRPr lang="en-NZ"/>
          </a:p>
        </p:txBody>
      </p:sp>
    </p:spTree>
    <p:extLst>
      <p:ext uri="{BB962C8B-B14F-4D97-AF65-F5344CB8AC3E}">
        <p14:creationId xmlns:p14="http://schemas.microsoft.com/office/powerpoint/2010/main" val="589492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NZ" dirty="0"/>
          </a:p>
          <a:p>
            <a:pPr marL="0" indent="0">
              <a:buFont typeface="Arial" panose="020B0604020202020204" pitchFamily="34" charset="0"/>
              <a:buNone/>
            </a:pPr>
            <a:r>
              <a:rPr lang="en-NZ" dirty="0"/>
              <a:t>MONITOR:</a:t>
            </a:r>
          </a:p>
          <a:p>
            <a:pPr marL="0" indent="0">
              <a:buFont typeface="Arial" panose="020B0604020202020204" pitchFamily="34" charset="0"/>
              <a:buNone/>
            </a:pPr>
            <a:r>
              <a:rPr lang="en-NZ" dirty="0"/>
              <a:t> </a:t>
            </a:r>
          </a:p>
          <a:p>
            <a:pPr marL="0" indent="0">
              <a:buFont typeface="Arial" panose="020B0604020202020204" pitchFamily="34" charset="0"/>
              <a:buNone/>
            </a:pPr>
            <a:r>
              <a:rPr lang="en-NZ" dirty="0"/>
              <a:t>Views the interview from another room.</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During a </a:t>
            </a:r>
            <a:r>
              <a:rPr lang="en-NZ" b="1" dirty="0"/>
              <a:t>planned</a:t>
            </a:r>
            <a:r>
              <a:rPr lang="en-NZ" dirty="0"/>
              <a:t> pause in the interview, the interviewer confers with the monitor to determine if they have any:</a:t>
            </a:r>
          </a:p>
          <a:p>
            <a:pPr marL="0" indent="0">
              <a:buFont typeface="Arial" panose="020B0604020202020204" pitchFamily="34" charset="0"/>
              <a:buNone/>
            </a:pPr>
            <a:endParaRPr lang="en-NZ" dirty="0"/>
          </a:p>
          <a:p>
            <a:pPr marL="171450" indent="-171450">
              <a:buFont typeface="Arial" panose="020B0604020202020204" pitchFamily="34" charset="0"/>
              <a:buChar char="•"/>
            </a:pPr>
            <a:r>
              <a:rPr lang="en-NZ" dirty="0"/>
              <a:t>further questions, or, if </a:t>
            </a:r>
          </a:p>
          <a:p>
            <a:pPr marL="171450" indent="-171450">
              <a:buFont typeface="Arial" panose="020B0604020202020204" pitchFamily="34" charset="0"/>
              <a:buChar char="•"/>
            </a:pPr>
            <a:r>
              <a:rPr lang="en-NZ" dirty="0"/>
              <a:t>anything needs to be clarified or expanded upon.  </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It is this </a:t>
            </a:r>
            <a:r>
              <a:rPr lang="en-NZ" b="1" dirty="0"/>
              <a:t>‘interaction’ </a:t>
            </a:r>
            <a:r>
              <a:rPr lang="en-NZ" dirty="0"/>
              <a:t>that assists in </a:t>
            </a:r>
            <a:r>
              <a:rPr lang="en-NZ" b="1" dirty="0"/>
              <a:t>minimising</a:t>
            </a:r>
            <a:r>
              <a:rPr lang="en-NZ" dirty="0"/>
              <a:t> the potential for further interviews.</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Informed consent obtained</a:t>
            </a:r>
          </a:p>
          <a:p>
            <a:pPr marL="0" indent="0">
              <a:buFont typeface="Arial" panose="020B0604020202020204" pitchFamily="34" charset="0"/>
              <a:buNone/>
            </a:pPr>
            <a:endParaRPr lang="en-NZ"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The child is </a:t>
            </a:r>
            <a:r>
              <a:rPr lang="en-NZ" b="1" dirty="0"/>
              <a:t>always</a:t>
            </a:r>
            <a:r>
              <a:rPr lang="en-NZ" dirty="0"/>
              <a:t> interviewed alone, unless there are exceptional circumstances </a:t>
            </a:r>
          </a:p>
          <a:p>
            <a:pPr marL="0" indent="0">
              <a:buFont typeface="Arial" panose="020B0604020202020204" pitchFamily="34" charset="0"/>
              <a:buNone/>
            </a:pPr>
            <a:endParaRPr lang="en-NZ" dirty="0"/>
          </a:p>
          <a:p>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16</a:t>
            </a:fld>
            <a:endParaRPr lang="en-NZ"/>
          </a:p>
        </p:txBody>
      </p:sp>
    </p:spTree>
    <p:extLst>
      <p:ext uri="{BB962C8B-B14F-4D97-AF65-F5344CB8AC3E}">
        <p14:creationId xmlns:p14="http://schemas.microsoft.com/office/powerpoint/2010/main" val="3180846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WHERE?</a:t>
            </a:r>
          </a:p>
          <a:p>
            <a:endParaRPr lang="en-NZ" dirty="0"/>
          </a:p>
          <a:p>
            <a:r>
              <a:rPr lang="en-NZ" dirty="0"/>
              <a:t>Most Specialist child interviews in New Zealand, are conducted in purpose built facilities.</a:t>
            </a:r>
          </a:p>
          <a:p>
            <a:r>
              <a:rPr lang="en-NZ" dirty="0"/>
              <a:t>The environment and furnishings are child friendly, and</a:t>
            </a:r>
          </a:p>
          <a:p>
            <a:r>
              <a:rPr lang="en-NZ" b="1" dirty="0"/>
              <a:t>all</a:t>
            </a:r>
            <a:r>
              <a:rPr lang="en-NZ" dirty="0"/>
              <a:t> agencies:</a:t>
            </a:r>
          </a:p>
          <a:p>
            <a:endParaRPr lang="en-NZ" dirty="0"/>
          </a:p>
          <a:p>
            <a:pPr marL="171450" indent="-171450">
              <a:buFont typeface="Arial" panose="020B0604020202020204" pitchFamily="34" charset="0"/>
              <a:buChar char="•"/>
            </a:pPr>
            <a:r>
              <a:rPr lang="en-NZ" dirty="0"/>
              <a:t>Police</a:t>
            </a:r>
          </a:p>
          <a:p>
            <a:pPr marL="171450" indent="-171450">
              <a:buFont typeface="Arial" panose="020B0604020202020204" pitchFamily="34" charset="0"/>
              <a:buChar char="•"/>
            </a:pPr>
            <a:r>
              <a:rPr lang="en-NZ" dirty="0"/>
              <a:t>Social workers</a:t>
            </a:r>
          </a:p>
          <a:p>
            <a:pPr marL="171450" indent="-171450">
              <a:buFont typeface="Arial" panose="020B0604020202020204" pitchFamily="34" charset="0"/>
              <a:buChar char="•"/>
            </a:pPr>
            <a:r>
              <a:rPr lang="en-NZ" dirty="0"/>
              <a:t>Paediatricians/medical</a:t>
            </a:r>
          </a:p>
          <a:p>
            <a:pPr marL="171450" indent="-171450">
              <a:buFont typeface="Arial" panose="020B0604020202020204" pitchFamily="34" charset="0"/>
              <a:buChar char="•"/>
            </a:pPr>
            <a:r>
              <a:rPr lang="en-NZ" dirty="0"/>
              <a:t>Counselling services</a:t>
            </a:r>
          </a:p>
          <a:p>
            <a:pPr marL="171450" indent="-171450">
              <a:buFont typeface="Arial" panose="020B0604020202020204" pitchFamily="34" charset="0"/>
              <a:buChar char="•"/>
            </a:pPr>
            <a:endParaRPr lang="en-NZ" dirty="0"/>
          </a:p>
          <a:p>
            <a:pPr marL="0" indent="0">
              <a:buFont typeface="Arial" panose="020B0604020202020204" pitchFamily="34" charset="0"/>
              <a:buNone/>
            </a:pPr>
            <a:r>
              <a:rPr lang="en-NZ" dirty="0"/>
              <a:t>work under the same roof, or within close proximity.</a:t>
            </a:r>
          </a:p>
          <a:p>
            <a:endParaRPr lang="en-NZ" dirty="0"/>
          </a:p>
          <a:p>
            <a:endParaRPr lang="en-NZ" dirty="0"/>
          </a:p>
          <a:p>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17</a:t>
            </a:fld>
            <a:endParaRPr lang="en-NZ"/>
          </a:p>
        </p:txBody>
      </p:sp>
    </p:spTree>
    <p:extLst>
      <p:ext uri="{BB962C8B-B14F-4D97-AF65-F5344CB8AC3E}">
        <p14:creationId xmlns:p14="http://schemas.microsoft.com/office/powerpoint/2010/main" val="1137599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b="1" dirty="0"/>
              <a:t>Delay, Reluctance and Non-disclosure can impact </a:t>
            </a:r>
            <a:r>
              <a:rPr lang="en-NZ" dirty="0"/>
              <a:t>on a child’s </a:t>
            </a:r>
          </a:p>
          <a:p>
            <a:r>
              <a:rPr lang="en-NZ" b="1" dirty="0"/>
              <a:t>ability, and/or, willingness </a:t>
            </a:r>
            <a:r>
              <a:rPr lang="en-NZ" dirty="0"/>
              <a:t>to report sexual abuse.  </a:t>
            </a:r>
          </a:p>
          <a:p>
            <a:endParaRPr lang="en-NZ" dirty="0"/>
          </a:p>
          <a:p>
            <a:r>
              <a:rPr lang="en-NZ" dirty="0"/>
              <a:t>Some individual or cumulative reasons for this can be:</a:t>
            </a:r>
          </a:p>
          <a:p>
            <a:endParaRPr lang="en-NZ" dirty="0"/>
          </a:p>
          <a:p>
            <a:pPr marL="171450" indent="-171450">
              <a:buFont typeface="Arial" panose="020B0604020202020204" pitchFamily="34" charset="0"/>
              <a:buChar char="•"/>
            </a:pPr>
            <a:r>
              <a:rPr lang="en-NZ" dirty="0"/>
              <a:t>AGE</a:t>
            </a:r>
          </a:p>
          <a:p>
            <a:pPr marL="171450" indent="-171450">
              <a:buFont typeface="Arial" panose="020B0604020202020204" pitchFamily="34" charset="0"/>
              <a:buChar char="•"/>
            </a:pPr>
            <a:r>
              <a:rPr lang="en-NZ" dirty="0"/>
              <a:t>GENDER</a:t>
            </a:r>
          </a:p>
          <a:p>
            <a:pPr marL="171450" indent="-171450">
              <a:buFont typeface="Arial" panose="020B0604020202020204" pitchFamily="34" charset="0"/>
              <a:buChar char="•"/>
            </a:pPr>
            <a:r>
              <a:rPr lang="en-NZ" dirty="0"/>
              <a:t>SHAME/GUILT </a:t>
            </a:r>
          </a:p>
          <a:p>
            <a:pPr marL="628650" lvl="1" indent="-171450">
              <a:buFont typeface="Courier New" panose="02070309020205020404" pitchFamily="49" charset="0"/>
              <a:buChar char="o"/>
            </a:pPr>
            <a:r>
              <a:rPr lang="en-NZ" dirty="0"/>
              <a:t>Child feels the abuse was their own fault –egocentric</a:t>
            </a:r>
          </a:p>
          <a:p>
            <a:pPr marL="628650" lvl="1" indent="-171450">
              <a:buFont typeface="Courier New" panose="02070309020205020404" pitchFamily="49" charset="0"/>
              <a:buChar char="o"/>
            </a:pPr>
            <a:r>
              <a:rPr lang="en-NZ" dirty="0"/>
              <a:t>Child sense of  enjoyment and therefore may not believe it was bad</a:t>
            </a:r>
          </a:p>
          <a:p>
            <a:pPr marL="628650" lvl="1" indent="-171450">
              <a:buFont typeface="Courier New" panose="02070309020205020404" pitchFamily="49" charset="0"/>
              <a:buChar char="o"/>
            </a:pPr>
            <a:r>
              <a:rPr lang="en-NZ" dirty="0"/>
              <a:t>Child was an active participant-grooming</a:t>
            </a:r>
          </a:p>
          <a:p>
            <a:pPr marL="628650" lvl="1" indent="-171450">
              <a:buFont typeface="Courier New" panose="02070309020205020404" pitchFamily="49" charset="0"/>
              <a:buChar char="o"/>
            </a:pPr>
            <a:r>
              <a:rPr lang="en-NZ" dirty="0"/>
              <a:t>Child promised to keep a secret</a:t>
            </a:r>
          </a:p>
          <a:p>
            <a:pPr marL="628650" lvl="1" indent="-171450">
              <a:buFont typeface="Courier New" panose="02070309020205020404" pitchFamily="49" charset="0"/>
              <a:buChar char="o"/>
            </a:pPr>
            <a:r>
              <a:rPr lang="en-NZ" dirty="0"/>
              <a:t>Child received rewards</a:t>
            </a:r>
          </a:p>
          <a:p>
            <a:pPr marL="628650" lvl="1" indent="-171450">
              <a:buFont typeface="Courier New" panose="02070309020205020404" pitchFamily="49" charset="0"/>
              <a:buChar char="o"/>
            </a:pPr>
            <a:r>
              <a:rPr lang="en-NZ" dirty="0"/>
              <a:t>Child believes they wont to believed due to the profile the perpetrator has in the wider community</a:t>
            </a:r>
          </a:p>
          <a:p>
            <a:endParaRPr lang="en-NZ" dirty="0"/>
          </a:p>
          <a:p>
            <a:r>
              <a:rPr lang="en-NZ" dirty="0"/>
              <a:t>LOYALTY TO PERPETRATOR</a:t>
            </a:r>
          </a:p>
          <a:p>
            <a:pPr marL="628650" lvl="1" indent="-171450">
              <a:buFont typeface="Courier New" panose="02070309020205020404" pitchFamily="49" charset="0"/>
              <a:buChar char="o"/>
            </a:pPr>
            <a:r>
              <a:rPr lang="en-NZ" dirty="0"/>
              <a:t>Particularly common in cases of grooming and in intra-familial cases</a:t>
            </a:r>
          </a:p>
          <a:p>
            <a:endParaRPr lang="en-NZ" dirty="0"/>
          </a:p>
          <a:p>
            <a:r>
              <a:rPr lang="en-NZ" dirty="0"/>
              <a:t>FEAR OF CONSEQUENCES</a:t>
            </a:r>
          </a:p>
          <a:p>
            <a:pPr marL="628650" lvl="1" indent="-171450">
              <a:buFont typeface="Courier New" panose="02070309020205020404" pitchFamily="49" charset="0"/>
              <a:buChar char="o"/>
            </a:pPr>
            <a:r>
              <a:rPr lang="en-NZ" dirty="0"/>
              <a:t>Child believes they may get in trouble as an active participant or being blackmailed, or for an unrelated reason, which is typically instilled and perpetuated by the perpetrator</a:t>
            </a:r>
          </a:p>
          <a:p>
            <a:pPr marL="457200" lvl="1" indent="0">
              <a:buFont typeface="Courier New" panose="02070309020205020404" pitchFamily="49" charset="0"/>
              <a:buNone/>
            </a:pPr>
            <a:endParaRPr lang="en-NZ" dirty="0"/>
          </a:p>
          <a:p>
            <a:r>
              <a:rPr lang="en-NZ" b="1" dirty="0"/>
              <a:t>NOTABLY</a:t>
            </a:r>
            <a:r>
              <a:rPr lang="en-NZ" dirty="0"/>
              <a:t>: It is common for child victims of sexual abuse to report </a:t>
            </a:r>
            <a:r>
              <a:rPr lang="en-NZ" b="1" dirty="0"/>
              <a:t>years later, and even into adulthood, if at all. </a:t>
            </a:r>
          </a:p>
          <a:p>
            <a:r>
              <a:rPr lang="en-NZ" dirty="0"/>
              <a:t>Motivating factors to disclose or report historically can include:</a:t>
            </a:r>
          </a:p>
          <a:p>
            <a:pPr marL="171450" indent="-171450">
              <a:buFont typeface="Arial" panose="020B0604020202020204" pitchFamily="34" charset="0"/>
              <a:buChar char="•"/>
            </a:pPr>
            <a:r>
              <a:rPr lang="en-NZ" dirty="0"/>
              <a:t>Awareness of a police investigation involving other victims</a:t>
            </a:r>
          </a:p>
          <a:p>
            <a:pPr marL="171450" indent="-171450">
              <a:buFont typeface="Arial" panose="020B0604020202020204" pitchFamily="34" charset="0"/>
              <a:buChar char="•"/>
            </a:pPr>
            <a:r>
              <a:rPr lang="en-NZ" dirty="0"/>
              <a:t>perpetrator has moved away, is ill, or passed away.</a:t>
            </a:r>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18</a:t>
            </a:fld>
            <a:endParaRPr lang="en-NZ"/>
          </a:p>
        </p:txBody>
      </p:sp>
    </p:spTree>
    <p:extLst>
      <p:ext uri="{BB962C8B-B14F-4D97-AF65-F5344CB8AC3E}">
        <p14:creationId xmlns:p14="http://schemas.microsoft.com/office/powerpoint/2010/main" val="15673115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As discussed earlier, Since 1989, NZ has had an incredibly functional piece of legislation for investigating child sexual abuse. BIG TICK.</a:t>
            </a:r>
          </a:p>
          <a:p>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Much work has been done in order to confront NZ’s child abuse history.</a:t>
            </a:r>
          </a:p>
          <a:p>
            <a:endParaRPr lang="en-NZ" dirty="0"/>
          </a:p>
          <a:p>
            <a:r>
              <a:rPr lang="en-NZ" dirty="0"/>
              <a:t>The key messages to improving outcomes for child sexual abuse victims and society are:</a:t>
            </a:r>
          </a:p>
          <a:p>
            <a:endParaRPr lang="en-NZ" dirty="0"/>
          </a:p>
          <a:p>
            <a:pPr marL="171450" indent="-171450">
              <a:buFont typeface="Arial" panose="020B0604020202020204" pitchFamily="34" charset="0"/>
              <a:buChar char="•"/>
            </a:pPr>
            <a:r>
              <a:rPr lang="en-NZ" dirty="0"/>
              <a:t>Multi-agency collaboration</a:t>
            </a:r>
          </a:p>
          <a:p>
            <a:pPr marL="171450" indent="-171450">
              <a:buFont typeface="Arial" panose="020B0604020202020204" pitchFamily="34" charset="0"/>
              <a:buChar char="•"/>
            </a:pPr>
            <a:r>
              <a:rPr lang="en-NZ" dirty="0"/>
              <a:t>Multi-agency communication, and</a:t>
            </a:r>
          </a:p>
          <a:p>
            <a:pPr marL="171450" indent="-171450">
              <a:buFont typeface="Arial" panose="020B0604020202020204" pitchFamily="34" charset="0"/>
              <a:buChar char="•"/>
            </a:pPr>
            <a:r>
              <a:rPr lang="en-NZ" dirty="0"/>
              <a:t>Multi-agency commitment. </a:t>
            </a:r>
          </a:p>
          <a:p>
            <a:endParaRPr lang="en-NZ" dirty="0"/>
          </a:p>
          <a:p>
            <a:endParaRPr lang="en-NZ" dirty="0"/>
          </a:p>
          <a:p>
            <a:endParaRPr lang="en-NZ" dirty="0"/>
          </a:p>
          <a:p>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19</a:t>
            </a:fld>
            <a:endParaRPr lang="en-NZ"/>
          </a:p>
        </p:txBody>
      </p:sp>
    </p:spTree>
    <p:extLst>
      <p:ext uri="{BB962C8B-B14F-4D97-AF65-F5344CB8AC3E}">
        <p14:creationId xmlns:p14="http://schemas.microsoft.com/office/powerpoint/2010/main" val="1335197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b="1" dirty="0"/>
              <a:t>No Secret.</a:t>
            </a:r>
          </a:p>
          <a:p>
            <a:endParaRPr lang="en-NZ" dirty="0"/>
          </a:p>
          <a:p>
            <a:r>
              <a:rPr lang="en-NZ" dirty="0"/>
              <a:t>NZ has an incredibly </a:t>
            </a:r>
            <a:r>
              <a:rPr lang="en-NZ" b="1" dirty="0"/>
              <a:t>sad</a:t>
            </a:r>
            <a:r>
              <a:rPr lang="en-NZ" dirty="0"/>
              <a:t>, (deplorable) and </a:t>
            </a:r>
            <a:r>
              <a:rPr lang="en-NZ" b="1" dirty="0"/>
              <a:t>shameful</a:t>
            </a:r>
            <a:r>
              <a:rPr lang="en-NZ" dirty="0"/>
              <a:t> history of:</a:t>
            </a:r>
          </a:p>
          <a:p>
            <a:endParaRPr lang="en-NZ" dirty="0"/>
          </a:p>
          <a:p>
            <a:pPr marL="628650" lvl="1" indent="-171450">
              <a:buFont typeface="Arial" panose="020B0604020202020204" pitchFamily="34" charset="0"/>
              <a:buChar char="•"/>
            </a:pPr>
            <a:r>
              <a:rPr lang="en-NZ" dirty="0"/>
              <a:t>Sexual abuse</a:t>
            </a:r>
          </a:p>
          <a:p>
            <a:pPr marL="628650" lvl="1" indent="-171450">
              <a:buFont typeface="Arial" panose="020B0604020202020204" pitchFamily="34" charset="0"/>
              <a:buChar char="•"/>
            </a:pPr>
            <a:r>
              <a:rPr lang="en-NZ" dirty="0"/>
              <a:t>Physical abuse</a:t>
            </a:r>
          </a:p>
          <a:p>
            <a:pPr marL="628650" lvl="1" indent="-171450">
              <a:buFont typeface="Arial" panose="020B0604020202020204" pitchFamily="34" charset="0"/>
              <a:buChar char="•"/>
            </a:pPr>
            <a:r>
              <a:rPr lang="en-NZ" dirty="0"/>
              <a:t>Psychological/emotional abuse, and</a:t>
            </a:r>
          </a:p>
          <a:p>
            <a:pPr marL="628650" lvl="1" indent="-171450">
              <a:buFont typeface="Arial" panose="020B0604020202020204" pitchFamily="34" charset="0"/>
              <a:buChar char="•"/>
            </a:pPr>
            <a:r>
              <a:rPr lang="en-NZ" dirty="0"/>
              <a:t>neglect</a:t>
            </a:r>
          </a:p>
          <a:p>
            <a:endParaRPr lang="en-NZ" dirty="0"/>
          </a:p>
          <a:p>
            <a:r>
              <a:rPr lang="en-NZ" dirty="0"/>
              <a:t>……. against children.</a:t>
            </a:r>
          </a:p>
          <a:p>
            <a:endParaRPr lang="en-NZ" dirty="0"/>
          </a:p>
          <a:p>
            <a:pPr marL="171450" indent="-171450">
              <a:buFont typeface="Arial" panose="020B0604020202020204" pitchFamily="34" charset="0"/>
              <a:buChar char="•"/>
            </a:pPr>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2</a:t>
            </a:fld>
            <a:endParaRPr lang="en-NZ"/>
          </a:p>
        </p:txBody>
      </p:sp>
    </p:spTree>
    <p:extLst>
      <p:ext uri="{BB962C8B-B14F-4D97-AF65-F5344CB8AC3E}">
        <p14:creationId xmlns:p14="http://schemas.microsoft.com/office/powerpoint/2010/main" val="2709293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The sexual abuse of children is widely recognised as having immeasurable effects on individuals and society as a whole! </a:t>
            </a:r>
          </a:p>
          <a:p>
            <a:endParaRPr lang="en-NZ" dirty="0"/>
          </a:p>
          <a:p>
            <a:r>
              <a:rPr lang="en-NZ" b="1" dirty="0"/>
              <a:t>Sexual abuse of children is a societal issue.</a:t>
            </a:r>
          </a:p>
          <a:p>
            <a:endParaRPr lang="en-NZ" dirty="0"/>
          </a:p>
          <a:p>
            <a:r>
              <a:rPr lang="en-NZ" dirty="0"/>
              <a:t>I leave you with this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a:t>What can Timor </a:t>
            </a:r>
            <a:r>
              <a:rPr lang="en-NZ" b="1" dirty="0" err="1"/>
              <a:t>Leste</a:t>
            </a:r>
            <a:r>
              <a:rPr lang="en-NZ" b="1" dirty="0"/>
              <a:t> learn from NZ’s history?</a:t>
            </a:r>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20</a:t>
            </a:fld>
            <a:endParaRPr lang="en-NZ"/>
          </a:p>
        </p:txBody>
      </p:sp>
    </p:spTree>
    <p:extLst>
      <p:ext uri="{BB962C8B-B14F-4D97-AF65-F5344CB8AC3E}">
        <p14:creationId xmlns:p14="http://schemas.microsoft.com/office/powerpoint/2010/main" val="3898905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NZ"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Between 1991-2000, </a:t>
            </a:r>
            <a:r>
              <a:rPr lang="en-NZ" b="1" dirty="0"/>
              <a:t>91</a:t>
            </a:r>
            <a:r>
              <a:rPr lang="en-NZ" dirty="0"/>
              <a:t> child homicides.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200" dirty="0">
                <a:solidFill>
                  <a:schemeClr val="tx1"/>
                </a:solidFill>
              </a:rPr>
              <a:t>Most of these children were violently beaten, abused and neglected,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200" dirty="0">
                <a:solidFill>
                  <a:schemeClr val="tx1"/>
                </a:solidFill>
              </a:rPr>
              <a:t>by immediate or extended adult family members,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200" dirty="0">
                <a:solidFill>
                  <a:schemeClr val="tx1"/>
                </a:solidFill>
              </a:rPr>
              <a:t>those should have been protecting them.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200" dirty="0">
                <a:solidFill>
                  <a:schemeClr val="tx1"/>
                </a:solidFill>
              </a:rPr>
              <a:t>(teara.govt.nz)</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NZ Police respond to </a:t>
            </a:r>
          </a:p>
          <a:p>
            <a:pPr marL="0" indent="0">
              <a:buFont typeface="Arial" panose="020B0604020202020204" pitchFamily="34" charset="0"/>
              <a:buNone/>
            </a:pPr>
            <a:r>
              <a:rPr lang="en-NZ" dirty="0"/>
              <a:t>One family/domestic violence call every seven minutes.</a:t>
            </a:r>
          </a:p>
          <a:p>
            <a:pPr marL="0" indent="0">
              <a:buFont typeface="Arial" panose="020B0604020202020204" pitchFamily="34" charset="0"/>
              <a:buNone/>
            </a:pPr>
            <a:r>
              <a:rPr lang="en-NZ" dirty="0"/>
              <a:t>In addition, it is believed that in </a:t>
            </a:r>
            <a:r>
              <a:rPr lang="en-NZ" b="1" dirty="0"/>
              <a:t>60% </a:t>
            </a:r>
            <a:r>
              <a:rPr lang="en-NZ" dirty="0"/>
              <a:t>of these cases, </a:t>
            </a:r>
          </a:p>
          <a:p>
            <a:pPr marL="0" indent="0">
              <a:buFont typeface="Arial" panose="020B0604020202020204" pitchFamily="34" charset="0"/>
              <a:buNone/>
            </a:pPr>
            <a:r>
              <a:rPr lang="en-NZ" dirty="0"/>
              <a:t>children are also being abused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(newzealandchildabuse.com)</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A National review reports: </a:t>
            </a:r>
            <a:r>
              <a:rPr lang="en-NZ" b="1" dirty="0"/>
              <a:t>1 in 3 girls</a:t>
            </a:r>
            <a:r>
              <a:rPr lang="en-NZ" dirty="0"/>
              <a:t> and </a:t>
            </a:r>
            <a:r>
              <a:rPr lang="en-NZ" b="1" dirty="0"/>
              <a:t>1 in 7 boys </a:t>
            </a:r>
            <a:r>
              <a:rPr lang="en-NZ" dirty="0"/>
              <a:t>are sexually abused prior to adulthood </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2012</a:t>
            </a:r>
          </a:p>
          <a:p>
            <a:pPr marL="0" indent="0">
              <a:buFont typeface="Arial" panose="020B0604020202020204" pitchFamily="34" charset="0"/>
              <a:buNone/>
            </a:pPr>
            <a:r>
              <a:rPr lang="en-NZ" b="1" dirty="0"/>
              <a:t>21,000</a:t>
            </a:r>
            <a:r>
              <a:rPr lang="en-NZ" dirty="0"/>
              <a:t> cases of confirmed child abuse received by Child, Youth and Family Service (this is child social services)</a:t>
            </a:r>
          </a:p>
          <a:p>
            <a:pPr marL="0" indent="0">
              <a:buFont typeface="Arial" panose="020B0604020202020204" pitchFamily="34" charset="0"/>
              <a:buNone/>
            </a:pPr>
            <a:r>
              <a:rPr lang="en-NZ" dirty="0"/>
              <a:t>Around </a:t>
            </a:r>
            <a:r>
              <a:rPr lang="en-NZ" b="1" dirty="0"/>
              <a:t>1/5</a:t>
            </a:r>
            <a:r>
              <a:rPr lang="en-NZ" dirty="0"/>
              <a:t> (</a:t>
            </a:r>
            <a:r>
              <a:rPr lang="en-NZ" b="1" dirty="0"/>
              <a:t>approximately 4000</a:t>
            </a:r>
            <a:r>
              <a:rPr lang="en-NZ" dirty="0"/>
              <a:t>) of these children were taken from their families and put into state care</a:t>
            </a:r>
          </a:p>
          <a:p>
            <a:pPr marL="0" indent="0">
              <a:buFont typeface="Arial" panose="020B0604020202020204" pitchFamily="34" charset="0"/>
              <a:buNone/>
            </a:pPr>
            <a:r>
              <a:rPr lang="en-NZ" dirty="0"/>
              <a:t>whilst in state care</a:t>
            </a:r>
            <a:r>
              <a:rPr lang="en-NZ" b="1" dirty="0"/>
              <a:t> 23 </a:t>
            </a:r>
            <a:r>
              <a:rPr lang="en-NZ" dirty="0"/>
              <a:t>of these 4000 children, were further abused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(newzealandchildabuse.com)</a:t>
            </a:r>
          </a:p>
          <a:p>
            <a:pPr marL="0" indent="0">
              <a:buFont typeface="Arial" panose="020B0604020202020204" pitchFamily="34" charset="0"/>
              <a:buNone/>
            </a:pPr>
            <a:endParaRPr lang="en-NZ" dirty="0"/>
          </a:p>
          <a:p>
            <a:pPr marL="0" indent="0">
              <a:buFont typeface="Arial" panose="020B0604020202020204" pitchFamily="34" charset="0"/>
              <a:buNone/>
            </a:pPr>
            <a:endParaRPr lang="en-NZ" dirty="0"/>
          </a:p>
          <a:p>
            <a:pPr marL="0" indent="0">
              <a:buFont typeface="Arial" panose="020B0604020202020204" pitchFamily="34" charset="0"/>
              <a:buNone/>
            </a:pPr>
            <a:r>
              <a:rPr lang="en-NZ" b="1" dirty="0"/>
              <a:t>These cases (and others) put NZ among the worst performing nations in the developed world for child violence and mortality.</a:t>
            </a:r>
          </a:p>
          <a:p>
            <a:pPr marL="0" indent="0">
              <a:buFont typeface="Arial" panose="020B0604020202020204" pitchFamily="34" charset="0"/>
              <a:buNone/>
            </a:pPr>
            <a:endParaRPr lang="en-NZ" b="1" dirty="0"/>
          </a:p>
          <a:p>
            <a:pPr marL="0" indent="0">
              <a:buFont typeface="Arial" panose="020B0604020202020204" pitchFamily="34" charset="0"/>
              <a:buNone/>
            </a:pPr>
            <a:r>
              <a:rPr lang="en-NZ" dirty="0"/>
              <a:t>In 2015 </a:t>
            </a:r>
          </a:p>
          <a:p>
            <a:pPr marL="0" indent="0">
              <a:buFont typeface="Arial" panose="020B0604020202020204" pitchFamily="34" charset="0"/>
              <a:buNone/>
            </a:pPr>
            <a:r>
              <a:rPr lang="en-NZ" dirty="0"/>
              <a:t>The United Nations Committee on the Rights of the Child</a:t>
            </a:r>
          </a:p>
          <a:p>
            <a:pPr marL="0" indent="0">
              <a:buFont typeface="Arial" panose="020B0604020202020204" pitchFamily="34" charset="0"/>
              <a:buNone/>
            </a:pPr>
            <a:r>
              <a:rPr lang="en-NZ" dirty="0"/>
              <a:t>called New Zealand to task</a:t>
            </a:r>
          </a:p>
          <a:p>
            <a:pPr marL="0" indent="0">
              <a:buFont typeface="Arial" panose="020B0604020202020204" pitchFamily="34" charset="0"/>
              <a:buNone/>
            </a:pPr>
            <a:r>
              <a:rPr lang="en-NZ" dirty="0"/>
              <a:t>for failing to adequately protect children.</a:t>
            </a:r>
          </a:p>
          <a:p>
            <a:pPr marL="0" indent="0">
              <a:buFont typeface="Arial" panose="020B0604020202020204" pitchFamily="34" charset="0"/>
              <a:buNone/>
            </a:pPr>
            <a:endParaRPr lang="en-NZ" dirty="0"/>
          </a:p>
          <a:p>
            <a:pPr marL="0" indent="0">
              <a:buFont typeface="Arial" panose="020B0604020202020204" pitchFamily="34" charset="0"/>
              <a:buNone/>
            </a:pPr>
            <a:endParaRPr lang="en-NZ" dirty="0"/>
          </a:p>
          <a:p>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3</a:t>
            </a:fld>
            <a:endParaRPr lang="en-NZ"/>
          </a:p>
        </p:txBody>
      </p:sp>
    </p:spTree>
    <p:extLst>
      <p:ext uri="{BB962C8B-B14F-4D97-AF65-F5344CB8AC3E}">
        <p14:creationId xmlns:p14="http://schemas.microsoft.com/office/powerpoint/2010/main" val="3336353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a:t>As in many countries, most child abuse in NZ is </a:t>
            </a:r>
            <a:r>
              <a:rPr lang="en-NZ" b="1" dirty="0"/>
              <a:t>intra-familial.</a:t>
            </a:r>
            <a:r>
              <a:rPr lang="en-NZ" dirty="0"/>
              <a:t> </a:t>
            </a:r>
          </a:p>
          <a:p>
            <a:endParaRPr lang="en-NZ" dirty="0"/>
          </a:p>
          <a:p>
            <a:r>
              <a:rPr lang="en-NZ" dirty="0"/>
              <a:t>Intra-familial extends to state care, safe houses and orphanages.</a:t>
            </a:r>
          </a:p>
          <a:p>
            <a:endParaRPr lang="en-NZ" dirty="0"/>
          </a:p>
          <a:p>
            <a:r>
              <a:rPr lang="en-NZ" b="1" dirty="0"/>
              <a:t>BUT</a:t>
            </a:r>
            <a:r>
              <a:rPr lang="en-NZ" dirty="0"/>
              <a:t> as we know through watching and reading news reports:</a:t>
            </a:r>
          </a:p>
          <a:p>
            <a:endParaRPr lang="en-NZ" dirty="0"/>
          </a:p>
          <a:p>
            <a:r>
              <a:rPr lang="en-NZ" dirty="0"/>
              <a:t>Extra-familial abuse can occur: </a:t>
            </a:r>
          </a:p>
          <a:p>
            <a:endParaRPr lang="en-NZ" dirty="0"/>
          </a:p>
          <a:p>
            <a:pPr marL="171450" indent="-171450">
              <a:buFont typeface="Arial" panose="020B0604020202020204" pitchFamily="34" charset="0"/>
              <a:buChar char="•"/>
            </a:pPr>
            <a:r>
              <a:rPr lang="en-NZ" dirty="0"/>
              <a:t>Within the school environment</a:t>
            </a:r>
          </a:p>
          <a:p>
            <a:pPr marL="171450" indent="-171450">
              <a:buFont typeface="Arial" panose="020B0604020202020204" pitchFamily="34" charset="0"/>
              <a:buChar char="•"/>
            </a:pPr>
            <a:r>
              <a:rPr lang="en-NZ" dirty="0"/>
              <a:t>Church or faith based institutions</a:t>
            </a:r>
          </a:p>
          <a:p>
            <a:pPr marL="171450" indent="-171450">
              <a:buFont typeface="Arial" panose="020B0604020202020204" pitchFamily="34" charset="0"/>
              <a:buChar char="•"/>
            </a:pPr>
            <a:r>
              <a:rPr lang="en-NZ" dirty="0"/>
              <a:t>Within Sporting, cultural and larger community environments </a:t>
            </a:r>
          </a:p>
          <a:p>
            <a:pPr marL="0" indent="0">
              <a:buFont typeface="Arial" panose="020B0604020202020204" pitchFamily="34" charset="0"/>
              <a:buNone/>
            </a:pPr>
            <a:endParaRPr lang="en-NZ" dirty="0"/>
          </a:p>
          <a:p>
            <a:endParaRPr lang="en-NZ" dirty="0"/>
          </a:p>
          <a:p>
            <a:r>
              <a:rPr lang="en-NZ" b="1" dirty="0"/>
              <a:t>More than often</a:t>
            </a:r>
            <a:r>
              <a:rPr lang="en-NZ" dirty="0"/>
              <a:t>, perpetrators of child sexual abuse are individuals who are highly respected in the community and/or have a position of authority, for example, priests, coaches, business men, police officers, principals, teachers, judges, lawyers, government officials to name a few.</a:t>
            </a:r>
          </a:p>
          <a:p>
            <a:endParaRPr lang="en-NZ" dirty="0"/>
          </a:p>
          <a:p>
            <a:r>
              <a:rPr lang="en-NZ" dirty="0"/>
              <a:t>ONLINE EXPLORTATION of children is becoming a concerning and increasingly utilised and sophisticated platform for predators.  This can also be driven by financial gain.</a:t>
            </a:r>
          </a:p>
          <a:p>
            <a:endParaRPr lang="en-NZ" dirty="0"/>
          </a:p>
          <a:p>
            <a:endParaRPr lang="en-NZ" dirty="0"/>
          </a:p>
          <a:p>
            <a:r>
              <a:rPr lang="en-NZ" sz="1200" dirty="0"/>
              <a:t>(Mother</a:t>
            </a:r>
          </a:p>
          <a:p>
            <a:r>
              <a:rPr lang="en-NZ" sz="1200" dirty="0"/>
              <a:t>Father</a:t>
            </a:r>
          </a:p>
          <a:p>
            <a:r>
              <a:rPr lang="en-NZ" sz="1200" dirty="0"/>
              <a:t>Mothers partner</a:t>
            </a:r>
          </a:p>
          <a:p>
            <a:r>
              <a:rPr lang="en-NZ" sz="1200" dirty="0"/>
              <a:t>Step father</a:t>
            </a:r>
          </a:p>
          <a:p>
            <a:r>
              <a:rPr lang="en-NZ" sz="1200" dirty="0"/>
              <a:t>Grandfather</a:t>
            </a:r>
          </a:p>
          <a:p>
            <a:r>
              <a:rPr lang="en-NZ" sz="1200" dirty="0"/>
              <a:t>Uncle</a:t>
            </a:r>
          </a:p>
          <a:p>
            <a:r>
              <a:rPr lang="en-NZ" sz="1200" dirty="0"/>
              <a:t>Aunty</a:t>
            </a:r>
          </a:p>
          <a:p>
            <a:r>
              <a:rPr lang="en-NZ" sz="1200" dirty="0"/>
              <a:t>Mothers and fathers extended family member)</a:t>
            </a:r>
          </a:p>
          <a:p>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4</a:t>
            </a:fld>
            <a:endParaRPr lang="en-NZ"/>
          </a:p>
        </p:txBody>
      </p:sp>
    </p:spTree>
    <p:extLst>
      <p:ext uri="{BB962C8B-B14F-4D97-AF65-F5344CB8AC3E}">
        <p14:creationId xmlns:p14="http://schemas.microsoft.com/office/powerpoint/2010/main" val="2606023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Starting point for the investigation of child sexual abuse in NZ ……………. and in context with the topic of this conference:</a:t>
            </a:r>
          </a:p>
          <a:p>
            <a:endParaRPr lang="en-NZ" dirty="0"/>
          </a:p>
          <a:p>
            <a:r>
              <a:rPr lang="en-NZ" b="1" dirty="0"/>
              <a:t>Was a change in legislation!!!!</a:t>
            </a:r>
          </a:p>
          <a:p>
            <a:endParaRPr lang="en-NZ" dirty="0"/>
          </a:p>
          <a:p>
            <a:r>
              <a:rPr lang="en-NZ" dirty="0"/>
              <a:t>The Evidence Amendment Act </a:t>
            </a:r>
            <a:r>
              <a:rPr lang="en-NZ" b="1" dirty="0"/>
              <a:t>1989</a:t>
            </a:r>
          </a:p>
          <a:p>
            <a:endParaRPr lang="en-NZ" dirty="0"/>
          </a:p>
          <a:p>
            <a:r>
              <a:rPr lang="en-NZ" dirty="0"/>
              <a:t>Signified the commencement of:</a:t>
            </a:r>
          </a:p>
          <a:p>
            <a:endParaRPr lang="en-NZ" dirty="0"/>
          </a:p>
          <a:p>
            <a:pPr marL="171450" indent="-171450">
              <a:buFont typeface="Arial" panose="020B0604020202020204" pitchFamily="34" charset="0"/>
              <a:buChar char="•"/>
            </a:pPr>
            <a:r>
              <a:rPr lang="en-NZ" dirty="0"/>
              <a:t> interviewing child sexual abuse victims on video, and</a:t>
            </a:r>
          </a:p>
          <a:p>
            <a:pPr marL="171450" indent="-171450">
              <a:buFont typeface="Arial" panose="020B0604020202020204" pitchFamily="34" charset="0"/>
              <a:buChar char="•"/>
            </a:pPr>
            <a:r>
              <a:rPr lang="en-NZ" dirty="0"/>
              <a:t> using the pre recorded video interview in court, as the child’s evidence-in-chief or </a:t>
            </a:r>
            <a:r>
              <a:rPr lang="en-NZ" b="1" dirty="0"/>
              <a:t>declaration.</a:t>
            </a:r>
          </a:p>
          <a:p>
            <a:endParaRPr lang="en-NZ" dirty="0"/>
          </a:p>
          <a:p>
            <a:r>
              <a:rPr lang="en-NZ" dirty="0"/>
              <a:t>This legislative change also allowed for:</a:t>
            </a:r>
          </a:p>
          <a:p>
            <a:endParaRPr lang="en-NZ"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interpreters to be present (</a:t>
            </a:r>
            <a:r>
              <a:rPr lang="en-NZ" dirty="0" err="1"/>
              <a:t>eg</a:t>
            </a:r>
            <a:r>
              <a:rPr lang="en-NZ" dirty="0"/>
              <a:t>, mother tongue/sign language), and for</a:t>
            </a:r>
          </a:p>
          <a:p>
            <a:endParaRPr lang="en-NZ" dirty="0"/>
          </a:p>
          <a:p>
            <a:pPr marL="171450" indent="-171450">
              <a:buFont typeface="Arial" panose="020B0604020202020204" pitchFamily="34" charset="0"/>
              <a:buChar char="•"/>
            </a:pPr>
            <a:r>
              <a:rPr lang="en-NZ" dirty="0"/>
              <a:t>CCTV (close circuit television) and/or screens to be used at trial.</a:t>
            </a:r>
          </a:p>
          <a:p>
            <a:pPr marL="171450" indent="-171450">
              <a:buFont typeface="Arial" panose="020B0604020202020204" pitchFamily="34" charset="0"/>
              <a:buChar char="•"/>
            </a:pPr>
            <a:endParaRPr lang="en-NZ" dirty="0"/>
          </a:p>
          <a:p>
            <a:r>
              <a:rPr lang="en-NZ" dirty="0"/>
              <a:t>This was an incredibly </a:t>
            </a:r>
            <a:r>
              <a:rPr lang="en-NZ" b="1" dirty="0"/>
              <a:t>supportive</a:t>
            </a:r>
            <a:r>
              <a:rPr lang="en-NZ" dirty="0"/>
              <a:t> and </a:t>
            </a:r>
            <a:r>
              <a:rPr lang="en-NZ" b="1" dirty="0"/>
              <a:t>functional</a:t>
            </a:r>
            <a:r>
              <a:rPr lang="en-NZ" dirty="0"/>
              <a:t> piece of legislation, ………. </a:t>
            </a:r>
            <a:r>
              <a:rPr lang="en-NZ" b="1" dirty="0"/>
              <a:t>both</a:t>
            </a:r>
            <a:r>
              <a:rPr lang="en-NZ" dirty="0"/>
              <a:t> for </a:t>
            </a:r>
            <a:r>
              <a:rPr lang="en-NZ" b="1" dirty="0"/>
              <a:t>victims of sexual abuse </a:t>
            </a:r>
          </a:p>
          <a:p>
            <a:r>
              <a:rPr lang="en-NZ" dirty="0"/>
              <a:t>and </a:t>
            </a:r>
            <a:r>
              <a:rPr lang="en-NZ" b="1" dirty="0"/>
              <a:t>perpetrators</a:t>
            </a:r>
            <a:r>
              <a:rPr lang="en-NZ" dirty="0"/>
              <a:t>.  </a:t>
            </a:r>
          </a:p>
          <a:p>
            <a:endParaRPr lang="en-NZ" dirty="0"/>
          </a:p>
          <a:p>
            <a:r>
              <a:rPr lang="en-NZ" dirty="0"/>
              <a:t>I’ll discuss this in detail shortly.</a:t>
            </a:r>
          </a:p>
          <a:p>
            <a:pPr marL="0" indent="0">
              <a:buFont typeface="Arial" panose="020B0604020202020204" pitchFamily="34" charset="0"/>
              <a:buNone/>
            </a:pPr>
            <a:endParaRPr lang="en-NZ" dirty="0"/>
          </a:p>
          <a:p>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b="1" dirty="0"/>
              <a:t>You may ask how we interviewed child victims of sexual abuse prior to 1989?</a:t>
            </a:r>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5</a:t>
            </a:fld>
            <a:endParaRPr lang="en-NZ"/>
          </a:p>
        </p:txBody>
      </p:sp>
    </p:spTree>
    <p:extLst>
      <p:ext uri="{BB962C8B-B14F-4D97-AF65-F5344CB8AC3E}">
        <p14:creationId xmlns:p14="http://schemas.microsoft.com/office/powerpoint/2010/main" val="2533606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NZ" b="1" dirty="0"/>
              <a:t>WE DIDN’T!!!!!</a:t>
            </a:r>
          </a:p>
          <a:p>
            <a:pPr marL="0" indent="0">
              <a:buFont typeface="Arial" panose="020B0604020202020204" pitchFamily="34" charset="0"/>
              <a:buNone/>
            </a:pPr>
            <a:r>
              <a:rPr lang="en-NZ" dirty="0"/>
              <a:t>Particularly for those under the age of about 14 years.  </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This was due to 2 main reason:</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Firstly: the pre 1989 laws required any witness (regardless of age) to take an ‘oath’ in order to be able to give evidence in court, and</a:t>
            </a:r>
          </a:p>
          <a:p>
            <a:pPr marL="0" indent="0">
              <a:buFont typeface="Arial" panose="020B0604020202020204" pitchFamily="34" charset="0"/>
              <a:buNone/>
            </a:pPr>
            <a:r>
              <a:rPr lang="en-NZ" dirty="0"/>
              <a:t>Secondly, perceived SOCIETAL MYTHS and BELIEFS.</a:t>
            </a:r>
          </a:p>
          <a:p>
            <a:pPr marL="0" indent="0">
              <a:buFont typeface="Arial" panose="020B0604020202020204" pitchFamily="34" charset="0"/>
              <a:buNone/>
            </a:pPr>
            <a:endParaRPr lang="en-NZ" b="1" dirty="0"/>
          </a:p>
          <a:p>
            <a:pPr marL="0" indent="0">
              <a:buFont typeface="Arial" panose="020B0604020202020204" pitchFamily="34" charset="0"/>
              <a:buNone/>
            </a:pPr>
            <a:r>
              <a:rPr lang="en-NZ" b="1" dirty="0"/>
              <a:t>Social Myths and Beliefs often impacted on, and determined:</a:t>
            </a:r>
          </a:p>
          <a:p>
            <a:pPr marL="0" indent="0">
              <a:buFont typeface="Arial" panose="020B0604020202020204" pitchFamily="34" charset="0"/>
              <a:buNone/>
            </a:pPr>
            <a:endParaRPr lang="en-NZ" dirty="0"/>
          </a:p>
          <a:p>
            <a:pPr marL="171450" indent="-171450">
              <a:buFont typeface="Arial" panose="020B0604020202020204" pitchFamily="34" charset="0"/>
              <a:buChar char="•"/>
            </a:pPr>
            <a:r>
              <a:rPr lang="en-NZ" dirty="0"/>
              <a:t>the level of family support offered/demonstrated to a victim of child sexual abuse </a:t>
            </a:r>
          </a:p>
          <a:p>
            <a:pPr marL="171450" indent="-171450">
              <a:buFont typeface="Arial" panose="020B0604020202020204" pitchFamily="34" charset="0"/>
              <a:buChar char="•"/>
            </a:pPr>
            <a:r>
              <a:rPr lang="en-NZ" dirty="0"/>
              <a:t>whether the police were notified</a:t>
            </a:r>
          </a:p>
          <a:p>
            <a:pPr marL="171450" indent="-171450">
              <a:buFont typeface="Arial" panose="020B0604020202020204" pitchFamily="34" charset="0"/>
              <a:buChar char="•"/>
            </a:pPr>
            <a:r>
              <a:rPr lang="en-NZ" dirty="0"/>
              <a:t>the plausibility of the child’s account, and</a:t>
            </a:r>
          </a:p>
          <a:p>
            <a:pPr marL="171450" indent="-171450">
              <a:buFont typeface="Arial" panose="020B0604020202020204" pitchFamily="34" charset="0"/>
              <a:buChar char="•"/>
            </a:pPr>
            <a:r>
              <a:rPr lang="en-NZ" dirty="0"/>
              <a:t>the outcome of any investigative or judicial proceedings.  </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Successful prosecutions were VERY RARE prior to the 1989 legislative change!!</a:t>
            </a:r>
          </a:p>
          <a:p>
            <a:pPr marL="0" indent="0">
              <a:buFont typeface="Arial" panose="020B0604020202020204" pitchFamily="34" charset="0"/>
              <a:buNone/>
            </a:pPr>
            <a:endParaRPr lang="en-NZ" dirty="0"/>
          </a:p>
          <a:p>
            <a:pPr marL="0" indent="0">
              <a:buFont typeface="Arial" panose="020B0604020202020204" pitchFamily="34" charset="0"/>
              <a:buNone/>
            </a:pPr>
            <a:endParaRPr lang="en-NZ" dirty="0"/>
          </a:p>
          <a:p>
            <a:pPr marL="171450" indent="-171450">
              <a:buFont typeface="Arial" panose="020B0604020202020204" pitchFamily="34" charset="0"/>
              <a:buChar char="•"/>
            </a:pPr>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6</a:t>
            </a:fld>
            <a:endParaRPr lang="en-NZ"/>
          </a:p>
        </p:txBody>
      </p:sp>
    </p:spTree>
    <p:extLst>
      <p:ext uri="{BB962C8B-B14F-4D97-AF65-F5344CB8AC3E}">
        <p14:creationId xmlns:p14="http://schemas.microsoft.com/office/powerpoint/2010/main" val="1120835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NZ" dirty="0"/>
              <a:t>MYTH and BELIEFS:</a:t>
            </a:r>
          </a:p>
          <a:p>
            <a:pPr marL="0" indent="0">
              <a:buFont typeface="Arial" panose="020B0604020202020204" pitchFamily="34" charset="0"/>
              <a:buNone/>
            </a:pPr>
            <a:endParaRPr lang="en-NZ" dirty="0"/>
          </a:p>
          <a:p>
            <a:pPr marL="1085850" lvl="2" indent="-171450">
              <a:buFont typeface="Arial" panose="020B0604020202020204" pitchFamily="34" charset="0"/>
              <a:buChar char="•"/>
            </a:pPr>
            <a:r>
              <a:rPr lang="en-NZ" dirty="0"/>
              <a:t>Child sexual abuse only occurs with strangers. (Stranger danger)</a:t>
            </a:r>
          </a:p>
          <a:p>
            <a:pPr marL="1085850" lvl="2" indent="-171450">
              <a:buFont typeface="Arial" panose="020B0604020202020204" pitchFamily="34" charset="0"/>
              <a:buChar char="•"/>
            </a:pPr>
            <a:r>
              <a:rPr lang="en-NZ" dirty="0"/>
              <a:t>All sexual abuse victims are female. (boys are not sexually abused) </a:t>
            </a:r>
          </a:p>
          <a:p>
            <a:pPr marL="1085850" lvl="2" indent="-171450">
              <a:buFont typeface="Arial" panose="020B0604020202020204" pitchFamily="34" charset="0"/>
              <a:buChar char="•"/>
            </a:pPr>
            <a:r>
              <a:rPr lang="en-NZ" dirty="0"/>
              <a:t>If the child didn’t want the abuse, they could have told the perpetrator to stop (often taught the importance of obeying adults, often don’t know that what is happening is wrong (cognitively), often coerced with bribes, threats, blackmailed etc</a:t>
            </a:r>
          </a:p>
          <a:p>
            <a:pPr marL="1085850" lvl="2" indent="-171450">
              <a:buFont typeface="Arial" panose="020B0604020202020204" pitchFamily="34" charset="0"/>
              <a:buChar char="•"/>
            </a:pPr>
            <a:r>
              <a:rPr lang="en-NZ" dirty="0"/>
              <a:t>Young children can not give factual accounts (fantasy, made up)</a:t>
            </a:r>
          </a:p>
          <a:p>
            <a:pPr marL="1085850" lvl="2" indent="-171450">
              <a:buFont typeface="Arial" panose="020B0604020202020204" pitchFamily="34" charset="0"/>
              <a:buChar char="•"/>
            </a:pPr>
            <a:r>
              <a:rPr lang="en-NZ" dirty="0"/>
              <a:t>If it really happened they would have said something sooner (some may take a year to 5 years, many disclose after someone else has made a complaint, some disclose abuse when the perpetrator has left the house, community, country or died and some NEVER disclose)</a:t>
            </a:r>
          </a:p>
          <a:p>
            <a:pPr marL="1085850" lvl="2" indent="-171450">
              <a:buFont typeface="Arial" panose="020B0604020202020204" pitchFamily="34" charset="0"/>
              <a:buChar char="•"/>
            </a:pPr>
            <a:r>
              <a:rPr lang="en-NZ" dirty="0"/>
              <a:t>Intra-familial family abuse is isolated (usually a situation that develops gradually over time and occurs repeatedly)</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Post 1989,  there have been sound and significant advancements in the areas of both:</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The cognitive development of children, and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The dispelling or debunking child sexual abuse myths and belief!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dirty="0"/>
              <a:t>Unfortunately, this knowledge and education has ‘not reached all’,  …………… and these beliefs still exist and linger in some communities/countries.</a:t>
            </a:r>
          </a:p>
          <a:p>
            <a:pPr marL="457200" lvl="1" indent="0" algn="l">
              <a:buFont typeface="Arial" panose="020B0604020202020204" pitchFamily="34" charset="0"/>
              <a:buNone/>
            </a:pPr>
            <a:endParaRPr lang="en-NZ" dirty="0"/>
          </a:p>
          <a:p>
            <a:pPr marL="457200" lvl="1" indent="0" algn="l">
              <a:buFont typeface="Arial" panose="020B0604020202020204" pitchFamily="34" charset="0"/>
              <a:buNone/>
            </a:pPr>
            <a:endParaRPr lang="en-NZ" dirty="0"/>
          </a:p>
          <a:p>
            <a:pPr marL="171450" indent="-171450">
              <a:buFont typeface="Arial" panose="020B0604020202020204" pitchFamily="34" charset="0"/>
              <a:buChar char="•"/>
            </a:pPr>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7</a:t>
            </a:fld>
            <a:endParaRPr lang="en-NZ"/>
          </a:p>
        </p:txBody>
      </p:sp>
    </p:spTree>
    <p:extLst>
      <p:ext uri="{BB962C8B-B14F-4D97-AF65-F5344CB8AC3E}">
        <p14:creationId xmlns:p14="http://schemas.microsoft.com/office/powerpoint/2010/main" val="163178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b="1" dirty="0"/>
              <a:t>Delay, Reluctance and Non-disclosure can impact </a:t>
            </a:r>
            <a:r>
              <a:rPr lang="en-NZ" dirty="0"/>
              <a:t>on a child’s </a:t>
            </a:r>
          </a:p>
          <a:p>
            <a:r>
              <a:rPr lang="en-NZ" b="1" dirty="0"/>
              <a:t>ability, and/or, willingness </a:t>
            </a:r>
            <a:r>
              <a:rPr lang="en-NZ" dirty="0"/>
              <a:t>to report sexual abuse.  </a:t>
            </a:r>
          </a:p>
          <a:p>
            <a:endParaRPr lang="en-NZ" dirty="0"/>
          </a:p>
          <a:p>
            <a:r>
              <a:rPr lang="en-NZ" dirty="0"/>
              <a:t>Some individual or cumulative reasons for this can be:</a:t>
            </a:r>
          </a:p>
          <a:p>
            <a:endParaRPr lang="en-NZ" dirty="0"/>
          </a:p>
          <a:p>
            <a:pPr marL="171450" indent="-171450">
              <a:buFont typeface="Arial" panose="020B0604020202020204" pitchFamily="34" charset="0"/>
              <a:buChar char="•"/>
            </a:pPr>
            <a:r>
              <a:rPr lang="en-NZ" dirty="0"/>
              <a:t>AGE</a:t>
            </a:r>
          </a:p>
          <a:p>
            <a:pPr marL="171450" indent="-171450">
              <a:buFont typeface="Arial" panose="020B0604020202020204" pitchFamily="34" charset="0"/>
              <a:buChar char="•"/>
            </a:pPr>
            <a:r>
              <a:rPr lang="en-NZ" dirty="0"/>
              <a:t>GENDER</a:t>
            </a:r>
          </a:p>
          <a:p>
            <a:pPr marL="171450" indent="-171450">
              <a:buFont typeface="Arial" panose="020B0604020202020204" pitchFamily="34" charset="0"/>
              <a:buChar char="•"/>
            </a:pPr>
            <a:r>
              <a:rPr lang="en-NZ" dirty="0"/>
              <a:t>SHAME/GUILT </a:t>
            </a:r>
          </a:p>
          <a:p>
            <a:pPr marL="628650" lvl="1" indent="-171450">
              <a:buFont typeface="Courier New" panose="02070309020205020404" pitchFamily="49" charset="0"/>
              <a:buChar char="o"/>
            </a:pPr>
            <a:r>
              <a:rPr lang="en-NZ" dirty="0"/>
              <a:t>Child feels the abuse was their own fault –egocentric</a:t>
            </a:r>
          </a:p>
          <a:p>
            <a:pPr marL="628650" lvl="1" indent="-171450">
              <a:buFont typeface="Courier New" panose="02070309020205020404" pitchFamily="49" charset="0"/>
              <a:buChar char="o"/>
            </a:pPr>
            <a:r>
              <a:rPr lang="en-NZ" dirty="0"/>
              <a:t>Child sense of  enjoyment and therefore may not believe it was bad</a:t>
            </a:r>
          </a:p>
          <a:p>
            <a:pPr marL="628650" lvl="1" indent="-171450">
              <a:buFont typeface="Courier New" panose="02070309020205020404" pitchFamily="49" charset="0"/>
              <a:buChar char="o"/>
            </a:pPr>
            <a:r>
              <a:rPr lang="en-NZ" dirty="0"/>
              <a:t>Child was an active participant-grooming</a:t>
            </a:r>
          </a:p>
          <a:p>
            <a:pPr marL="628650" lvl="1" indent="-171450">
              <a:buFont typeface="Courier New" panose="02070309020205020404" pitchFamily="49" charset="0"/>
              <a:buChar char="o"/>
            </a:pPr>
            <a:r>
              <a:rPr lang="en-NZ" dirty="0"/>
              <a:t>Child promised to keep a secret</a:t>
            </a:r>
          </a:p>
          <a:p>
            <a:pPr marL="628650" lvl="1" indent="-171450">
              <a:buFont typeface="Courier New" panose="02070309020205020404" pitchFamily="49" charset="0"/>
              <a:buChar char="o"/>
            </a:pPr>
            <a:r>
              <a:rPr lang="en-NZ" dirty="0"/>
              <a:t>Child received rewards</a:t>
            </a:r>
          </a:p>
          <a:p>
            <a:pPr marL="628650" lvl="1" indent="-171450">
              <a:buFont typeface="Courier New" panose="02070309020205020404" pitchFamily="49" charset="0"/>
              <a:buChar char="o"/>
            </a:pPr>
            <a:r>
              <a:rPr lang="en-NZ" dirty="0"/>
              <a:t>Child believes they wont to believed due to the profile the perpetrator has in the wider community</a:t>
            </a:r>
          </a:p>
          <a:p>
            <a:endParaRPr lang="en-NZ" dirty="0"/>
          </a:p>
          <a:p>
            <a:r>
              <a:rPr lang="en-NZ" dirty="0"/>
              <a:t>LOYALTY TO PERPETRATOR</a:t>
            </a:r>
          </a:p>
          <a:p>
            <a:pPr marL="628650" lvl="1" indent="-171450">
              <a:buFont typeface="Courier New" panose="02070309020205020404" pitchFamily="49" charset="0"/>
              <a:buChar char="o"/>
            </a:pPr>
            <a:r>
              <a:rPr lang="en-NZ" dirty="0"/>
              <a:t>Particularly common in cases of grooming and in intra-familial cases</a:t>
            </a:r>
          </a:p>
          <a:p>
            <a:endParaRPr lang="en-NZ" dirty="0"/>
          </a:p>
          <a:p>
            <a:r>
              <a:rPr lang="en-NZ" dirty="0"/>
              <a:t>FEAR OF CONSEQUENCES</a:t>
            </a:r>
          </a:p>
          <a:p>
            <a:pPr marL="628650" lvl="1" indent="-171450">
              <a:buFont typeface="Courier New" panose="02070309020205020404" pitchFamily="49" charset="0"/>
              <a:buChar char="o"/>
            </a:pPr>
            <a:r>
              <a:rPr lang="en-NZ" dirty="0"/>
              <a:t>Child believes they may get in trouble as an active participant or being blackmailed, or for an unrelated reason, which is typically instilled and perpetuated by the perpetrator</a:t>
            </a:r>
          </a:p>
          <a:p>
            <a:pPr marL="457200" lvl="1" indent="0">
              <a:buFont typeface="Courier New" panose="02070309020205020404" pitchFamily="49" charset="0"/>
              <a:buNone/>
            </a:pPr>
            <a:endParaRPr lang="en-NZ" dirty="0"/>
          </a:p>
          <a:p>
            <a:r>
              <a:rPr lang="en-NZ" b="1" dirty="0"/>
              <a:t>NOTABLY</a:t>
            </a:r>
            <a:r>
              <a:rPr lang="en-NZ" dirty="0"/>
              <a:t>: It is common for child victims of sexual abuse to report </a:t>
            </a:r>
            <a:r>
              <a:rPr lang="en-NZ" b="1" dirty="0"/>
              <a:t>years later, and even into adulthood, if at all. </a:t>
            </a:r>
          </a:p>
          <a:p>
            <a:r>
              <a:rPr lang="en-NZ" dirty="0"/>
              <a:t>Motivating factors to disclose or report historically can include:</a:t>
            </a:r>
          </a:p>
          <a:p>
            <a:pPr marL="171450" indent="-171450">
              <a:buFont typeface="Arial" panose="020B0604020202020204" pitchFamily="34" charset="0"/>
              <a:buChar char="•"/>
            </a:pPr>
            <a:r>
              <a:rPr lang="en-NZ" dirty="0"/>
              <a:t>Awareness of a police investigation involving other victims</a:t>
            </a:r>
          </a:p>
          <a:p>
            <a:pPr marL="171450" indent="-171450">
              <a:buFont typeface="Arial" panose="020B0604020202020204" pitchFamily="34" charset="0"/>
              <a:buChar char="•"/>
            </a:pPr>
            <a:r>
              <a:rPr lang="en-NZ" dirty="0"/>
              <a:t>perpetrator has moved away, is ill, or passed away.</a:t>
            </a:r>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8</a:t>
            </a:fld>
            <a:endParaRPr lang="en-NZ"/>
          </a:p>
        </p:txBody>
      </p:sp>
    </p:spTree>
    <p:extLst>
      <p:ext uri="{BB962C8B-B14F-4D97-AF65-F5344CB8AC3E}">
        <p14:creationId xmlns:p14="http://schemas.microsoft.com/office/powerpoint/2010/main" val="1017383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Investigative and Judicial issues have been caused by: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dirty="0"/>
              <a:t>Poor inter-agency communication</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NZ" dirty="0"/>
              <a:t>I can testify that the regular withdrawal of police officers on Child Abuse Teams to work in other areas, and the resourcing and staffing of inter-agency partners, exacerbated poor communication. </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NZ" dirty="0"/>
              <a:t>Despite inter-agency policies and guidelines existing, practice often fell short, resulting in agencies often working in isolation and not collaboratively.</a:t>
            </a:r>
          </a:p>
          <a:p>
            <a:r>
              <a:rPr lang="en-NZ" b="1" dirty="0"/>
              <a:t> </a:t>
            </a:r>
          </a:p>
          <a:p>
            <a:pPr marL="171450" indent="-171450">
              <a:buFont typeface="Arial" panose="020B0604020202020204" pitchFamily="34" charset="0"/>
              <a:buChar char="•"/>
            </a:pPr>
            <a:r>
              <a:rPr lang="en-NZ" dirty="0"/>
              <a:t>A number of academic reports and reviews have concluded and identified:</a:t>
            </a:r>
          </a:p>
          <a:p>
            <a:pPr marL="628650" lvl="1" indent="-171450">
              <a:buFont typeface="Courier New" panose="02070309020205020404" pitchFamily="49" charset="0"/>
              <a:buChar char="o"/>
            </a:pPr>
            <a:r>
              <a:rPr lang="en-NZ" dirty="0"/>
              <a:t>Delays in arranging specialist child interviews</a:t>
            </a:r>
          </a:p>
          <a:p>
            <a:pPr marL="628650" lvl="1" indent="-171450">
              <a:buFont typeface="Courier New" panose="02070309020205020404" pitchFamily="49" charset="0"/>
              <a:buChar char="o"/>
            </a:pPr>
            <a:r>
              <a:rPr lang="en-NZ" b="1" dirty="0"/>
              <a:t>Delays in completing police investigations (evidence gathering)</a:t>
            </a:r>
            <a:r>
              <a:rPr lang="en-NZ" b="0" dirty="0"/>
              <a:t>, and</a:t>
            </a:r>
          </a:p>
          <a:p>
            <a:pPr marL="628650" lvl="1" indent="-171450">
              <a:buFont typeface="Courier New" panose="02070309020205020404" pitchFamily="49" charset="0"/>
              <a:buChar char="o"/>
            </a:pPr>
            <a:r>
              <a:rPr lang="en-NZ" dirty="0"/>
              <a:t>Failings and delays in the court process and questioning of children  </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Police investigation:</a:t>
            </a:r>
          </a:p>
          <a:p>
            <a:pPr marL="0" indent="0">
              <a:buFontTx/>
              <a:buNone/>
            </a:pPr>
            <a:r>
              <a:rPr lang="en-NZ" dirty="0"/>
              <a:t>(medical examinations </a:t>
            </a:r>
          </a:p>
          <a:p>
            <a:pPr marL="0" indent="0">
              <a:buFontTx/>
              <a:buNone/>
            </a:pPr>
            <a:r>
              <a:rPr lang="en-NZ" dirty="0"/>
              <a:t>photographs </a:t>
            </a:r>
          </a:p>
          <a:p>
            <a:pPr marL="0" indent="0">
              <a:buFontTx/>
              <a:buNone/>
            </a:pPr>
            <a:r>
              <a:rPr lang="en-NZ" dirty="0"/>
              <a:t>corroborative evidence</a:t>
            </a:r>
          </a:p>
          <a:p>
            <a:pPr marL="0" indent="0">
              <a:buFontTx/>
              <a:buNone/>
            </a:pPr>
            <a:r>
              <a:rPr lang="en-NZ" dirty="0"/>
              <a:t>witness statements)</a:t>
            </a:r>
          </a:p>
          <a:p>
            <a:pPr marL="0" indent="0">
              <a:buFont typeface="Arial" panose="020B0604020202020204" pitchFamily="34" charset="0"/>
              <a:buNone/>
            </a:pPr>
            <a:endParaRPr lang="en-NZ" dirty="0"/>
          </a:p>
          <a:p>
            <a:pPr marL="0" indent="0">
              <a:buFont typeface="Arial" panose="020B0604020202020204" pitchFamily="34" charset="0"/>
              <a:buNone/>
            </a:pPr>
            <a:r>
              <a:rPr lang="en-NZ" dirty="0"/>
              <a:t>judicial</a:t>
            </a:r>
          </a:p>
          <a:p>
            <a:pPr marL="0" indent="0">
              <a:buFont typeface="Arial" panose="020B0604020202020204" pitchFamily="34" charset="0"/>
              <a:buNone/>
            </a:pPr>
            <a:r>
              <a:rPr lang="en-NZ" dirty="0"/>
              <a:t>(failings in court preparation of children,</a:t>
            </a:r>
          </a:p>
          <a:p>
            <a:pPr marL="0" indent="0">
              <a:buFont typeface="Arial" panose="020B0604020202020204" pitchFamily="34" charset="0"/>
              <a:buNone/>
            </a:pPr>
            <a:r>
              <a:rPr lang="en-NZ" dirty="0"/>
              <a:t>judicial timeframes (often taking well in excess of 1 year), and </a:t>
            </a:r>
          </a:p>
          <a:p>
            <a:pPr marL="0" indent="0">
              <a:buFont typeface="Arial" panose="020B0604020202020204" pitchFamily="34" charset="0"/>
              <a:buNone/>
            </a:pPr>
            <a:r>
              <a:rPr lang="en-NZ" dirty="0"/>
              <a:t>the questioning of children by lawyers and other court agents) </a:t>
            </a:r>
          </a:p>
          <a:p>
            <a:pPr marL="628650" lvl="1" indent="-171450">
              <a:buFont typeface="Courier New" panose="02070309020205020404" pitchFamily="49" charset="0"/>
              <a:buChar char="o"/>
            </a:pPr>
            <a:endParaRPr lang="en-NZ" b="1" dirty="0"/>
          </a:p>
          <a:p>
            <a:endParaRPr lang="en-NZ" b="1" dirty="0"/>
          </a:p>
          <a:p>
            <a:endParaRPr lang="en-NZ" b="1" dirty="0"/>
          </a:p>
          <a:p>
            <a:endParaRPr lang="en-NZ" b="1" dirty="0"/>
          </a:p>
          <a:p>
            <a:pPr marL="0" indent="0">
              <a:buFont typeface="Arial" panose="020B0604020202020204" pitchFamily="34" charset="0"/>
              <a:buNone/>
            </a:pPr>
            <a:r>
              <a:rPr lang="en-NZ" dirty="0"/>
              <a:t> </a:t>
            </a:r>
          </a:p>
          <a:p>
            <a:endParaRPr lang="en-NZ" dirty="0"/>
          </a:p>
          <a:p>
            <a:endParaRPr lang="en-NZ" dirty="0"/>
          </a:p>
          <a:p>
            <a:endParaRPr lang="en-NZ" dirty="0"/>
          </a:p>
          <a:p>
            <a:endParaRPr lang="en-NZ" dirty="0"/>
          </a:p>
        </p:txBody>
      </p:sp>
      <p:sp>
        <p:nvSpPr>
          <p:cNvPr id="4" name="Slide Number Placeholder 3"/>
          <p:cNvSpPr>
            <a:spLocks noGrp="1"/>
          </p:cNvSpPr>
          <p:nvPr>
            <p:ph type="sldNum" sz="quarter" idx="5"/>
          </p:nvPr>
        </p:nvSpPr>
        <p:spPr/>
        <p:txBody>
          <a:bodyPr/>
          <a:lstStyle/>
          <a:p>
            <a:fld id="{FEDA9364-7BBB-430F-ADC4-1C1143ED9817}" type="slidenum">
              <a:rPr lang="en-NZ" smtClean="0"/>
              <a:t>9</a:t>
            </a:fld>
            <a:endParaRPr lang="en-NZ"/>
          </a:p>
        </p:txBody>
      </p:sp>
    </p:spTree>
    <p:extLst>
      <p:ext uri="{BB962C8B-B14F-4D97-AF65-F5344CB8AC3E}">
        <p14:creationId xmlns:p14="http://schemas.microsoft.com/office/powerpoint/2010/main" val="244309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862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742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3965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00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6890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2881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290641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773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959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838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3724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3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732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748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84952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093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9831644"/>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1232-9277-44B3-93B4-552A1A8775A9}"/>
              </a:ext>
            </a:extLst>
          </p:cNvPr>
          <p:cNvSpPr>
            <a:spLocks noGrp="1"/>
          </p:cNvSpPr>
          <p:nvPr>
            <p:ph type="ctrTitle"/>
          </p:nvPr>
        </p:nvSpPr>
        <p:spPr>
          <a:xfrm>
            <a:off x="966740" y="1290873"/>
            <a:ext cx="7766936" cy="1646302"/>
          </a:xfrm>
        </p:spPr>
        <p:txBody>
          <a:bodyPr>
            <a:normAutofit fontScale="90000"/>
          </a:bodyPr>
          <a:lstStyle/>
          <a:p>
            <a:pPr algn="ctr"/>
            <a:r>
              <a:rPr lang="en-NZ" b="1" dirty="0">
                <a:solidFill>
                  <a:srgbClr val="5CAE24"/>
                </a:solidFill>
              </a:rPr>
              <a:t>Specialist Child Interviewing</a:t>
            </a:r>
          </a:p>
        </p:txBody>
      </p:sp>
      <p:sp>
        <p:nvSpPr>
          <p:cNvPr id="3" name="Subtitle 2">
            <a:extLst>
              <a:ext uri="{FF2B5EF4-FFF2-40B4-BE49-F238E27FC236}">
                <a16:creationId xmlns:a16="http://schemas.microsoft.com/office/drawing/2014/main" id="{2063E543-2B28-4D5B-81E3-DC0F949CB8F1}"/>
              </a:ext>
            </a:extLst>
          </p:cNvPr>
          <p:cNvSpPr>
            <a:spLocks noGrp="1"/>
          </p:cNvSpPr>
          <p:nvPr>
            <p:ph type="subTitle" idx="1"/>
          </p:nvPr>
        </p:nvSpPr>
        <p:spPr>
          <a:xfrm>
            <a:off x="966740" y="2937175"/>
            <a:ext cx="7766936" cy="1096899"/>
          </a:xfrm>
        </p:spPr>
        <p:txBody>
          <a:bodyPr>
            <a:normAutofit/>
          </a:bodyPr>
          <a:lstStyle/>
          <a:p>
            <a:pPr algn="ctr"/>
            <a:r>
              <a:rPr lang="en-NZ" sz="2800" dirty="0">
                <a:solidFill>
                  <a:schemeClr val="tx1"/>
                </a:solidFill>
              </a:rPr>
              <a:t>(Victims/Witnesses)</a:t>
            </a:r>
          </a:p>
        </p:txBody>
      </p:sp>
      <p:sp>
        <p:nvSpPr>
          <p:cNvPr id="4" name="TextBox 3">
            <a:extLst>
              <a:ext uri="{FF2B5EF4-FFF2-40B4-BE49-F238E27FC236}">
                <a16:creationId xmlns:a16="http://schemas.microsoft.com/office/drawing/2014/main" id="{356FDE77-250A-4050-B39E-2ECB21B4990F}"/>
              </a:ext>
            </a:extLst>
          </p:cNvPr>
          <p:cNvSpPr txBox="1"/>
          <p:nvPr/>
        </p:nvSpPr>
        <p:spPr>
          <a:xfrm>
            <a:off x="7834745" y="6003544"/>
            <a:ext cx="4357255" cy="461665"/>
          </a:xfrm>
          <a:prstGeom prst="rect">
            <a:avLst/>
          </a:prstGeom>
          <a:noFill/>
        </p:spPr>
        <p:txBody>
          <a:bodyPr wrap="square" rtlCol="0">
            <a:spAutoFit/>
          </a:bodyPr>
          <a:lstStyle/>
          <a:p>
            <a:r>
              <a:rPr lang="en-NZ" sz="2400" dirty="0"/>
              <a:t>Caren HUXFORD</a:t>
            </a:r>
          </a:p>
        </p:txBody>
      </p:sp>
    </p:spTree>
    <p:extLst>
      <p:ext uri="{BB962C8B-B14F-4D97-AF65-F5344CB8AC3E}">
        <p14:creationId xmlns:p14="http://schemas.microsoft.com/office/powerpoint/2010/main" val="139894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0"/>
            <a:ext cx="8745568" cy="1760634"/>
          </a:xfrm>
        </p:spPr>
        <p:txBody>
          <a:bodyPr>
            <a:normAutofit fontScale="90000"/>
          </a:bodyPr>
          <a:lstStyle/>
          <a:p>
            <a:pPr algn="l"/>
            <a:r>
              <a:rPr lang="en-NZ" dirty="0">
                <a:solidFill>
                  <a:srgbClr val="5CAE24"/>
                </a:solidFill>
              </a:rPr>
              <a:t>Specialist Child Interview </a:t>
            </a:r>
            <a:br>
              <a:rPr lang="en-NZ" dirty="0"/>
            </a:br>
            <a:br>
              <a:rPr lang="en-NZ" sz="2800" dirty="0">
                <a:solidFill>
                  <a:schemeClr val="tx1"/>
                </a:solidFill>
              </a:rPr>
            </a:br>
            <a:endParaRPr lang="en-NZ" sz="2800" dirty="0">
              <a:solidFill>
                <a:schemeClr val="tx1"/>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1246909"/>
            <a:ext cx="7766936" cy="4909897"/>
          </a:xfrm>
        </p:spPr>
        <p:txBody>
          <a:bodyPr>
            <a:noAutofit/>
          </a:bodyPr>
          <a:lstStyle/>
          <a:p>
            <a:pPr marL="0" lvl="1" algn="l"/>
            <a:r>
              <a:rPr lang="en-NZ" sz="2800" dirty="0">
                <a:solidFill>
                  <a:schemeClr val="accent1"/>
                </a:solidFill>
              </a:rPr>
              <a:t>   HOW?</a:t>
            </a:r>
          </a:p>
          <a:p>
            <a:pPr marL="1076325" lvl="3" indent="-546100" algn="l">
              <a:buFont typeface="Arial" panose="020B0604020202020204" pitchFamily="34" charset="0"/>
              <a:buChar char="•"/>
            </a:pPr>
            <a:r>
              <a:rPr lang="en-NZ" sz="2800" dirty="0">
                <a:solidFill>
                  <a:schemeClr val="tx1"/>
                </a:solidFill>
              </a:rPr>
              <a:t>disclosed </a:t>
            </a:r>
          </a:p>
          <a:p>
            <a:pPr marL="1076325" lvl="3" indent="-546100" algn="l">
              <a:buFont typeface="Arial" panose="020B0604020202020204" pitchFamily="34" charset="0"/>
              <a:buChar char="•"/>
            </a:pPr>
            <a:r>
              <a:rPr lang="en-NZ" sz="2800" dirty="0">
                <a:solidFill>
                  <a:schemeClr val="tx1"/>
                </a:solidFill>
              </a:rPr>
              <a:t>medical findings  </a:t>
            </a:r>
          </a:p>
          <a:p>
            <a:pPr marL="1076325" lvl="3" indent="-546100" algn="l">
              <a:buFont typeface="Arial" panose="020B0604020202020204" pitchFamily="34" charset="0"/>
              <a:buChar char="•"/>
            </a:pPr>
            <a:r>
              <a:rPr lang="en-NZ" sz="2800" dirty="0">
                <a:solidFill>
                  <a:schemeClr val="tx1"/>
                </a:solidFill>
              </a:rPr>
              <a:t>extreme and persistent patterns</a:t>
            </a:r>
          </a:p>
          <a:p>
            <a:pPr marL="1076325" lvl="3" indent="-546100" algn="l">
              <a:buFont typeface="Arial" panose="020B0604020202020204" pitchFamily="34" charset="0"/>
              <a:buChar char="•"/>
            </a:pPr>
            <a:r>
              <a:rPr lang="en-NZ" sz="2800" dirty="0">
                <a:solidFill>
                  <a:schemeClr val="tx1"/>
                </a:solidFill>
              </a:rPr>
              <a:t>contact with known suspect</a:t>
            </a:r>
          </a:p>
          <a:p>
            <a:pPr marL="1076325" lvl="3" indent="-546100" algn="l">
              <a:buFont typeface="Arial" panose="020B0604020202020204" pitchFamily="34" charset="0"/>
              <a:buChar char="•"/>
            </a:pPr>
            <a:r>
              <a:rPr lang="en-NZ" sz="2800" dirty="0">
                <a:solidFill>
                  <a:schemeClr val="tx1"/>
                </a:solidFill>
              </a:rPr>
              <a:t>witnessed</a:t>
            </a:r>
          </a:p>
          <a:p>
            <a:pPr marL="1076325" lvl="3" indent="-546100" algn="l">
              <a:buFont typeface="Arial" panose="020B0604020202020204" pitchFamily="34" charset="0"/>
              <a:buChar char="•"/>
            </a:pPr>
            <a:r>
              <a:rPr lang="en-NZ" sz="2800" dirty="0">
                <a:solidFill>
                  <a:schemeClr val="tx1"/>
                </a:solidFill>
              </a:rPr>
              <a:t>admitted by suspect </a:t>
            </a:r>
          </a:p>
          <a:p>
            <a:pPr marL="1076325" lvl="3" indent="-546100" algn="l">
              <a:buFont typeface="Arial" panose="020B0604020202020204" pitchFamily="34" charset="0"/>
              <a:buChar char="•"/>
            </a:pPr>
            <a:r>
              <a:rPr lang="en-NZ" sz="2800" dirty="0">
                <a:solidFill>
                  <a:schemeClr val="tx1"/>
                </a:solidFill>
              </a:rPr>
              <a:t>recent complaint/disclosure witness</a:t>
            </a:r>
          </a:p>
          <a:p>
            <a:pPr marL="1076325" lvl="3" indent="-546100" algn="l">
              <a:buFont typeface="Arial" panose="020B0604020202020204" pitchFamily="34" charset="0"/>
              <a:buChar char="•"/>
            </a:pPr>
            <a:r>
              <a:rPr lang="en-NZ" sz="2800" dirty="0">
                <a:solidFill>
                  <a:schemeClr val="tx1"/>
                </a:solidFill>
              </a:rPr>
              <a:t>identified online/social media</a:t>
            </a:r>
          </a:p>
          <a:p>
            <a:pPr lvl="1" indent="-457200" algn="l">
              <a:buFont typeface="Arial" panose="020B0604020202020204" pitchFamily="34" charset="0"/>
              <a:buChar char="•"/>
            </a:pPr>
            <a:endParaRPr lang="en-NZ" sz="2800" dirty="0">
              <a:solidFill>
                <a:schemeClr val="tx1"/>
              </a:solidFill>
            </a:endParaRPr>
          </a:p>
        </p:txBody>
      </p:sp>
    </p:spTree>
    <p:extLst>
      <p:ext uri="{BB962C8B-B14F-4D97-AF65-F5344CB8AC3E}">
        <p14:creationId xmlns:p14="http://schemas.microsoft.com/office/powerpoint/2010/main" val="2238444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279064"/>
            <a:ext cx="8745568" cy="1175664"/>
          </a:xfrm>
        </p:spPr>
        <p:txBody>
          <a:bodyPr>
            <a:normAutofit fontScale="90000"/>
          </a:bodyPr>
          <a:lstStyle/>
          <a:p>
            <a:pPr algn="l"/>
            <a:r>
              <a:rPr lang="en-NZ" dirty="0">
                <a:solidFill>
                  <a:schemeClr val="accent2"/>
                </a:solidFill>
              </a:rPr>
              <a:t>Specialist Child Interview </a:t>
            </a:r>
            <a:br>
              <a:rPr lang="en-NZ" sz="2800" dirty="0">
                <a:solidFill>
                  <a:schemeClr val="accent2"/>
                </a:solidFill>
              </a:rPr>
            </a:br>
            <a:endParaRPr lang="en-NZ" sz="2800" dirty="0">
              <a:solidFill>
                <a:schemeClr val="accent2"/>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1380283"/>
            <a:ext cx="8555816" cy="4097433"/>
          </a:xfrm>
        </p:spPr>
        <p:txBody>
          <a:bodyPr>
            <a:noAutofit/>
          </a:bodyPr>
          <a:lstStyle/>
          <a:p>
            <a:pPr marL="0" lvl="1" algn="l"/>
            <a:r>
              <a:rPr lang="en-NZ" sz="2800" dirty="0">
                <a:solidFill>
                  <a:schemeClr val="accent1"/>
                </a:solidFill>
              </a:rPr>
              <a:t>   </a:t>
            </a:r>
            <a:r>
              <a:rPr lang="en-NZ" sz="2600" dirty="0">
                <a:solidFill>
                  <a:schemeClr val="accent1"/>
                </a:solidFill>
              </a:rPr>
              <a:t>WHAT?</a:t>
            </a:r>
            <a:endParaRPr lang="en-NZ" sz="2600" dirty="0">
              <a:solidFill>
                <a:schemeClr val="tx1"/>
              </a:solidFill>
            </a:endParaRPr>
          </a:p>
          <a:p>
            <a:pPr marL="1081088" lvl="2" indent="-457200" algn="l">
              <a:spcAft>
                <a:spcPts val="600"/>
              </a:spcAft>
              <a:buFont typeface="Arial" panose="020B0604020202020204" pitchFamily="34" charset="0"/>
              <a:buChar char="•"/>
            </a:pPr>
            <a:r>
              <a:rPr lang="en-NZ" sz="2800" dirty="0">
                <a:solidFill>
                  <a:schemeClr val="tx1"/>
                </a:solidFill>
              </a:rPr>
              <a:t>DVD recorded interview (visual and audio)</a:t>
            </a:r>
          </a:p>
          <a:p>
            <a:pPr marL="1081088" lvl="2" indent="-457200" algn="l">
              <a:spcAft>
                <a:spcPts val="600"/>
              </a:spcAft>
              <a:buFont typeface="Arial" panose="020B0604020202020204" pitchFamily="34" charset="0"/>
              <a:buChar char="•"/>
            </a:pPr>
            <a:r>
              <a:rPr lang="en-NZ" sz="2800" dirty="0">
                <a:solidFill>
                  <a:schemeClr val="tx1"/>
                </a:solidFill>
              </a:rPr>
              <a:t>MAY be conducted as part of an investigation</a:t>
            </a:r>
          </a:p>
          <a:p>
            <a:pPr marL="1081088" lvl="2" indent="-457200" algn="l">
              <a:spcAft>
                <a:spcPts val="600"/>
              </a:spcAft>
              <a:buFont typeface="Arial" panose="020B0604020202020204" pitchFamily="34" charset="0"/>
              <a:buChar char="•"/>
            </a:pPr>
            <a:r>
              <a:rPr lang="en-NZ" sz="2800" dirty="0">
                <a:solidFill>
                  <a:schemeClr val="tx1"/>
                </a:solidFill>
              </a:rPr>
              <a:t>child or young person (under 18 years) </a:t>
            </a:r>
          </a:p>
          <a:p>
            <a:pPr marL="1081088" lvl="2" indent="-457200" algn="l">
              <a:spcAft>
                <a:spcPts val="600"/>
              </a:spcAft>
              <a:buFont typeface="Arial" panose="020B0604020202020204" pitchFamily="34" charset="0"/>
              <a:buChar char="•"/>
            </a:pPr>
            <a:r>
              <a:rPr lang="en-NZ" sz="2800" dirty="0">
                <a:solidFill>
                  <a:schemeClr val="tx1"/>
                </a:solidFill>
              </a:rPr>
              <a:t>has, may have, been abused or witnessed a serious crime</a:t>
            </a:r>
          </a:p>
        </p:txBody>
      </p:sp>
    </p:spTree>
    <p:extLst>
      <p:ext uri="{BB962C8B-B14F-4D97-AF65-F5344CB8AC3E}">
        <p14:creationId xmlns:p14="http://schemas.microsoft.com/office/powerpoint/2010/main" val="1911597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203200"/>
            <a:ext cx="8745568" cy="1168400"/>
          </a:xfrm>
        </p:spPr>
        <p:txBody>
          <a:bodyPr>
            <a:normAutofit fontScale="90000"/>
          </a:bodyPr>
          <a:lstStyle/>
          <a:p>
            <a:pPr algn="l"/>
            <a:r>
              <a:rPr lang="en-NZ" dirty="0">
                <a:solidFill>
                  <a:schemeClr val="accent2"/>
                </a:solidFill>
              </a:rPr>
              <a:t>Specialist Child Interview </a:t>
            </a:r>
            <a:br>
              <a:rPr lang="en-NZ" sz="2800" dirty="0">
                <a:solidFill>
                  <a:schemeClr val="accent2"/>
                </a:solidFill>
              </a:rPr>
            </a:br>
            <a:endParaRPr lang="en-NZ" sz="2800" dirty="0">
              <a:solidFill>
                <a:schemeClr val="accent2"/>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1371600"/>
            <a:ext cx="9200052" cy="5283200"/>
          </a:xfrm>
        </p:spPr>
        <p:txBody>
          <a:bodyPr>
            <a:noAutofit/>
          </a:bodyPr>
          <a:lstStyle/>
          <a:p>
            <a:pPr marL="0" lvl="1" algn="l"/>
            <a:r>
              <a:rPr lang="en-NZ" sz="2800" dirty="0">
                <a:solidFill>
                  <a:schemeClr val="accent1"/>
                </a:solidFill>
              </a:rPr>
              <a:t>   WHY?</a:t>
            </a:r>
          </a:p>
          <a:p>
            <a:pPr marL="436563" lvl="3" algn="l"/>
            <a:r>
              <a:rPr lang="en-NZ" sz="2800" dirty="0">
                <a:solidFill>
                  <a:schemeClr val="accent1"/>
                </a:solidFill>
              </a:rPr>
              <a:t>Childs needs and interests:</a:t>
            </a:r>
          </a:p>
          <a:p>
            <a:pPr marL="1076325" lvl="4" indent="-442913" algn="l">
              <a:buFont typeface="Arial" panose="020B0604020202020204" pitchFamily="34" charset="0"/>
              <a:buChar char="•"/>
            </a:pPr>
            <a:r>
              <a:rPr lang="en-NZ" sz="2800" dirty="0">
                <a:solidFill>
                  <a:schemeClr val="tx1"/>
                </a:solidFill>
              </a:rPr>
              <a:t>reduce frequency that a child needs to recount – monitor</a:t>
            </a:r>
          </a:p>
          <a:p>
            <a:pPr marL="1076325" lvl="4" indent="-442913" algn="l">
              <a:buFont typeface="Arial" panose="020B0604020202020204" pitchFamily="34" charset="0"/>
              <a:buChar char="•"/>
            </a:pPr>
            <a:r>
              <a:rPr lang="en-NZ" sz="2800" dirty="0">
                <a:solidFill>
                  <a:schemeClr val="tx1"/>
                </a:solidFill>
              </a:rPr>
              <a:t>limit the psychological/emotional impact</a:t>
            </a:r>
          </a:p>
          <a:p>
            <a:pPr marL="1076325" lvl="4" indent="-442913" algn="l">
              <a:buFont typeface="Arial" panose="020B0604020202020204" pitchFamily="34" charset="0"/>
              <a:buChar char="•"/>
            </a:pPr>
            <a:r>
              <a:rPr lang="en-NZ" sz="2800" dirty="0">
                <a:solidFill>
                  <a:schemeClr val="tx1"/>
                </a:solidFill>
              </a:rPr>
              <a:t>child focused and allows child to state freely and clearly what (if anything) has happened</a:t>
            </a:r>
          </a:p>
          <a:p>
            <a:pPr marL="1076325" lvl="4" indent="-442913" algn="l">
              <a:buFont typeface="Arial" panose="020B0604020202020204" pitchFamily="34" charset="0"/>
              <a:buChar char="•"/>
            </a:pPr>
            <a:r>
              <a:rPr lang="en-NZ" sz="2800" dirty="0">
                <a:solidFill>
                  <a:schemeClr val="tx1"/>
                </a:solidFill>
              </a:rPr>
              <a:t>non-verbal demonstration</a:t>
            </a:r>
          </a:p>
          <a:p>
            <a:pPr marL="1076325" lvl="4" indent="-442913" algn="l">
              <a:buFont typeface="Arial" panose="020B0604020202020204" pitchFamily="34" charset="0"/>
              <a:buChar char="•"/>
            </a:pPr>
            <a:r>
              <a:rPr lang="en-NZ" sz="2800" dirty="0">
                <a:solidFill>
                  <a:schemeClr val="tx1"/>
                </a:solidFill>
              </a:rPr>
              <a:t>transparent</a:t>
            </a:r>
          </a:p>
          <a:p>
            <a:pPr marL="1076325" lvl="4" indent="-442913" algn="l">
              <a:buFont typeface="Arial" panose="020B0604020202020204" pitchFamily="34" charset="0"/>
              <a:buChar char="•"/>
            </a:pPr>
            <a:r>
              <a:rPr lang="en-NZ" sz="2800" dirty="0">
                <a:solidFill>
                  <a:schemeClr val="tx1"/>
                </a:solidFill>
              </a:rPr>
              <a:t>45-70 minutes</a:t>
            </a:r>
          </a:p>
          <a:p>
            <a:pPr lvl="2" indent="-457200" algn="l">
              <a:buFont typeface="Courier New" panose="02070309020205020404" pitchFamily="49" charset="0"/>
              <a:buChar char="o"/>
            </a:pPr>
            <a:endParaRPr lang="en-NZ" sz="2800" dirty="0">
              <a:solidFill>
                <a:schemeClr val="tx1"/>
              </a:solidFill>
            </a:endParaRPr>
          </a:p>
          <a:p>
            <a:pPr lvl="2" indent="-457200" algn="l">
              <a:buFont typeface="Courier New" panose="02070309020205020404" pitchFamily="49" charset="0"/>
              <a:buChar char="o"/>
            </a:pPr>
            <a:endParaRPr lang="en-NZ" sz="2800" dirty="0">
              <a:solidFill>
                <a:schemeClr val="accent1"/>
              </a:solidFill>
            </a:endParaRPr>
          </a:p>
          <a:p>
            <a:pPr lvl="2" indent="-457200" algn="l">
              <a:buFont typeface="Courier New" panose="02070309020205020404" pitchFamily="49" charset="0"/>
              <a:buChar char="o"/>
            </a:pPr>
            <a:endParaRPr lang="en-NZ" sz="2800" dirty="0">
              <a:solidFill>
                <a:schemeClr val="accent1"/>
              </a:solidFill>
            </a:endParaRPr>
          </a:p>
          <a:p>
            <a:pPr lvl="2" indent="-457200" algn="l">
              <a:buFont typeface="Courier New" panose="02070309020205020404" pitchFamily="49" charset="0"/>
              <a:buChar char="o"/>
            </a:pPr>
            <a:endParaRPr lang="en-NZ" sz="2800" dirty="0">
              <a:solidFill>
                <a:schemeClr val="accent1"/>
              </a:solidFill>
            </a:endParaRPr>
          </a:p>
          <a:p>
            <a:pPr marL="0" lvl="1" algn="l"/>
            <a:endParaRPr lang="en-NZ" sz="2800" dirty="0">
              <a:solidFill>
                <a:schemeClr val="tx1"/>
              </a:solidFill>
            </a:endParaRPr>
          </a:p>
        </p:txBody>
      </p:sp>
    </p:spTree>
    <p:extLst>
      <p:ext uri="{BB962C8B-B14F-4D97-AF65-F5344CB8AC3E}">
        <p14:creationId xmlns:p14="http://schemas.microsoft.com/office/powerpoint/2010/main" val="162093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210224"/>
            <a:ext cx="8745568" cy="1223721"/>
          </a:xfrm>
        </p:spPr>
        <p:txBody>
          <a:bodyPr>
            <a:normAutofit fontScale="90000"/>
          </a:bodyPr>
          <a:lstStyle/>
          <a:p>
            <a:pPr algn="l"/>
            <a:r>
              <a:rPr lang="en-NZ" dirty="0">
                <a:solidFill>
                  <a:srgbClr val="5CAE24"/>
                </a:solidFill>
              </a:rPr>
              <a:t>Specialist Child Interview </a:t>
            </a:r>
            <a:br>
              <a:rPr lang="en-NZ" sz="2800" dirty="0">
                <a:solidFill>
                  <a:schemeClr val="tx1"/>
                </a:solidFill>
              </a:rPr>
            </a:br>
            <a:endParaRPr lang="en-NZ" sz="2800" dirty="0">
              <a:solidFill>
                <a:schemeClr val="tx1"/>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1433945"/>
            <a:ext cx="7766936" cy="4097433"/>
          </a:xfrm>
        </p:spPr>
        <p:txBody>
          <a:bodyPr>
            <a:noAutofit/>
          </a:bodyPr>
          <a:lstStyle/>
          <a:p>
            <a:pPr marL="0" lvl="1" algn="l"/>
            <a:r>
              <a:rPr lang="en-NZ" sz="2800" dirty="0">
                <a:solidFill>
                  <a:schemeClr val="accent1"/>
                </a:solidFill>
              </a:rPr>
              <a:t>  WHY?</a:t>
            </a:r>
          </a:p>
          <a:p>
            <a:pPr marL="0" lvl="1" algn="l"/>
            <a:r>
              <a:rPr lang="en-NZ" sz="2800" dirty="0">
                <a:solidFill>
                  <a:schemeClr val="accent1"/>
                </a:solidFill>
              </a:rPr>
              <a:t>   Interests of perpetrator/justice:</a:t>
            </a:r>
          </a:p>
          <a:p>
            <a:pPr marL="1081088" lvl="2" indent="-457200" algn="l">
              <a:spcAft>
                <a:spcPts val="600"/>
              </a:spcAft>
              <a:buFont typeface="Arial" panose="020B0604020202020204" pitchFamily="34" charset="0"/>
              <a:buChar char="•"/>
            </a:pPr>
            <a:r>
              <a:rPr lang="en-NZ" sz="2800" dirty="0">
                <a:solidFill>
                  <a:schemeClr val="tx1"/>
                </a:solidFill>
              </a:rPr>
              <a:t>Evidence Act 2006 and Evidence Regulations 2007</a:t>
            </a:r>
          </a:p>
          <a:p>
            <a:pPr marL="1081088" lvl="2" indent="-457200" algn="l">
              <a:spcAft>
                <a:spcPts val="600"/>
              </a:spcAft>
              <a:buFont typeface="Arial" panose="020B0604020202020204" pitchFamily="34" charset="0"/>
              <a:buChar char="•"/>
            </a:pPr>
            <a:r>
              <a:rPr lang="en-NZ" sz="2800" dirty="0">
                <a:solidFill>
                  <a:schemeClr val="tx1"/>
                </a:solidFill>
              </a:rPr>
              <a:t>transparent</a:t>
            </a:r>
          </a:p>
          <a:p>
            <a:pPr marL="1081088" lvl="2" indent="-457200" algn="l">
              <a:spcAft>
                <a:spcPts val="600"/>
              </a:spcAft>
              <a:buFont typeface="Arial" panose="020B0604020202020204" pitchFamily="34" charset="0"/>
              <a:buChar char="•"/>
            </a:pPr>
            <a:r>
              <a:rPr lang="en-NZ" sz="2800" dirty="0">
                <a:solidFill>
                  <a:schemeClr val="tx1"/>
                </a:solidFill>
              </a:rPr>
              <a:t>accountability</a:t>
            </a:r>
          </a:p>
        </p:txBody>
      </p:sp>
    </p:spTree>
    <p:extLst>
      <p:ext uri="{BB962C8B-B14F-4D97-AF65-F5344CB8AC3E}">
        <p14:creationId xmlns:p14="http://schemas.microsoft.com/office/powerpoint/2010/main" val="2300472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377893" y="145474"/>
            <a:ext cx="8745568" cy="872835"/>
          </a:xfrm>
        </p:spPr>
        <p:txBody>
          <a:bodyPr>
            <a:normAutofit fontScale="90000"/>
          </a:bodyPr>
          <a:lstStyle/>
          <a:p>
            <a:pPr algn="l"/>
            <a:r>
              <a:rPr lang="en-NZ" dirty="0">
                <a:solidFill>
                  <a:srgbClr val="5CAE24"/>
                </a:solidFill>
              </a:rPr>
              <a:t>Specialist Child Interview </a:t>
            </a:r>
            <a:endParaRPr lang="en-NZ" sz="2800" dirty="0">
              <a:solidFill>
                <a:srgbClr val="5CAE24"/>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377893" y="1206017"/>
            <a:ext cx="9054580" cy="4944059"/>
          </a:xfrm>
        </p:spPr>
        <p:txBody>
          <a:bodyPr>
            <a:noAutofit/>
          </a:bodyPr>
          <a:lstStyle/>
          <a:p>
            <a:pPr marL="0" lvl="1" algn="l"/>
            <a:r>
              <a:rPr lang="en-NZ" sz="2800" dirty="0">
                <a:solidFill>
                  <a:schemeClr val="accent1"/>
                </a:solidFill>
              </a:rPr>
              <a:t>  WHO?</a:t>
            </a:r>
          </a:p>
          <a:p>
            <a:pPr marL="0" lvl="1" algn="l"/>
            <a:r>
              <a:rPr lang="en-NZ" sz="2800" dirty="0">
                <a:solidFill>
                  <a:schemeClr val="tx1"/>
                </a:solidFill>
              </a:rPr>
              <a:t>  Specialised Child Interviewer </a:t>
            </a:r>
          </a:p>
          <a:p>
            <a:pPr marL="1081088" lvl="3" indent="-457200" algn="l">
              <a:buFont typeface="Arial" panose="020B0604020202020204" pitchFamily="34" charset="0"/>
              <a:buChar char="•"/>
            </a:pPr>
            <a:r>
              <a:rPr lang="en-NZ" sz="2800" dirty="0">
                <a:solidFill>
                  <a:schemeClr val="accent1"/>
                </a:solidFill>
              </a:rPr>
              <a:t>Online and residential training</a:t>
            </a:r>
          </a:p>
          <a:p>
            <a:pPr marL="1890713" lvl="5" indent="-457200" algn="l">
              <a:buFont typeface="Courier New" panose="02070309020205020404" pitchFamily="49" charset="0"/>
              <a:buChar char="o"/>
            </a:pPr>
            <a:r>
              <a:rPr lang="en-NZ" sz="2800" dirty="0">
                <a:solidFill>
                  <a:schemeClr val="tx1"/>
                </a:solidFill>
              </a:rPr>
              <a:t>child cognitive development</a:t>
            </a:r>
          </a:p>
          <a:p>
            <a:pPr marL="1890713" lvl="5" indent="-457200" algn="l">
              <a:buFont typeface="Courier New" panose="02070309020205020404" pitchFamily="49" charset="0"/>
              <a:buChar char="o"/>
            </a:pPr>
            <a:r>
              <a:rPr lang="en-NZ" sz="2800" dirty="0">
                <a:solidFill>
                  <a:schemeClr val="tx1"/>
                </a:solidFill>
              </a:rPr>
              <a:t>suggestibility and language acquisition</a:t>
            </a:r>
          </a:p>
          <a:p>
            <a:pPr marL="1890713" lvl="5" indent="-457200" algn="l">
              <a:buFont typeface="Courier New" panose="02070309020205020404" pitchFamily="49" charset="0"/>
              <a:buChar char="o"/>
            </a:pPr>
            <a:r>
              <a:rPr lang="en-NZ" sz="2800" dirty="0">
                <a:solidFill>
                  <a:schemeClr val="tx1"/>
                </a:solidFill>
              </a:rPr>
              <a:t>family dynamics and cultural differences</a:t>
            </a:r>
          </a:p>
          <a:p>
            <a:pPr marL="1890713" lvl="5" indent="-457200" algn="l">
              <a:buFont typeface="Courier New" panose="02070309020205020404" pitchFamily="49" charset="0"/>
              <a:buChar char="o"/>
            </a:pPr>
            <a:r>
              <a:rPr lang="en-NZ" sz="2800" dirty="0">
                <a:solidFill>
                  <a:schemeClr val="tx1"/>
                </a:solidFill>
              </a:rPr>
              <a:t>legislation, regulations </a:t>
            </a:r>
          </a:p>
          <a:p>
            <a:pPr marL="1163638" lvl="4" indent="-457200" algn="l">
              <a:buFont typeface="Arial" panose="020B0604020202020204" pitchFamily="34" charset="0"/>
              <a:buChar char="•"/>
            </a:pPr>
            <a:r>
              <a:rPr lang="en-NZ" sz="2800" dirty="0">
                <a:solidFill>
                  <a:schemeClr val="accent1"/>
                </a:solidFill>
              </a:rPr>
              <a:t>Annual accreditation</a:t>
            </a:r>
          </a:p>
          <a:p>
            <a:pPr marL="1974850" lvl="6" indent="-457200" algn="l">
              <a:buFont typeface="Courier New" panose="02070309020205020404" pitchFamily="49" charset="0"/>
              <a:buChar char="o"/>
            </a:pPr>
            <a:r>
              <a:rPr lang="en-NZ" sz="2800" dirty="0">
                <a:solidFill>
                  <a:schemeClr val="tx1"/>
                </a:solidFill>
              </a:rPr>
              <a:t>peer review processes</a:t>
            </a:r>
          </a:p>
          <a:p>
            <a:pPr marL="914400" lvl="3" indent="-457200" algn="l">
              <a:buFont typeface="Arial" panose="020B0604020202020204" pitchFamily="34" charset="0"/>
              <a:buChar char="•"/>
            </a:pPr>
            <a:endParaRPr lang="en-NZ" sz="2600" dirty="0">
              <a:solidFill>
                <a:schemeClr val="tx1"/>
              </a:solidFill>
            </a:endParaRPr>
          </a:p>
          <a:p>
            <a:pPr marL="457200" lvl="2" algn="l"/>
            <a:endParaRPr lang="en-NZ" sz="2600" dirty="0">
              <a:solidFill>
                <a:schemeClr val="tx1"/>
              </a:solidFill>
            </a:endParaRPr>
          </a:p>
        </p:txBody>
      </p:sp>
    </p:spTree>
    <p:extLst>
      <p:ext uri="{BB962C8B-B14F-4D97-AF65-F5344CB8AC3E}">
        <p14:creationId xmlns:p14="http://schemas.microsoft.com/office/powerpoint/2010/main" val="569495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377893" y="145474"/>
            <a:ext cx="8745568" cy="872835"/>
          </a:xfrm>
        </p:spPr>
        <p:txBody>
          <a:bodyPr>
            <a:normAutofit fontScale="90000"/>
          </a:bodyPr>
          <a:lstStyle/>
          <a:p>
            <a:pPr algn="l"/>
            <a:r>
              <a:rPr lang="en-NZ" dirty="0">
                <a:solidFill>
                  <a:srgbClr val="5CAE24"/>
                </a:solidFill>
              </a:rPr>
              <a:t>Specialist Child Interview </a:t>
            </a:r>
            <a:endParaRPr lang="en-NZ" sz="2800" dirty="0">
              <a:solidFill>
                <a:srgbClr val="5CAE24"/>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377893" y="1309257"/>
            <a:ext cx="9054580" cy="4750136"/>
          </a:xfrm>
        </p:spPr>
        <p:txBody>
          <a:bodyPr>
            <a:noAutofit/>
          </a:bodyPr>
          <a:lstStyle/>
          <a:p>
            <a:pPr marL="0" lvl="1" algn="l"/>
            <a:r>
              <a:rPr lang="en-NZ" sz="2800" dirty="0">
                <a:solidFill>
                  <a:schemeClr val="accent1"/>
                </a:solidFill>
              </a:rPr>
              <a:t>  WHO?</a:t>
            </a:r>
          </a:p>
          <a:p>
            <a:pPr marL="0" lvl="1" algn="l"/>
            <a:r>
              <a:rPr lang="en-NZ" sz="2800" dirty="0">
                <a:solidFill>
                  <a:schemeClr val="tx1"/>
                </a:solidFill>
              </a:rPr>
              <a:t>  Specialised Child Interviewer </a:t>
            </a:r>
          </a:p>
          <a:p>
            <a:pPr marL="1081088" lvl="3" indent="-457200" algn="l">
              <a:buFont typeface="Arial" panose="020B0604020202020204" pitchFamily="34" charset="0"/>
              <a:buChar char="•"/>
            </a:pPr>
            <a:r>
              <a:rPr lang="en-NZ" sz="2800" dirty="0">
                <a:solidFill>
                  <a:schemeClr val="accent1"/>
                </a:solidFill>
              </a:rPr>
              <a:t>Role</a:t>
            </a:r>
          </a:p>
          <a:p>
            <a:pPr marL="1890713" lvl="5" indent="-457200" algn="l">
              <a:buFont typeface="Courier New" panose="02070309020205020404" pitchFamily="49" charset="0"/>
              <a:buChar char="o"/>
            </a:pPr>
            <a:r>
              <a:rPr lang="en-NZ" sz="2800" dirty="0">
                <a:solidFill>
                  <a:schemeClr val="tx1"/>
                </a:solidFill>
              </a:rPr>
              <a:t>complete</a:t>
            </a:r>
          </a:p>
          <a:p>
            <a:pPr marL="1890713" lvl="5" indent="-457200" algn="l">
              <a:buFont typeface="Courier New" panose="02070309020205020404" pitchFamily="49" charset="0"/>
              <a:buChar char="o"/>
            </a:pPr>
            <a:r>
              <a:rPr lang="en-NZ" sz="2800" dirty="0">
                <a:solidFill>
                  <a:schemeClr val="tx1"/>
                </a:solidFill>
              </a:rPr>
              <a:t>accurate</a:t>
            </a:r>
          </a:p>
          <a:p>
            <a:pPr marL="1890713" lvl="5" indent="-457200" algn="l">
              <a:buFont typeface="Courier New" panose="02070309020205020404" pitchFamily="49" charset="0"/>
              <a:buChar char="o"/>
            </a:pPr>
            <a:r>
              <a:rPr lang="en-NZ" sz="2800" dirty="0">
                <a:solidFill>
                  <a:schemeClr val="tx1"/>
                </a:solidFill>
              </a:rPr>
              <a:t>reliable </a:t>
            </a:r>
          </a:p>
          <a:p>
            <a:pPr marL="1163638" lvl="4" indent="-457200" algn="l">
              <a:buFont typeface="Arial" panose="020B0604020202020204" pitchFamily="34" charset="0"/>
              <a:buChar char="•"/>
            </a:pPr>
            <a:r>
              <a:rPr lang="en-NZ" sz="2800" dirty="0">
                <a:solidFill>
                  <a:schemeClr val="accent1"/>
                </a:solidFill>
              </a:rPr>
              <a:t>Accountable</a:t>
            </a:r>
          </a:p>
          <a:p>
            <a:pPr marL="1974850" lvl="6" indent="-457200" algn="l">
              <a:buFont typeface="Courier New" panose="02070309020205020404" pitchFamily="49" charset="0"/>
              <a:buChar char="o"/>
            </a:pPr>
            <a:r>
              <a:rPr lang="en-NZ" sz="2800" dirty="0">
                <a:solidFill>
                  <a:schemeClr val="tx1"/>
                </a:solidFill>
              </a:rPr>
              <a:t>questions ‘asked’ and ‘not asked’</a:t>
            </a:r>
          </a:p>
          <a:p>
            <a:pPr marL="914400" lvl="3" indent="-457200" algn="l">
              <a:buFont typeface="Arial" panose="020B0604020202020204" pitchFamily="34" charset="0"/>
              <a:buChar char="•"/>
            </a:pPr>
            <a:endParaRPr lang="en-NZ" sz="2600" dirty="0">
              <a:solidFill>
                <a:schemeClr val="tx1"/>
              </a:solidFill>
            </a:endParaRPr>
          </a:p>
          <a:p>
            <a:pPr marL="457200" lvl="2" algn="l"/>
            <a:endParaRPr lang="en-NZ" sz="2600" dirty="0">
              <a:solidFill>
                <a:schemeClr val="tx1"/>
              </a:solidFill>
            </a:endParaRPr>
          </a:p>
        </p:txBody>
      </p:sp>
    </p:spTree>
    <p:extLst>
      <p:ext uri="{BB962C8B-B14F-4D97-AF65-F5344CB8AC3E}">
        <p14:creationId xmlns:p14="http://schemas.microsoft.com/office/powerpoint/2010/main" val="3339215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317722" y="-129200"/>
            <a:ext cx="8745568" cy="1141232"/>
          </a:xfrm>
        </p:spPr>
        <p:txBody>
          <a:bodyPr>
            <a:normAutofit/>
          </a:bodyPr>
          <a:lstStyle/>
          <a:p>
            <a:pPr algn="l"/>
            <a:r>
              <a:rPr lang="en-NZ" sz="4900" dirty="0">
                <a:solidFill>
                  <a:srgbClr val="5CAE24"/>
                </a:solidFill>
              </a:rPr>
              <a:t>Specialist Child Interview </a:t>
            </a:r>
            <a:endParaRPr lang="en-NZ" sz="2800" dirty="0">
              <a:solidFill>
                <a:schemeClr val="tx1"/>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317722" y="1189013"/>
            <a:ext cx="7889452" cy="4479974"/>
          </a:xfrm>
        </p:spPr>
        <p:txBody>
          <a:bodyPr>
            <a:noAutofit/>
          </a:bodyPr>
          <a:lstStyle/>
          <a:p>
            <a:pPr marL="0" lvl="1" algn="l"/>
            <a:r>
              <a:rPr lang="en-NZ" sz="2800" dirty="0">
                <a:solidFill>
                  <a:schemeClr val="accent1"/>
                </a:solidFill>
              </a:rPr>
              <a:t>   WHO?</a:t>
            </a:r>
            <a:endParaRPr lang="en-NZ" sz="2600" dirty="0">
              <a:solidFill>
                <a:schemeClr val="tx1"/>
              </a:solidFill>
            </a:endParaRPr>
          </a:p>
          <a:p>
            <a:pPr marL="1076325" lvl="1" indent="-442913" algn="l">
              <a:buFont typeface="Arial" panose="020B0604020202020204" pitchFamily="34" charset="0"/>
              <a:buChar char="•"/>
            </a:pPr>
            <a:r>
              <a:rPr lang="en-NZ" sz="2800" dirty="0">
                <a:solidFill>
                  <a:schemeClr val="tx1"/>
                </a:solidFill>
              </a:rPr>
              <a:t>monitor</a:t>
            </a:r>
          </a:p>
          <a:p>
            <a:pPr marL="1090612" lvl="3" indent="-457200" algn="l">
              <a:buFont typeface="Arial" panose="020B0604020202020204" pitchFamily="34" charset="0"/>
              <a:buChar char="•"/>
            </a:pPr>
            <a:r>
              <a:rPr lang="en-NZ" sz="2800" dirty="0">
                <a:solidFill>
                  <a:schemeClr val="tx1"/>
                </a:solidFill>
              </a:rPr>
              <a:t>adjacent room</a:t>
            </a:r>
          </a:p>
          <a:p>
            <a:pPr marL="1090612" lvl="2" indent="-457200" algn="l">
              <a:buFont typeface="Arial" panose="020B0604020202020204" pitchFamily="34" charset="0"/>
              <a:buChar char="•"/>
            </a:pPr>
            <a:r>
              <a:rPr lang="en-NZ" sz="2800" dirty="0">
                <a:solidFill>
                  <a:schemeClr val="tx1"/>
                </a:solidFill>
              </a:rPr>
              <a:t>planned synergy interaction</a:t>
            </a:r>
          </a:p>
          <a:p>
            <a:pPr marL="1076325" lvl="1" indent="-442913" algn="l">
              <a:buFont typeface="Arial" panose="020B0604020202020204" pitchFamily="34" charset="0"/>
              <a:buChar char="•"/>
            </a:pPr>
            <a:r>
              <a:rPr lang="en-NZ" sz="2800" dirty="0">
                <a:solidFill>
                  <a:schemeClr val="tx1"/>
                </a:solidFill>
              </a:rPr>
              <a:t>civilian clothing only (no uniforms)</a:t>
            </a:r>
          </a:p>
          <a:p>
            <a:pPr marL="1076325" lvl="1" indent="-442913" algn="l">
              <a:buFont typeface="Arial" panose="020B0604020202020204" pitchFamily="34" charset="0"/>
              <a:buChar char="•"/>
            </a:pPr>
            <a:r>
              <a:rPr lang="en-NZ" sz="2800" dirty="0">
                <a:solidFill>
                  <a:schemeClr val="tx1"/>
                </a:solidFill>
              </a:rPr>
              <a:t>informed consent</a:t>
            </a:r>
          </a:p>
          <a:p>
            <a:pPr marL="1076325" lvl="1" indent="-442913" algn="l">
              <a:buFont typeface="Arial" panose="020B0604020202020204" pitchFamily="34" charset="0"/>
              <a:buChar char="•"/>
            </a:pPr>
            <a:r>
              <a:rPr lang="en-NZ" sz="2800" dirty="0">
                <a:solidFill>
                  <a:schemeClr val="tx1"/>
                </a:solidFill>
              </a:rPr>
              <a:t>interviewed alone</a:t>
            </a:r>
          </a:p>
          <a:p>
            <a:pPr lvl="1" indent="-457200" algn="l">
              <a:buFont typeface="Arial" panose="020B0604020202020204" pitchFamily="34" charset="0"/>
              <a:buChar char="•"/>
            </a:pPr>
            <a:endParaRPr lang="en-NZ" sz="2800" dirty="0">
              <a:solidFill>
                <a:schemeClr val="tx1"/>
              </a:solidFill>
            </a:endParaRPr>
          </a:p>
          <a:p>
            <a:pPr marL="457200" lvl="2" algn="l"/>
            <a:endParaRPr lang="en-NZ" sz="2600" dirty="0">
              <a:solidFill>
                <a:schemeClr val="tx1"/>
              </a:solidFill>
            </a:endParaRPr>
          </a:p>
        </p:txBody>
      </p:sp>
    </p:spTree>
    <p:extLst>
      <p:ext uri="{BB962C8B-B14F-4D97-AF65-F5344CB8AC3E}">
        <p14:creationId xmlns:p14="http://schemas.microsoft.com/office/powerpoint/2010/main" val="2220611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132550"/>
            <a:ext cx="8745568" cy="1528954"/>
          </a:xfrm>
        </p:spPr>
        <p:txBody>
          <a:bodyPr>
            <a:normAutofit/>
          </a:bodyPr>
          <a:lstStyle/>
          <a:p>
            <a:pPr algn="l"/>
            <a:r>
              <a:rPr lang="en-NZ" sz="4900" dirty="0">
                <a:solidFill>
                  <a:srgbClr val="5CAE24"/>
                </a:solidFill>
              </a:rPr>
              <a:t>Specialist Child Interview </a:t>
            </a:r>
            <a:br>
              <a:rPr lang="en-NZ" dirty="0"/>
            </a:br>
            <a:endParaRPr lang="en-NZ" sz="2800" dirty="0">
              <a:solidFill>
                <a:schemeClr val="tx1"/>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1558636"/>
            <a:ext cx="7766936" cy="4230591"/>
          </a:xfrm>
        </p:spPr>
        <p:txBody>
          <a:bodyPr>
            <a:noAutofit/>
          </a:bodyPr>
          <a:lstStyle/>
          <a:p>
            <a:pPr marL="0" lvl="1" algn="l"/>
            <a:r>
              <a:rPr lang="en-NZ" sz="2800" dirty="0">
                <a:solidFill>
                  <a:schemeClr val="accent1"/>
                </a:solidFill>
              </a:rPr>
              <a:t>   WHERE?</a:t>
            </a:r>
          </a:p>
          <a:p>
            <a:pPr marL="1163638" lvl="3" indent="-457200" algn="l">
              <a:buFont typeface="Arial" panose="020B0604020202020204" pitchFamily="34" charset="0"/>
              <a:buChar char="•"/>
            </a:pPr>
            <a:r>
              <a:rPr lang="en-NZ" sz="2800" dirty="0">
                <a:solidFill>
                  <a:schemeClr val="tx1"/>
                </a:solidFill>
              </a:rPr>
              <a:t>co-located purpose built facility</a:t>
            </a:r>
          </a:p>
          <a:p>
            <a:pPr marL="1163638" lvl="3" indent="-457200" algn="l">
              <a:buFont typeface="Arial" panose="020B0604020202020204" pitchFamily="34" charset="0"/>
              <a:buChar char="•"/>
            </a:pPr>
            <a:r>
              <a:rPr lang="en-NZ" sz="2800" dirty="0">
                <a:solidFill>
                  <a:schemeClr val="tx1"/>
                </a:solidFill>
              </a:rPr>
              <a:t>child friendly environment/furnishings</a:t>
            </a:r>
          </a:p>
          <a:p>
            <a:pPr marL="1163638" lvl="3" indent="-457200" algn="l">
              <a:buFont typeface="Arial" panose="020B0604020202020204" pitchFamily="34" charset="0"/>
              <a:buChar char="•"/>
            </a:pPr>
            <a:r>
              <a:rPr lang="en-NZ" sz="2800" dirty="0">
                <a:solidFill>
                  <a:schemeClr val="tx1"/>
                </a:solidFill>
              </a:rPr>
              <a:t>police</a:t>
            </a:r>
          </a:p>
          <a:p>
            <a:pPr marL="1163638" lvl="3" indent="-457200" algn="l">
              <a:buFont typeface="Arial" panose="020B0604020202020204" pitchFamily="34" charset="0"/>
              <a:buChar char="•"/>
            </a:pPr>
            <a:r>
              <a:rPr lang="en-NZ" sz="2800" dirty="0">
                <a:solidFill>
                  <a:schemeClr val="tx1"/>
                </a:solidFill>
              </a:rPr>
              <a:t>social workers</a:t>
            </a:r>
          </a:p>
          <a:p>
            <a:pPr marL="1163638" lvl="3" indent="-457200" algn="l">
              <a:buFont typeface="Arial" panose="020B0604020202020204" pitchFamily="34" charset="0"/>
              <a:buChar char="•"/>
            </a:pPr>
            <a:r>
              <a:rPr lang="en-NZ" sz="2800" dirty="0">
                <a:solidFill>
                  <a:schemeClr val="tx1"/>
                </a:solidFill>
              </a:rPr>
              <a:t>paediatricians/medical</a:t>
            </a:r>
          </a:p>
          <a:p>
            <a:pPr marL="1163638" lvl="3" indent="-457200" algn="l">
              <a:buFont typeface="Arial" panose="020B0604020202020204" pitchFamily="34" charset="0"/>
              <a:buChar char="•"/>
            </a:pPr>
            <a:r>
              <a:rPr lang="en-NZ" sz="2800" dirty="0">
                <a:solidFill>
                  <a:schemeClr val="tx1"/>
                </a:solidFill>
              </a:rPr>
              <a:t>counselling services</a:t>
            </a:r>
          </a:p>
        </p:txBody>
      </p:sp>
    </p:spTree>
    <p:extLst>
      <p:ext uri="{BB962C8B-B14F-4D97-AF65-F5344CB8AC3E}">
        <p14:creationId xmlns:p14="http://schemas.microsoft.com/office/powerpoint/2010/main" val="3579610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116EF0B-A818-4B29-B7BA-6576734200D1}"/>
              </a:ext>
            </a:extLst>
          </p:cNvPr>
          <p:cNvSpPr txBox="1"/>
          <p:nvPr/>
        </p:nvSpPr>
        <p:spPr>
          <a:xfrm>
            <a:off x="3897364" y="373855"/>
            <a:ext cx="2825551" cy="101566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rtlCol="0">
            <a:spAutoFit/>
          </a:bodyPr>
          <a:lstStyle/>
          <a:p>
            <a:pPr algn="ctr"/>
            <a:r>
              <a:rPr lang="en-NZ" sz="2000" b="1" dirty="0">
                <a:solidFill>
                  <a:srgbClr val="5CAE24"/>
                </a:solidFill>
              </a:rPr>
              <a:t>CONFIRMED </a:t>
            </a:r>
          </a:p>
          <a:p>
            <a:pPr algn="ctr"/>
            <a:r>
              <a:rPr lang="en-NZ" sz="2000" b="1" dirty="0">
                <a:solidFill>
                  <a:srgbClr val="5CAE24"/>
                </a:solidFill>
              </a:rPr>
              <a:t>CHILD SEXUAL ABUSE INVESTIGATION </a:t>
            </a:r>
          </a:p>
        </p:txBody>
      </p:sp>
      <p:sp>
        <p:nvSpPr>
          <p:cNvPr id="5" name="TextBox 4">
            <a:extLst>
              <a:ext uri="{FF2B5EF4-FFF2-40B4-BE49-F238E27FC236}">
                <a16:creationId xmlns:a16="http://schemas.microsoft.com/office/drawing/2014/main" id="{1B67BED0-1E2F-4196-AA9B-1B40FA13284A}"/>
              </a:ext>
            </a:extLst>
          </p:cNvPr>
          <p:cNvSpPr txBox="1"/>
          <p:nvPr/>
        </p:nvSpPr>
        <p:spPr>
          <a:xfrm>
            <a:off x="411608" y="2084190"/>
            <a:ext cx="2398426"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spcBef>
                <a:spcPts val="0"/>
              </a:spcBef>
            </a:pPr>
            <a:r>
              <a:rPr lang="en-NZ" sz="1600" b="1" dirty="0">
                <a:solidFill>
                  <a:srgbClr val="5CAE24"/>
                </a:solidFill>
              </a:rPr>
              <a:t>SPECIALIST CHILD INTERVIEW (verbal)</a:t>
            </a:r>
          </a:p>
          <a:p>
            <a:pPr marL="285750" indent="-285750">
              <a:spcBef>
                <a:spcPts val="0"/>
              </a:spcBef>
              <a:buFont typeface="Arial" panose="020B0604020202020204" pitchFamily="34" charset="0"/>
              <a:buChar char="•"/>
            </a:pPr>
            <a:r>
              <a:rPr lang="en-NZ" sz="1600" dirty="0"/>
              <a:t>when, date/s</a:t>
            </a:r>
          </a:p>
          <a:p>
            <a:pPr marL="285750" indent="-285750">
              <a:spcBef>
                <a:spcPts val="0"/>
              </a:spcBef>
              <a:buFont typeface="Arial" panose="020B0604020202020204" pitchFamily="34" charset="0"/>
              <a:buChar char="•"/>
            </a:pPr>
            <a:r>
              <a:rPr lang="en-NZ" sz="1600" dirty="0"/>
              <a:t>where, scene/s</a:t>
            </a:r>
          </a:p>
          <a:p>
            <a:pPr marL="285750" indent="-285750">
              <a:spcBef>
                <a:spcPts val="0"/>
              </a:spcBef>
              <a:buFont typeface="Arial" panose="020B0604020202020204" pitchFamily="34" charset="0"/>
              <a:buChar char="•"/>
            </a:pPr>
            <a:r>
              <a:rPr lang="en-NZ" sz="1600" dirty="0"/>
              <a:t>ingredients of offence/s</a:t>
            </a:r>
          </a:p>
          <a:p>
            <a:pPr marL="285750" indent="-285750">
              <a:spcBef>
                <a:spcPts val="0"/>
              </a:spcBef>
              <a:buFont typeface="Arial" panose="020B0604020202020204" pitchFamily="34" charset="0"/>
              <a:buChar char="•"/>
            </a:pPr>
            <a:r>
              <a:rPr lang="en-NZ" sz="1600" dirty="0"/>
              <a:t>evidence gathering</a:t>
            </a:r>
          </a:p>
        </p:txBody>
      </p:sp>
      <p:sp>
        <p:nvSpPr>
          <p:cNvPr id="7" name="TextBox 6">
            <a:extLst>
              <a:ext uri="{FF2B5EF4-FFF2-40B4-BE49-F238E27FC236}">
                <a16:creationId xmlns:a16="http://schemas.microsoft.com/office/drawing/2014/main" id="{605B5C5B-C643-4D3F-B4E6-4E482E1FCDA6}"/>
              </a:ext>
            </a:extLst>
          </p:cNvPr>
          <p:cNvSpPr txBox="1"/>
          <p:nvPr/>
        </p:nvSpPr>
        <p:spPr>
          <a:xfrm>
            <a:off x="7656258" y="2482891"/>
            <a:ext cx="2158584"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NZ" sz="1600" b="1" dirty="0">
                <a:solidFill>
                  <a:srgbClr val="5CAE24"/>
                </a:solidFill>
              </a:rPr>
              <a:t>CHILD NOT INTERVIEWED</a:t>
            </a:r>
          </a:p>
          <a:p>
            <a:pPr algn="ctr"/>
            <a:r>
              <a:rPr lang="en-NZ" sz="1600" b="1" dirty="0">
                <a:solidFill>
                  <a:srgbClr val="5CAE24"/>
                </a:solidFill>
              </a:rPr>
              <a:t>(pre-verbal)</a:t>
            </a:r>
          </a:p>
        </p:txBody>
      </p:sp>
      <p:sp>
        <p:nvSpPr>
          <p:cNvPr id="8" name="TextBox 7">
            <a:extLst>
              <a:ext uri="{FF2B5EF4-FFF2-40B4-BE49-F238E27FC236}">
                <a16:creationId xmlns:a16="http://schemas.microsoft.com/office/drawing/2014/main" id="{B057B8A2-43A2-47E0-9C07-1302D75A8F38}"/>
              </a:ext>
            </a:extLst>
          </p:cNvPr>
          <p:cNvSpPr txBox="1"/>
          <p:nvPr/>
        </p:nvSpPr>
        <p:spPr>
          <a:xfrm>
            <a:off x="4136361" y="2992131"/>
            <a:ext cx="2398426" cy="25545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NZ" sz="1600" b="1" dirty="0">
                <a:solidFill>
                  <a:srgbClr val="5CAE24"/>
                </a:solidFill>
              </a:rPr>
              <a:t>POLICE</a:t>
            </a:r>
          </a:p>
          <a:p>
            <a:pPr algn="ctr"/>
            <a:r>
              <a:rPr lang="en-NZ" sz="1600" b="1" dirty="0">
                <a:solidFill>
                  <a:srgbClr val="5CAE24"/>
                </a:solidFill>
              </a:rPr>
              <a:t>INVESTIGATION</a:t>
            </a:r>
          </a:p>
          <a:p>
            <a:pPr marL="285750" indent="-285750">
              <a:buFont typeface="Arial" panose="020B0604020202020204" pitchFamily="34" charset="0"/>
              <a:buChar char="•"/>
            </a:pPr>
            <a:r>
              <a:rPr lang="en-NZ" sz="1600" dirty="0"/>
              <a:t>interview witnesses</a:t>
            </a:r>
          </a:p>
          <a:p>
            <a:pPr marL="285750" indent="-285750">
              <a:buFont typeface="Arial" panose="020B0604020202020204" pitchFamily="34" charset="0"/>
              <a:buChar char="•"/>
            </a:pPr>
            <a:r>
              <a:rPr lang="en-NZ" sz="1600" dirty="0"/>
              <a:t>medical</a:t>
            </a:r>
          </a:p>
          <a:p>
            <a:pPr marL="285750" indent="-285750">
              <a:buFont typeface="Arial" panose="020B0604020202020204" pitchFamily="34" charset="0"/>
              <a:buChar char="•"/>
            </a:pPr>
            <a:r>
              <a:rPr lang="en-NZ" sz="1600" dirty="0"/>
              <a:t>execute search warrant/s</a:t>
            </a:r>
          </a:p>
          <a:p>
            <a:pPr marL="285750" indent="-285750">
              <a:buFont typeface="Arial" panose="020B0604020202020204" pitchFamily="34" charset="0"/>
              <a:buChar char="•"/>
            </a:pPr>
            <a:r>
              <a:rPr lang="en-NZ" sz="1600" dirty="0"/>
              <a:t>seize exhibits </a:t>
            </a:r>
          </a:p>
          <a:p>
            <a:pPr marL="285750" indent="-285750">
              <a:buFont typeface="Arial" panose="020B0604020202020204" pitchFamily="34" charset="0"/>
              <a:buChar char="•"/>
            </a:pPr>
            <a:r>
              <a:rPr lang="en-NZ" sz="1600" dirty="0"/>
              <a:t>photographs/video</a:t>
            </a:r>
          </a:p>
          <a:p>
            <a:pPr marL="285750" indent="-285750">
              <a:buFont typeface="Arial" panose="020B0604020202020204" pitchFamily="34" charset="0"/>
              <a:buChar char="•"/>
            </a:pPr>
            <a:r>
              <a:rPr lang="en-NZ" sz="1600" dirty="0"/>
              <a:t>forensics</a:t>
            </a:r>
          </a:p>
          <a:p>
            <a:pPr marL="285750" indent="-285750">
              <a:buFont typeface="Arial" panose="020B0604020202020204" pitchFamily="34" charset="0"/>
              <a:buChar char="•"/>
            </a:pPr>
            <a:r>
              <a:rPr lang="en-NZ" sz="1600" dirty="0"/>
              <a:t>expert witnesses</a:t>
            </a:r>
          </a:p>
        </p:txBody>
      </p:sp>
      <p:sp>
        <p:nvSpPr>
          <p:cNvPr id="9" name="TextBox 8">
            <a:extLst>
              <a:ext uri="{FF2B5EF4-FFF2-40B4-BE49-F238E27FC236}">
                <a16:creationId xmlns:a16="http://schemas.microsoft.com/office/drawing/2014/main" id="{57B2432E-74A2-4117-B310-9193C56CAABB}"/>
              </a:ext>
            </a:extLst>
          </p:cNvPr>
          <p:cNvSpPr txBox="1"/>
          <p:nvPr/>
        </p:nvSpPr>
        <p:spPr>
          <a:xfrm>
            <a:off x="4437088" y="1898116"/>
            <a:ext cx="1499017" cy="584775"/>
          </a:xfrm>
          <a:prstGeom prst="rect">
            <a:avLst/>
          </a:prstGeom>
          <a:noFill/>
        </p:spPr>
        <p:txBody>
          <a:bodyPr wrap="square" rtlCol="0">
            <a:spAutoFit/>
          </a:bodyPr>
          <a:lstStyle/>
          <a:p>
            <a:r>
              <a:rPr lang="en-NZ" sz="1600" dirty="0">
                <a:solidFill>
                  <a:srgbClr val="5CAE24"/>
                </a:solidFill>
              </a:rPr>
              <a:t>PERPETRATOR</a:t>
            </a:r>
          </a:p>
          <a:p>
            <a:pPr algn="ctr"/>
            <a:r>
              <a:rPr lang="en-NZ" sz="1600" dirty="0">
                <a:solidFill>
                  <a:srgbClr val="5CAE24"/>
                </a:solidFill>
              </a:rPr>
              <a:t>interview</a:t>
            </a:r>
          </a:p>
        </p:txBody>
      </p:sp>
      <p:sp>
        <p:nvSpPr>
          <p:cNvPr id="10" name="Arrow: Right 9">
            <a:extLst>
              <a:ext uri="{FF2B5EF4-FFF2-40B4-BE49-F238E27FC236}">
                <a16:creationId xmlns:a16="http://schemas.microsoft.com/office/drawing/2014/main" id="{3B39DDFA-779E-4C82-9D82-97AA52279074}"/>
              </a:ext>
            </a:extLst>
          </p:cNvPr>
          <p:cNvSpPr/>
          <p:nvPr/>
        </p:nvSpPr>
        <p:spPr>
          <a:xfrm rot="8658153">
            <a:off x="2337501" y="1472579"/>
            <a:ext cx="1624520" cy="1707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Arrow: Down 10">
            <a:extLst>
              <a:ext uri="{FF2B5EF4-FFF2-40B4-BE49-F238E27FC236}">
                <a16:creationId xmlns:a16="http://schemas.microsoft.com/office/drawing/2014/main" id="{E215FF10-5910-4713-B575-BBB86467F942}"/>
              </a:ext>
            </a:extLst>
          </p:cNvPr>
          <p:cNvSpPr/>
          <p:nvPr/>
        </p:nvSpPr>
        <p:spPr>
          <a:xfrm rot="18863080" flipH="1">
            <a:off x="7428871" y="702876"/>
            <a:ext cx="205674" cy="1966049"/>
          </a:xfrm>
          <a:prstGeom prst="downArrow">
            <a:avLst>
              <a:gd name="adj1" fmla="val 50000"/>
              <a:gd name="adj2" fmla="val 530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2" name="Straight Arrow Connector 11">
            <a:extLst>
              <a:ext uri="{FF2B5EF4-FFF2-40B4-BE49-F238E27FC236}">
                <a16:creationId xmlns:a16="http://schemas.microsoft.com/office/drawing/2014/main" id="{F1354D86-00AC-4321-92BF-B56E6BE5B4FB}"/>
              </a:ext>
            </a:extLst>
          </p:cNvPr>
          <p:cNvCxnSpPr/>
          <p:nvPr/>
        </p:nvCxnSpPr>
        <p:spPr>
          <a:xfrm>
            <a:off x="5186597" y="5655515"/>
            <a:ext cx="0" cy="332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Arrow: Right 12">
            <a:extLst>
              <a:ext uri="{FF2B5EF4-FFF2-40B4-BE49-F238E27FC236}">
                <a16:creationId xmlns:a16="http://schemas.microsoft.com/office/drawing/2014/main" id="{AD439415-BBD6-4CC0-AE8D-EE7CEB74F9C9}"/>
              </a:ext>
            </a:extLst>
          </p:cNvPr>
          <p:cNvSpPr/>
          <p:nvPr/>
        </p:nvSpPr>
        <p:spPr>
          <a:xfrm rot="2125490">
            <a:off x="2287559" y="4528993"/>
            <a:ext cx="1976154" cy="1916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Arrow: Right 13">
            <a:extLst>
              <a:ext uri="{FF2B5EF4-FFF2-40B4-BE49-F238E27FC236}">
                <a16:creationId xmlns:a16="http://schemas.microsoft.com/office/drawing/2014/main" id="{D8C42016-0F76-4673-B5F7-70712838B84E}"/>
              </a:ext>
            </a:extLst>
          </p:cNvPr>
          <p:cNvSpPr/>
          <p:nvPr/>
        </p:nvSpPr>
        <p:spPr>
          <a:xfrm rot="7934245">
            <a:off x="6278955" y="4075574"/>
            <a:ext cx="2011694" cy="2013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cxnSp>
        <p:nvCxnSpPr>
          <p:cNvPr id="15" name="Straight Arrow Connector 14">
            <a:extLst>
              <a:ext uri="{FF2B5EF4-FFF2-40B4-BE49-F238E27FC236}">
                <a16:creationId xmlns:a16="http://schemas.microsoft.com/office/drawing/2014/main" id="{18DD8C41-59D6-40FE-B1AA-5A387E550567}"/>
              </a:ext>
            </a:extLst>
          </p:cNvPr>
          <p:cNvCxnSpPr>
            <a:stCxn id="9" idx="2"/>
          </p:cNvCxnSpPr>
          <p:nvPr/>
        </p:nvCxnSpPr>
        <p:spPr>
          <a:xfrm flipH="1">
            <a:off x="5186596" y="2482891"/>
            <a:ext cx="1" cy="509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09EBC2F-320A-4D07-990B-8362927BB0BC}"/>
              </a:ext>
            </a:extLst>
          </p:cNvPr>
          <p:cNvCxnSpPr>
            <a:endCxn id="9" idx="0"/>
          </p:cNvCxnSpPr>
          <p:nvPr/>
        </p:nvCxnSpPr>
        <p:spPr>
          <a:xfrm>
            <a:off x="5186596" y="1480019"/>
            <a:ext cx="1" cy="418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F5B44DE-B7FD-45D0-9E20-C846C6C0F440}"/>
              </a:ext>
            </a:extLst>
          </p:cNvPr>
          <p:cNvCxnSpPr/>
          <p:nvPr/>
        </p:nvCxnSpPr>
        <p:spPr>
          <a:xfrm>
            <a:off x="3781150" y="2698230"/>
            <a:ext cx="0" cy="3087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DF063B7-CA4C-43D2-A8ED-72BB985F6B7A}"/>
              </a:ext>
            </a:extLst>
          </p:cNvPr>
          <p:cNvCxnSpPr/>
          <p:nvPr/>
        </p:nvCxnSpPr>
        <p:spPr>
          <a:xfrm>
            <a:off x="3781150" y="5786203"/>
            <a:ext cx="14054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5F38572-093E-453B-A53E-2E121385BF04}"/>
              </a:ext>
            </a:extLst>
          </p:cNvPr>
          <p:cNvCxnSpPr/>
          <p:nvPr/>
        </p:nvCxnSpPr>
        <p:spPr>
          <a:xfrm flipH="1">
            <a:off x="3781150" y="1663908"/>
            <a:ext cx="14054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575E62F-5D6A-4A6A-9DEC-729CE1FBA9FF}"/>
              </a:ext>
            </a:extLst>
          </p:cNvPr>
          <p:cNvCxnSpPr/>
          <p:nvPr/>
        </p:nvCxnSpPr>
        <p:spPr>
          <a:xfrm>
            <a:off x="3781150" y="1663908"/>
            <a:ext cx="0" cy="1034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ED56A2-BC46-465B-87D0-92762E0E1A16}"/>
              </a:ext>
            </a:extLst>
          </p:cNvPr>
          <p:cNvCxnSpPr/>
          <p:nvPr/>
        </p:nvCxnSpPr>
        <p:spPr>
          <a:xfrm>
            <a:off x="5186596" y="166390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BADAC1F-FC98-47B3-9AFB-9A145ADAF7A0}"/>
              </a:ext>
            </a:extLst>
          </p:cNvPr>
          <p:cNvCxnSpPr/>
          <p:nvPr/>
        </p:nvCxnSpPr>
        <p:spPr>
          <a:xfrm>
            <a:off x="5186596" y="166390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E0B4EF9-332D-4987-BC75-F7A1820D2B89}"/>
              </a:ext>
            </a:extLst>
          </p:cNvPr>
          <p:cNvCxnSpPr/>
          <p:nvPr/>
        </p:nvCxnSpPr>
        <p:spPr>
          <a:xfrm>
            <a:off x="5186596" y="1663908"/>
            <a:ext cx="34333" cy="26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CDF1A09-BAD0-490E-830B-612C3524068C}"/>
              </a:ext>
            </a:extLst>
          </p:cNvPr>
          <p:cNvCxnSpPr/>
          <p:nvPr/>
        </p:nvCxnSpPr>
        <p:spPr>
          <a:xfrm>
            <a:off x="5220929" y="1663908"/>
            <a:ext cx="16960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517C35-E867-4F28-857D-B6AEBBB78520}"/>
              </a:ext>
            </a:extLst>
          </p:cNvPr>
          <p:cNvCxnSpPr/>
          <p:nvPr/>
        </p:nvCxnSpPr>
        <p:spPr>
          <a:xfrm>
            <a:off x="6916994" y="1663908"/>
            <a:ext cx="0" cy="4122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E7DDA37-54D0-45E3-9E53-EE9246161049}"/>
              </a:ext>
            </a:extLst>
          </p:cNvPr>
          <p:cNvCxnSpPr/>
          <p:nvPr/>
        </p:nvCxnSpPr>
        <p:spPr>
          <a:xfrm>
            <a:off x="5186596" y="5786203"/>
            <a:ext cx="17303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DA58ADF-97A2-42E3-B326-EDA5ACB66176}"/>
              </a:ext>
            </a:extLst>
          </p:cNvPr>
          <p:cNvCxnSpPr>
            <a:cxnSpLocks/>
            <a:stCxn id="7" idx="1"/>
          </p:cNvCxnSpPr>
          <p:nvPr/>
        </p:nvCxnSpPr>
        <p:spPr>
          <a:xfrm flipH="1">
            <a:off x="6916994" y="2898390"/>
            <a:ext cx="739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4954CA8-1815-48E5-A1E5-18A434599075}"/>
              </a:ext>
            </a:extLst>
          </p:cNvPr>
          <p:cNvCxnSpPr>
            <a:cxnSpLocks/>
          </p:cNvCxnSpPr>
          <p:nvPr/>
        </p:nvCxnSpPr>
        <p:spPr>
          <a:xfrm>
            <a:off x="2810034" y="2861858"/>
            <a:ext cx="971116" cy="19496"/>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7C17E84-3C75-4BA8-9A8E-B734D072A53D}"/>
              </a:ext>
            </a:extLst>
          </p:cNvPr>
          <p:cNvSpPr txBox="1"/>
          <p:nvPr/>
        </p:nvSpPr>
        <p:spPr>
          <a:xfrm>
            <a:off x="4442769" y="5987613"/>
            <a:ext cx="1521986" cy="861774"/>
          </a:xfrm>
          <a:prstGeom prst="rect">
            <a:avLst/>
          </a:prstGeom>
          <a:noFill/>
        </p:spPr>
        <p:txBody>
          <a:bodyPr wrap="square" rtlCol="0">
            <a:spAutoFit/>
          </a:bodyPr>
          <a:lstStyle/>
          <a:p>
            <a:r>
              <a:rPr lang="en-NZ" sz="1600" dirty="0">
                <a:solidFill>
                  <a:srgbClr val="5CAE24"/>
                </a:solidFill>
              </a:rPr>
              <a:t>PERPETRATOR</a:t>
            </a:r>
          </a:p>
          <a:p>
            <a:pPr algn="ctr">
              <a:tabLst>
                <a:tab pos="179388" algn="l"/>
              </a:tabLst>
            </a:pPr>
            <a:r>
              <a:rPr lang="en-NZ" sz="1600" dirty="0">
                <a:solidFill>
                  <a:srgbClr val="5CAE24"/>
                </a:solidFill>
              </a:rPr>
              <a:t>interview</a:t>
            </a:r>
          </a:p>
          <a:p>
            <a:endParaRPr lang="en-NZ" dirty="0"/>
          </a:p>
        </p:txBody>
      </p:sp>
    </p:spTree>
    <p:extLst>
      <p:ext uri="{BB962C8B-B14F-4D97-AF65-F5344CB8AC3E}">
        <p14:creationId xmlns:p14="http://schemas.microsoft.com/office/powerpoint/2010/main" val="388692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5464-22BE-456B-B2D6-6CAE43B353C4}"/>
              </a:ext>
            </a:extLst>
          </p:cNvPr>
          <p:cNvSpPr>
            <a:spLocks noGrp="1"/>
          </p:cNvSpPr>
          <p:nvPr>
            <p:ph type="ctrTitle"/>
          </p:nvPr>
        </p:nvSpPr>
        <p:spPr>
          <a:xfrm>
            <a:off x="1320029" y="191730"/>
            <a:ext cx="7179735" cy="1489338"/>
          </a:xfrm>
        </p:spPr>
        <p:txBody>
          <a:bodyPr>
            <a:normAutofit fontScale="90000"/>
          </a:bodyPr>
          <a:lstStyle/>
          <a:p>
            <a:pPr algn="l"/>
            <a:r>
              <a:rPr lang="en-NZ" dirty="0">
                <a:solidFill>
                  <a:srgbClr val="5CAE24"/>
                </a:solidFill>
              </a:rPr>
              <a:t>Multidisciplinary Approach</a:t>
            </a:r>
          </a:p>
        </p:txBody>
      </p:sp>
      <p:sp>
        <p:nvSpPr>
          <p:cNvPr id="3" name="Subtitle 2">
            <a:extLst>
              <a:ext uri="{FF2B5EF4-FFF2-40B4-BE49-F238E27FC236}">
                <a16:creationId xmlns:a16="http://schemas.microsoft.com/office/drawing/2014/main" id="{1CD0912D-3183-4E18-91EB-D5D4D1EF402C}"/>
              </a:ext>
            </a:extLst>
          </p:cNvPr>
          <p:cNvSpPr>
            <a:spLocks noGrp="1"/>
          </p:cNvSpPr>
          <p:nvPr>
            <p:ph type="subTitle" idx="1"/>
          </p:nvPr>
        </p:nvSpPr>
        <p:spPr>
          <a:xfrm>
            <a:off x="1320029" y="2202872"/>
            <a:ext cx="6908799" cy="3075709"/>
          </a:xfrm>
        </p:spPr>
        <p:txBody>
          <a:bodyPr>
            <a:noAutofit/>
          </a:bodyPr>
          <a:lstStyle/>
          <a:p>
            <a:pPr marL="1076325" indent="-442913" algn="l">
              <a:buFont typeface="Arial" panose="020B0604020202020204" pitchFamily="34" charset="0"/>
              <a:buChar char="•"/>
              <a:tabLst>
                <a:tab pos="1879600" algn="l"/>
                <a:tab pos="2065338" algn="l"/>
              </a:tabLst>
            </a:pPr>
            <a:r>
              <a:rPr lang="en-NZ" sz="2800" dirty="0">
                <a:solidFill>
                  <a:schemeClr val="tx1"/>
                </a:solidFill>
              </a:rPr>
              <a:t>collaboration</a:t>
            </a:r>
          </a:p>
          <a:p>
            <a:pPr marL="1076325" indent="-442913" algn="l">
              <a:buFont typeface="Arial" panose="020B0604020202020204" pitchFamily="34" charset="0"/>
              <a:buChar char="•"/>
              <a:tabLst>
                <a:tab pos="1879600" algn="l"/>
                <a:tab pos="2065338" algn="l"/>
              </a:tabLst>
            </a:pPr>
            <a:endParaRPr lang="en-NZ" sz="2800" dirty="0">
              <a:solidFill>
                <a:schemeClr val="tx1"/>
              </a:solidFill>
            </a:endParaRPr>
          </a:p>
          <a:p>
            <a:pPr marL="1076325" indent="-442913" algn="l">
              <a:buFont typeface="Arial" panose="020B0604020202020204" pitchFamily="34" charset="0"/>
              <a:buChar char="•"/>
              <a:tabLst>
                <a:tab pos="1879600" algn="l"/>
                <a:tab pos="2065338" algn="l"/>
              </a:tabLst>
            </a:pPr>
            <a:r>
              <a:rPr lang="en-NZ" sz="2800" dirty="0">
                <a:solidFill>
                  <a:schemeClr val="tx1"/>
                </a:solidFill>
              </a:rPr>
              <a:t>communication</a:t>
            </a:r>
          </a:p>
          <a:p>
            <a:pPr marL="1076325" indent="-442913" algn="l">
              <a:buFont typeface="Arial" panose="020B0604020202020204" pitchFamily="34" charset="0"/>
              <a:buChar char="•"/>
              <a:tabLst>
                <a:tab pos="1879600" algn="l"/>
                <a:tab pos="2065338" algn="l"/>
              </a:tabLst>
            </a:pPr>
            <a:endParaRPr lang="en-NZ" sz="2800" dirty="0">
              <a:solidFill>
                <a:schemeClr val="tx1"/>
              </a:solidFill>
            </a:endParaRPr>
          </a:p>
          <a:p>
            <a:pPr marL="1076325" indent="-442913" algn="l">
              <a:buFont typeface="Arial" panose="020B0604020202020204" pitchFamily="34" charset="0"/>
              <a:buChar char="•"/>
              <a:tabLst>
                <a:tab pos="1879600" algn="l"/>
                <a:tab pos="2065338" algn="l"/>
              </a:tabLst>
            </a:pPr>
            <a:r>
              <a:rPr lang="en-NZ" sz="2800" dirty="0">
                <a:solidFill>
                  <a:schemeClr val="tx1"/>
                </a:solidFill>
              </a:rPr>
              <a:t>commitment</a:t>
            </a:r>
          </a:p>
        </p:txBody>
      </p:sp>
    </p:spTree>
    <p:extLst>
      <p:ext uri="{BB962C8B-B14F-4D97-AF65-F5344CB8AC3E}">
        <p14:creationId xmlns:p14="http://schemas.microsoft.com/office/powerpoint/2010/main" val="42580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258282"/>
            <a:ext cx="8623051" cy="1646302"/>
          </a:xfrm>
        </p:spPr>
        <p:txBody>
          <a:bodyPr>
            <a:normAutofit fontScale="90000"/>
          </a:bodyPr>
          <a:lstStyle/>
          <a:p>
            <a:pPr algn="l"/>
            <a:r>
              <a:rPr lang="en-NZ" dirty="0">
                <a:solidFill>
                  <a:schemeClr val="accent2"/>
                </a:solidFill>
              </a:rPr>
              <a:t>Brief History: Child Abuse </a:t>
            </a:r>
            <a:br>
              <a:rPr lang="en-NZ" dirty="0"/>
            </a:br>
            <a:r>
              <a:rPr lang="en-NZ" sz="3100" dirty="0">
                <a:solidFill>
                  <a:schemeClr val="tx1"/>
                </a:solidFill>
              </a:rPr>
              <a:t>New Zealand</a:t>
            </a:r>
            <a:br>
              <a:rPr lang="en-NZ" sz="2800" dirty="0">
                <a:solidFill>
                  <a:schemeClr val="tx1"/>
                </a:solidFill>
              </a:rPr>
            </a:br>
            <a:endParaRPr lang="en-NZ" sz="2800" dirty="0">
              <a:solidFill>
                <a:schemeClr val="tx1"/>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1904584"/>
            <a:ext cx="8194993" cy="2412720"/>
          </a:xfrm>
        </p:spPr>
        <p:txBody>
          <a:bodyPr>
            <a:noAutofit/>
          </a:bodyPr>
          <a:lstStyle/>
          <a:p>
            <a:pPr marL="742950" lvl="1" indent="-285750" algn="l">
              <a:spcAft>
                <a:spcPts val="600"/>
              </a:spcAft>
              <a:buFont typeface="Arial" panose="020B0604020202020204" pitchFamily="34" charset="0"/>
              <a:buChar char="•"/>
            </a:pPr>
            <a:r>
              <a:rPr lang="en-NZ" sz="2800" dirty="0">
                <a:solidFill>
                  <a:schemeClr val="tx1"/>
                </a:solidFill>
              </a:rPr>
              <a:t>Sexual Abuse</a:t>
            </a:r>
          </a:p>
          <a:p>
            <a:pPr marL="742950" lvl="1" indent="-285750" algn="l">
              <a:spcAft>
                <a:spcPts val="600"/>
              </a:spcAft>
              <a:buFont typeface="Arial" panose="020B0604020202020204" pitchFamily="34" charset="0"/>
              <a:buChar char="•"/>
            </a:pPr>
            <a:r>
              <a:rPr lang="en-NZ" sz="2800" dirty="0">
                <a:solidFill>
                  <a:schemeClr val="tx1"/>
                </a:solidFill>
              </a:rPr>
              <a:t>Physical Abuse</a:t>
            </a:r>
          </a:p>
          <a:p>
            <a:pPr marL="742950" lvl="1" indent="-285750" algn="l">
              <a:spcAft>
                <a:spcPts val="600"/>
              </a:spcAft>
              <a:buFont typeface="Arial" panose="020B0604020202020204" pitchFamily="34" charset="0"/>
              <a:buChar char="•"/>
            </a:pPr>
            <a:r>
              <a:rPr lang="en-NZ" sz="2800" dirty="0">
                <a:solidFill>
                  <a:schemeClr val="tx1"/>
                </a:solidFill>
              </a:rPr>
              <a:t>Psychological/Emotional Abuse</a:t>
            </a:r>
          </a:p>
          <a:p>
            <a:pPr marL="742950" lvl="1" indent="-285750" algn="l">
              <a:spcAft>
                <a:spcPts val="600"/>
              </a:spcAft>
              <a:buFont typeface="Arial" panose="020B0604020202020204" pitchFamily="34" charset="0"/>
              <a:buChar char="•"/>
            </a:pPr>
            <a:r>
              <a:rPr lang="en-NZ" sz="2800" dirty="0">
                <a:solidFill>
                  <a:schemeClr val="tx1"/>
                </a:solidFill>
              </a:rPr>
              <a:t>Neglect</a:t>
            </a:r>
          </a:p>
        </p:txBody>
      </p:sp>
    </p:spTree>
    <p:extLst>
      <p:ext uri="{BB962C8B-B14F-4D97-AF65-F5344CB8AC3E}">
        <p14:creationId xmlns:p14="http://schemas.microsoft.com/office/powerpoint/2010/main" val="1532671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6159" y="0"/>
            <a:ext cx="8745568" cy="1454729"/>
          </a:xfrm>
        </p:spPr>
        <p:txBody>
          <a:bodyPr/>
          <a:lstStyle/>
          <a:p>
            <a:pPr algn="l"/>
            <a:r>
              <a:rPr lang="en-NZ" sz="4900" dirty="0">
                <a:solidFill>
                  <a:srgbClr val="5CAE24"/>
                </a:solidFill>
              </a:rPr>
              <a:t>Societal Issue</a:t>
            </a:r>
            <a:br>
              <a:rPr lang="en-NZ" sz="2800" dirty="0">
                <a:solidFill>
                  <a:schemeClr val="tx1"/>
                </a:solidFill>
              </a:rPr>
            </a:br>
            <a:endParaRPr lang="en-NZ" sz="2800" dirty="0">
              <a:solidFill>
                <a:schemeClr val="tx1"/>
              </a:solidFill>
            </a:endParaRPr>
          </a:p>
        </p:txBody>
      </p:sp>
      <p:sp>
        <p:nvSpPr>
          <p:cNvPr id="3" name="TextBox 2">
            <a:extLst>
              <a:ext uri="{FF2B5EF4-FFF2-40B4-BE49-F238E27FC236}">
                <a16:creationId xmlns:a16="http://schemas.microsoft.com/office/drawing/2014/main" id="{98B5FDEC-1104-405E-BEAB-02646FE85F94}"/>
              </a:ext>
            </a:extLst>
          </p:cNvPr>
          <p:cNvSpPr txBox="1"/>
          <p:nvPr/>
        </p:nvSpPr>
        <p:spPr>
          <a:xfrm>
            <a:off x="1712577" y="2493819"/>
            <a:ext cx="7950968" cy="1938992"/>
          </a:xfrm>
          <a:prstGeom prst="rect">
            <a:avLst/>
          </a:prstGeom>
          <a:noFill/>
        </p:spPr>
        <p:txBody>
          <a:bodyPr wrap="square" rtlCol="0">
            <a:spAutoFit/>
          </a:bodyPr>
          <a:lstStyle/>
          <a:p>
            <a:pPr algn="ctr"/>
            <a:r>
              <a:rPr lang="en-NZ" sz="4000" dirty="0"/>
              <a:t>What can Timor-Leste learn from</a:t>
            </a:r>
          </a:p>
          <a:p>
            <a:pPr algn="ctr"/>
            <a:endParaRPr lang="en-NZ" sz="4000" dirty="0"/>
          </a:p>
          <a:p>
            <a:pPr algn="ctr"/>
            <a:r>
              <a:rPr lang="en-NZ" sz="4000" dirty="0"/>
              <a:t> New Zealand’s history?</a:t>
            </a:r>
          </a:p>
        </p:txBody>
      </p:sp>
    </p:spTree>
    <p:extLst>
      <p:ext uri="{BB962C8B-B14F-4D97-AF65-F5344CB8AC3E}">
        <p14:creationId xmlns:p14="http://schemas.microsoft.com/office/powerpoint/2010/main" val="73799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154113" y="1752600"/>
            <a:ext cx="8623051" cy="4821237"/>
          </a:xfrm>
        </p:spPr>
        <p:txBody>
          <a:bodyPr>
            <a:noAutofit/>
          </a:bodyPr>
          <a:lstStyle/>
          <a:p>
            <a:pPr marL="1081088" lvl="1" indent="-342900" algn="l">
              <a:buFont typeface="Arial" panose="020B0604020202020204" pitchFamily="34" charset="0"/>
              <a:buChar char="•"/>
            </a:pPr>
            <a:r>
              <a:rPr lang="en-NZ" sz="2800" dirty="0">
                <a:solidFill>
                  <a:schemeClr val="tx1"/>
                </a:solidFill>
              </a:rPr>
              <a:t>1991-2000: 91 child homicides </a:t>
            </a:r>
          </a:p>
          <a:p>
            <a:pPr marL="1081088" lvl="1" indent="-342900" algn="l">
              <a:buFont typeface="Arial" panose="020B0604020202020204" pitchFamily="34" charset="0"/>
              <a:buChar char="•"/>
            </a:pPr>
            <a:r>
              <a:rPr lang="en-NZ" sz="2800" dirty="0">
                <a:solidFill>
                  <a:schemeClr val="tx1"/>
                </a:solidFill>
              </a:rPr>
              <a:t>Police respond to one ‘domestic violence’ call every seven minutes: 60% children </a:t>
            </a:r>
          </a:p>
          <a:p>
            <a:pPr marL="1081088" lvl="1" indent="-342900" algn="l">
              <a:buFont typeface="Arial" panose="020B0604020202020204" pitchFamily="34" charset="0"/>
              <a:buChar char="•"/>
            </a:pPr>
            <a:r>
              <a:rPr lang="en-NZ" sz="2800" dirty="0">
                <a:solidFill>
                  <a:schemeClr val="tx1"/>
                </a:solidFill>
              </a:rPr>
              <a:t>1 in 3 girls, 1 in 7 boys sexually abused before 18 years</a:t>
            </a:r>
          </a:p>
          <a:p>
            <a:pPr marL="1081088" lvl="1" indent="-342900" algn="l">
              <a:buFont typeface="Arial" panose="020B0604020202020204" pitchFamily="34" charset="0"/>
              <a:buChar char="•"/>
            </a:pPr>
            <a:r>
              <a:rPr lang="en-NZ" sz="2800" dirty="0">
                <a:solidFill>
                  <a:schemeClr val="tx1"/>
                </a:solidFill>
              </a:rPr>
              <a:t>2012: 21,000 cases child abuse, 4000 put in to state care, 23 further abused</a:t>
            </a:r>
          </a:p>
          <a:p>
            <a:pPr marL="1081088" lvl="1" indent="-342900" algn="l">
              <a:buFont typeface="Arial" panose="020B0604020202020204" pitchFamily="34" charset="0"/>
              <a:buChar char="•"/>
            </a:pPr>
            <a:r>
              <a:rPr lang="en-NZ" sz="2800" dirty="0">
                <a:solidFill>
                  <a:schemeClr val="tx1"/>
                </a:solidFill>
              </a:rPr>
              <a:t>2015: United Nations Committee on the Rights of the Child </a:t>
            </a:r>
            <a:endParaRPr lang="en-NZ" sz="2600" dirty="0"/>
          </a:p>
          <a:p>
            <a:pPr lvl="1" algn="l"/>
            <a:endParaRPr lang="en-NZ" sz="2600" dirty="0"/>
          </a:p>
        </p:txBody>
      </p:sp>
      <p:sp>
        <p:nvSpPr>
          <p:cNvPr id="7" name="Title 1">
            <a:extLst>
              <a:ext uri="{FF2B5EF4-FFF2-40B4-BE49-F238E27FC236}">
                <a16:creationId xmlns:a16="http://schemas.microsoft.com/office/drawing/2014/main" id="{BE4F827E-CD1C-4802-80FC-90F3CA1DF50A}"/>
              </a:ext>
            </a:extLst>
          </p:cNvPr>
          <p:cNvSpPr>
            <a:spLocks noGrp="1"/>
          </p:cNvSpPr>
          <p:nvPr>
            <p:ph type="ctrTitle"/>
          </p:nvPr>
        </p:nvSpPr>
        <p:spPr>
          <a:xfrm>
            <a:off x="1361931" y="284163"/>
            <a:ext cx="7766050" cy="1646237"/>
          </a:xfrm>
        </p:spPr>
        <p:txBody>
          <a:bodyPr>
            <a:normAutofit fontScale="90000"/>
          </a:bodyPr>
          <a:lstStyle/>
          <a:p>
            <a:pPr algn="l"/>
            <a:r>
              <a:rPr lang="en-NZ" dirty="0">
                <a:solidFill>
                  <a:schemeClr val="accent2"/>
                </a:solidFill>
              </a:rPr>
              <a:t>Brief History: Child Abuse </a:t>
            </a:r>
            <a:br>
              <a:rPr lang="en-NZ" dirty="0"/>
            </a:br>
            <a:r>
              <a:rPr lang="en-NZ" sz="3100" dirty="0">
                <a:solidFill>
                  <a:schemeClr val="tx1"/>
                </a:solidFill>
              </a:rPr>
              <a:t>New Zealand</a:t>
            </a:r>
            <a:br>
              <a:rPr lang="en-NZ" sz="2800" dirty="0">
                <a:solidFill>
                  <a:schemeClr val="tx1"/>
                </a:solidFill>
              </a:rPr>
            </a:br>
            <a:endParaRPr lang="en-NZ" sz="2800" dirty="0">
              <a:solidFill>
                <a:schemeClr val="tx1"/>
              </a:solidFill>
            </a:endParaRPr>
          </a:p>
        </p:txBody>
      </p:sp>
    </p:spTree>
    <p:extLst>
      <p:ext uri="{BB962C8B-B14F-4D97-AF65-F5344CB8AC3E}">
        <p14:creationId xmlns:p14="http://schemas.microsoft.com/office/powerpoint/2010/main" val="285628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4870" y="1539241"/>
            <a:ext cx="7766936" cy="4716086"/>
          </a:xfrm>
        </p:spPr>
        <p:txBody>
          <a:bodyPr>
            <a:noAutofit/>
          </a:bodyPr>
          <a:lstStyle/>
          <a:p>
            <a:pPr marL="742950" lvl="1" indent="-285750" algn="l">
              <a:buFont typeface="Arial" panose="020B0604020202020204" pitchFamily="34" charset="0"/>
              <a:buChar char="•"/>
            </a:pPr>
            <a:r>
              <a:rPr lang="en-NZ" sz="2800" dirty="0">
                <a:solidFill>
                  <a:schemeClr val="tx1"/>
                </a:solidFill>
              </a:rPr>
              <a:t>Intra-familial/Domestic Violence:</a:t>
            </a:r>
          </a:p>
          <a:p>
            <a:pPr marL="1371600" lvl="2" indent="-457200" algn="l">
              <a:buFont typeface="Courier New" panose="02070309020205020404" pitchFamily="49" charset="0"/>
              <a:buChar char="o"/>
            </a:pPr>
            <a:r>
              <a:rPr lang="en-NZ" sz="2400" dirty="0">
                <a:solidFill>
                  <a:schemeClr val="tx1"/>
                </a:solidFill>
              </a:rPr>
              <a:t>State care/orphanage</a:t>
            </a:r>
          </a:p>
          <a:p>
            <a:pPr marL="1371600" lvl="2" indent="-457200" algn="l">
              <a:buFont typeface="Courier New" panose="02070309020205020404" pitchFamily="49" charset="0"/>
              <a:buChar char="o"/>
            </a:pPr>
            <a:r>
              <a:rPr lang="en-NZ" sz="2400" dirty="0">
                <a:solidFill>
                  <a:schemeClr val="tx1"/>
                </a:solidFill>
              </a:rPr>
              <a:t>Online environment</a:t>
            </a:r>
          </a:p>
          <a:p>
            <a:pPr marL="742950" lvl="1" indent="-285750" algn="l">
              <a:buFont typeface="Arial" panose="020B0604020202020204" pitchFamily="34" charset="0"/>
              <a:buChar char="•"/>
            </a:pPr>
            <a:r>
              <a:rPr lang="en-NZ" sz="2800" dirty="0">
                <a:solidFill>
                  <a:schemeClr val="tx1"/>
                </a:solidFill>
              </a:rPr>
              <a:t>Extra-familial:</a:t>
            </a:r>
          </a:p>
          <a:p>
            <a:pPr marL="1371600" lvl="2" indent="-457200" algn="l">
              <a:buFont typeface="Courier New" panose="02070309020205020404" pitchFamily="49" charset="0"/>
              <a:buChar char="o"/>
            </a:pPr>
            <a:r>
              <a:rPr lang="en-NZ" sz="2400" dirty="0">
                <a:solidFill>
                  <a:schemeClr val="tx1"/>
                </a:solidFill>
              </a:rPr>
              <a:t>School environments</a:t>
            </a:r>
          </a:p>
          <a:p>
            <a:pPr marL="1371600" lvl="2" indent="-457200" algn="l">
              <a:buFont typeface="Courier New" panose="02070309020205020404" pitchFamily="49" charset="0"/>
              <a:buChar char="o"/>
            </a:pPr>
            <a:r>
              <a:rPr lang="en-NZ" sz="2400" dirty="0">
                <a:solidFill>
                  <a:schemeClr val="tx1"/>
                </a:solidFill>
              </a:rPr>
              <a:t>Church/faith based institutions</a:t>
            </a:r>
          </a:p>
          <a:p>
            <a:pPr marL="1371600" lvl="2" indent="-457200" algn="l">
              <a:buFont typeface="Courier New" panose="02070309020205020404" pitchFamily="49" charset="0"/>
              <a:buChar char="o"/>
            </a:pPr>
            <a:r>
              <a:rPr lang="en-NZ" sz="2400" dirty="0">
                <a:solidFill>
                  <a:schemeClr val="tx1"/>
                </a:solidFill>
              </a:rPr>
              <a:t>Sporting/cultural/larger community environments</a:t>
            </a:r>
          </a:p>
          <a:p>
            <a:pPr marL="1371600" lvl="2" indent="-457200" algn="l">
              <a:buFont typeface="Courier New" panose="02070309020205020404" pitchFamily="49" charset="0"/>
              <a:buChar char="o"/>
            </a:pPr>
            <a:r>
              <a:rPr lang="en-NZ" sz="2400" dirty="0">
                <a:solidFill>
                  <a:schemeClr val="tx1"/>
                </a:solidFill>
              </a:rPr>
              <a:t>Online environment</a:t>
            </a:r>
          </a:p>
          <a:p>
            <a:pPr marL="914400" lvl="1" indent="-457200" algn="l">
              <a:buFont typeface="Courier New" panose="02070309020205020404" pitchFamily="49" charset="0"/>
              <a:buChar char="o"/>
            </a:pPr>
            <a:endParaRPr lang="en-NZ" sz="2600" dirty="0"/>
          </a:p>
          <a:p>
            <a:pPr marL="914400" lvl="1" indent="-457200" algn="l">
              <a:buFont typeface="Courier New" panose="02070309020205020404" pitchFamily="49" charset="0"/>
              <a:buChar char="o"/>
            </a:pPr>
            <a:endParaRPr lang="en-NZ" sz="2600" dirty="0"/>
          </a:p>
          <a:p>
            <a:pPr marL="914400" lvl="1" indent="-457200" algn="l">
              <a:buFont typeface="Courier New" panose="02070309020205020404" pitchFamily="49" charset="0"/>
              <a:buChar char="o"/>
            </a:pPr>
            <a:endParaRPr lang="en-NZ" sz="2600" dirty="0"/>
          </a:p>
          <a:p>
            <a:pPr marL="914400" lvl="1" indent="-457200" algn="l">
              <a:buFont typeface="Courier New" panose="02070309020205020404" pitchFamily="49" charset="0"/>
              <a:buChar char="o"/>
            </a:pPr>
            <a:endParaRPr lang="en-NZ" sz="2600" dirty="0"/>
          </a:p>
        </p:txBody>
      </p:sp>
      <p:sp>
        <p:nvSpPr>
          <p:cNvPr id="7" name="Title 1">
            <a:extLst>
              <a:ext uri="{FF2B5EF4-FFF2-40B4-BE49-F238E27FC236}">
                <a16:creationId xmlns:a16="http://schemas.microsoft.com/office/drawing/2014/main" id="{BC532726-01AC-4C93-AA07-019F0F7D50E3}"/>
              </a:ext>
            </a:extLst>
          </p:cNvPr>
          <p:cNvSpPr>
            <a:spLocks noGrp="1"/>
          </p:cNvSpPr>
          <p:nvPr>
            <p:ph type="ctrTitle"/>
          </p:nvPr>
        </p:nvSpPr>
        <p:spPr>
          <a:xfrm>
            <a:off x="1274870" y="163802"/>
            <a:ext cx="7578185" cy="1375439"/>
          </a:xfrm>
        </p:spPr>
        <p:txBody>
          <a:bodyPr>
            <a:normAutofit fontScale="90000"/>
          </a:bodyPr>
          <a:lstStyle/>
          <a:p>
            <a:pPr algn="l"/>
            <a:r>
              <a:rPr lang="en-NZ" dirty="0">
                <a:solidFill>
                  <a:schemeClr val="accent2"/>
                </a:solidFill>
              </a:rPr>
              <a:t>Brief History: Child Abuse </a:t>
            </a:r>
            <a:br>
              <a:rPr lang="en-NZ" dirty="0"/>
            </a:br>
            <a:r>
              <a:rPr lang="en-NZ" sz="3100" dirty="0">
                <a:solidFill>
                  <a:schemeClr val="tx1"/>
                </a:solidFill>
              </a:rPr>
              <a:t>New Zealand</a:t>
            </a:r>
            <a:endParaRPr lang="en-NZ" sz="2800" dirty="0">
              <a:solidFill>
                <a:schemeClr val="tx1"/>
              </a:solidFill>
            </a:endParaRPr>
          </a:p>
        </p:txBody>
      </p:sp>
    </p:spTree>
    <p:extLst>
      <p:ext uri="{BB962C8B-B14F-4D97-AF65-F5344CB8AC3E}">
        <p14:creationId xmlns:p14="http://schemas.microsoft.com/office/powerpoint/2010/main" val="183953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324465"/>
            <a:ext cx="10562416" cy="1468930"/>
          </a:xfrm>
        </p:spPr>
        <p:txBody>
          <a:bodyPr>
            <a:noAutofit/>
          </a:bodyPr>
          <a:lstStyle/>
          <a:p>
            <a:pPr algn="l"/>
            <a:r>
              <a:rPr lang="en-NZ" sz="4900" dirty="0">
                <a:solidFill>
                  <a:schemeClr val="accent2"/>
                </a:solidFill>
              </a:rPr>
              <a:t>Child Sexual Abuse: Starting </a:t>
            </a:r>
            <a:br>
              <a:rPr lang="en-NZ" sz="4900" dirty="0">
                <a:solidFill>
                  <a:schemeClr val="accent2"/>
                </a:solidFill>
              </a:rPr>
            </a:br>
            <a:r>
              <a:rPr lang="en-NZ" sz="4900" dirty="0">
                <a:solidFill>
                  <a:schemeClr val="accent2"/>
                </a:solidFill>
              </a:rPr>
              <a:t>Point</a:t>
            </a:r>
            <a:endParaRPr lang="en-NZ" sz="4900" dirty="0">
              <a:solidFill>
                <a:schemeClr val="tx1"/>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2212258"/>
            <a:ext cx="8680507" cy="3701660"/>
          </a:xfrm>
        </p:spPr>
        <p:txBody>
          <a:bodyPr>
            <a:noAutofit/>
          </a:bodyPr>
          <a:lstStyle/>
          <a:p>
            <a:pPr marL="0" lvl="1" algn="l"/>
            <a:r>
              <a:rPr lang="en-NZ" sz="2600" dirty="0">
                <a:solidFill>
                  <a:schemeClr val="tx1"/>
                </a:solidFill>
              </a:rPr>
              <a:t>	</a:t>
            </a:r>
            <a:r>
              <a:rPr lang="en-NZ" sz="2800" dirty="0">
                <a:solidFill>
                  <a:schemeClr val="tx1"/>
                </a:solidFill>
              </a:rPr>
              <a:t>Evidence Amendment Act 1989</a:t>
            </a:r>
          </a:p>
          <a:p>
            <a:pPr marL="0" lvl="1" algn="l"/>
            <a:r>
              <a:rPr lang="en-NZ" sz="2600" dirty="0">
                <a:solidFill>
                  <a:schemeClr val="tx1"/>
                </a:solidFill>
              </a:rPr>
              <a:t> </a:t>
            </a:r>
          </a:p>
          <a:p>
            <a:pPr marL="0" lvl="1" algn="l"/>
            <a:r>
              <a:rPr lang="en-NZ" sz="2600" dirty="0">
                <a:solidFill>
                  <a:schemeClr val="tx1"/>
                </a:solidFill>
              </a:rPr>
              <a:t>		Child victim </a:t>
            </a:r>
            <a:r>
              <a:rPr lang="en-NZ" sz="2800" dirty="0">
                <a:solidFill>
                  <a:schemeClr val="tx1"/>
                </a:solidFill>
              </a:rPr>
              <a:t>of </a:t>
            </a:r>
            <a:r>
              <a:rPr lang="en-NZ" sz="2600" dirty="0">
                <a:solidFill>
                  <a:schemeClr val="tx1"/>
                </a:solidFill>
              </a:rPr>
              <a:t>sexual abuse to give </a:t>
            </a:r>
            <a:r>
              <a:rPr lang="en-NZ" sz="2600" i="1" dirty="0">
                <a:solidFill>
                  <a:schemeClr val="tx1"/>
                </a:solidFill>
              </a:rPr>
              <a:t>evidence-	in-			chief</a:t>
            </a:r>
            <a:r>
              <a:rPr lang="en-NZ" sz="2600" dirty="0">
                <a:solidFill>
                  <a:schemeClr val="tx1"/>
                </a:solidFill>
              </a:rPr>
              <a:t> 	by 	way of a pre-recorded video tape 				interview</a:t>
            </a:r>
          </a:p>
          <a:p>
            <a:pPr marL="1714500" lvl="4" indent="-342900" algn="l">
              <a:buFont typeface="Arial" panose="020B0604020202020204" pitchFamily="34" charset="0"/>
              <a:buChar char="•"/>
            </a:pPr>
            <a:r>
              <a:rPr lang="en-NZ" sz="2600" dirty="0">
                <a:solidFill>
                  <a:schemeClr val="tx1"/>
                </a:solidFill>
              </a:rPr>
              <a:t>Interpreters</a:t>
            </a:r>
          </a:p>
          <a:p>
            <a:pPr marL="1714500" lvl="4" indent="-342900" algn="l">
              <a:buFont typeface="Arial" panose="020B0604020202020204" pitchFamily="34" charset="0"/>
              <a:buChar char="•"/>
            </a:pPr>
            <a:r>
              <a:rPr lang="en-NZ" sz="2600" dirty="0">
                <a:solidFill>
                  <a:schemeClr val="tx1"/>
                </a:solidFill>
              </a:rPr>
              <a:t>CCTV and/or screens at trial</a:t>
            </a:r>
          </a:p>
          <a:p>
            <a:pPr marL="1714500" lvl="4" indent="-342900" algn="l">
              <a:buFont typeface="Arial" panose="020B0604020202020204" pitchFamily="34" charset="0"/>
              <a:buChar char="•"/>
            </a:pPr>
            <a:endParaRPr lang="en-NZ" sz="2600" dirty="0">
              <a:solidFill>
                <a:schemeClr val="tx1"/>
              </a:solidFill>
            </a:endParaRPr>
          </a:p>
          <a:p>
            <a:pPr lvl="1" indent="-457200" algn="l">
              <a:buFont typeface="Arial" panose="020B0604020202020204" pitchFamily="34" charset="0"/>
              <a:buChar char="•"/>
            </a:pPr>
            <a:endParaRPr lang="en-NZ" sz="2600" dirty="0">
              <a:solidFill>
                <a:schemeClr val="tx1"/>
              </a:solidFill>
            </a:endParaRPr>
          </a:p>
        </p:txBody>
      </p:sp>
    </p:spTree>
    <p:extLst>
      <p:ext uri="{BB962C8B-B14F-4D97-AF65-F5344CB8AC3E}">
        <p14:creationId xmlns:p14="http://schemas.microsoft.com/office/powerpoint/2010/main" val="891700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136208" y="349205"/>
            <a:ext cx="10562416" cy="1435349"/>
          </a:xfrm>
        </p:spPr>
        <p:txBody>
          <a:bodyPr>
            <a:normAutofit fontScale="90000"/>
          </a:bodyPr>
          <a:lstStyle/>
          <a:p>
            <a:pPr algn="l"/>
            <a:r>
              <a:rPr lang="en-NZ" dirty="0">
                <a:solidFill>
                  <a:schemeClr val="accent2"/>
                </a:solidFill>
              </a:rPr>
              <a:t>Child Sexual Abuse: </a:t>
            </a:r>
            <a:br>
              <a:rPr lang="en-NZ" dirty="0">
                <a:solidFill>
                  <a:schemeClr val="accent2"/>
                </a:solidFill>
              </a:rPr>
            </a:br>
            <a:r>
              <a:rPr lang="en-NZ" dirty="0">
                <a:solidFill>
                  <a:schemeClr val="accent2"/>
                </a:solidFill>
              </a:rPr>
              <a:t>Investigation </a:t>
            </a:r>
            <a:endParaRPr lang="en-NZ" sz="2800" dirty="0">
              <a:solidFill>
                <a:schemeClr val="accent2"/>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136208" y="1519084"/>
            <a:ext cx="8901410" cy="4552622"/>
          </a:xfrm>
        </p:spPr>
        <p:txBody>
          <a:bodyPr>
            <a:noAutofit/>
          </a:bodyPr>
          <a:lstStyle/>
          <a:p>
            <a:pPr marL="0" lvl="1"/>
            <a:r>
              <a:rPr lang="en-NZ" sz="2600" b="1" dirty="0">
                <a:solidFill>
                  <a:schemeClr val="tx2"/>
                </a:solidFill>
              </a:rPr>
              <a:t>   </a:t>
            </a:r>
          </a:p>
          <a:p>
            <a:pPr marL="0" lvl="1"/>
            <a:r>
              <a:rPr lang="en-NZ" sz="2800" b="1" dirty="0">
                <a:solidFill>
                  <a:schemeClr val="tx2"/>
                </a:solidFill>
              </a:rPr>
              <a:t>WE DIDN’T!!</a:t>
            </a:r>
            <a:endParaRPr lang="en-NZ" sz="2600" b="1" dirty="0">
              <a:solidFill>
                <a:schemeClr val="tx2"/>
              </a:solidFill>
            </a:endParaRPr>
          </a:p>
          <a:p>
            <a:pPr marL="0" lvl="1" algn="l"/>
            <a:r>
              <a:rPr lang="en-NZ" sz="2600" b="1" dirty="0">
                <a:solidFill>
                  <a:schemeClr val="tx2"/>
                </a:solidFill>
              </a:rPr>
              <a:t>	</a:t>
            </a:r>
            <a:r>
              <a:rPr lang="en-NZ" sz="2800" dirty="0">
                <a:solidFill>
                  <a:schemeClr val="tx1"/>
                </a:solidFill>
              </a:rPr>
              <a:t>1. stringent laws</a:t>
            </a:r>
          </a:p>
          <a:p>
            <a:pPr marL="354013" lvl="1" indent="-354013" algn="l"/>
            <a:r>
              <a:rPr lang="en-NZ" sz="2800" dirty="0">
                <a:solidFill>
                  <a:schemeClr val="tx1"/>
                </a:solidFill>
              </a:rPr>
              <a:t>		2. perceived societal myths and beliefs:</a:t>
            </a:r>
          </a:p>
          <a:p>
            <a:pPr lvl="3" indent="-457200" algn="l">
              <a:buFont typeface="Arial" panose="020B0604020202020204" pitchFamily="34" charset="0"/>
              <a:buChar char="•"/>
            </a:pPr>
            <a:r>
              <a:rPr lang="en-NZ" sz="2800" dirty="0">
                <a:solidFill>
                  <a:schemeClr val="tx1"/>
                </a:solidFill>
              </a:rPr>
              <a:t>level of family support</a:t>
            </a:r>
          </a:p>
          <a:p>
            <a:pPr lvl="3" indent="-457200" algn="l">
              <a:buFont typeface="Arial" panose="020B0604020202020204" pitchFamily="34" charset="0"/>
              <a:buChar char="•"/>
            </a:pPr>
            <a:r>
              <a:rPr lang="en-NZ" sz="2800" dirty="0">
                <a:solidFill>
                  <a:schemeClr val="tx1"/>
                </a:solidFill>
              </a:rPr>
              <a:t>whether Police were notified</a:t>
            </a:r>
          </a:p>
          <a:p>
            <a:pPr lvl="3" indent="-457200" algn="l">
              <a:buFont typeface="Arial" panose="020B0604020202020204" pitchFamily="34" charset="0"/>
              <a:buChar char="•"/>
            </a:pPr>
            <a:r>
              <a:rPr lang="en-NZ" sz="2800" dirty="0">
                <a:solidFill>
                  <a:schemeClr val="tx1"/>
                </a:solidFill>
              </a:rPr>
              <a:t>plausibility of child’s account</a:t>
            </a:r>
          </a:p>
          <a:p>
            <a:pPr lvl="3" indent="-457200" algn="l">
              <a:buFont typeface="Arial" panose="020B0604020202020204" pitchFamily="34" charset="0"/>
              <a:buChar char="•"/>
            </a:pPr>
            <a:r>
              <a:rPr lang="en-NZ" sz="2800" dirty="0">
                <a:solidFill>
                  <a:schemeClr val="tx1"/>
                </a:solidFill>
              </a:rPr>
              <a:t>outcome of investigative/judicial proceedings</a:t>
            </a:r>
          </a:p>
          <a:p>
            <a:pPr lvl="2" indent="-457200" algn="l">
              <a:buFont typeface="Arial" panose="020B0604020202020204" pitchFamily="34" charset="0"/>
              <a:buChar char="•"/>
            </a:pPr>
            <a:endParaRPr lang="en-NZ" sz="2400" dirty="0">
              <a:solidFill>
                <a:schemeClr val="tx1"/>
              </a:solidFill>
            </a:endParaRPr>
          </a:p>
        </p:txBody>
      </p:sp>
    </p:spTree>
    <p:extLst>
      <p:ext uri="{BB962C8B-B14F-4D97-AF65-F5344CB8AC3E}">
        <p14:creationId xmlns:p14="http://schemas.microsoft.com/office/powerpoint/2010/main" val="4860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018221" y="245967"/>
            <a:ext cx="10562416" cy="876252"/>
          </a:xfrm>
        </p:spPr>
        <p:txBody>
          <a:bodyPr>
            <a:normAutofit fontScale="90000"/>
          </a:bodyPr>
          <a:lstStyle/>
          <a:p>
            <a:pPr algn="l"/>
            <a:r>
              <a:rPr lang="en-NZ" dirty="0">
                <a:solidFill>
                  <a:schemeClr val="accent2"/>
                </a:solidFill>
              </a:rPr>
              <a:t> </a:t>
            </a:r>
            <a:r>
              <a:rPr lang="en-NZ" dirty="0">
                <a:solidFill>
                  <a:srgbClr val="5CAE24"/>
                </a:solidFill>
              </a:rPr>
              <a:t>Societal Myths and Beliefs</a:t>
            </a: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018221" y="1122219"/>
            <a:ext cx="8901410" cy="4949487"/>
          </a:xfrm>
        </p:spPr>
        <p:txBody>
          <a:bodyPr>
            <a:noAutofit/>
          </a:bodyPr>
          <a:lstStyle/>
          <a:p>
            <a:pPr marL="0" lvl="1" algn="l"/>
            <a:endParaRPr lang="en-NZ" sz="2600" b="1" dirty="0">
              <a:solidFill>
                <a:schemeClr val="accent1"/>
              </a:solidFill>
            </a:endParaRPr>
          </a:p>
          <a:p>
            <a:pPr marL="1081088" lvl="3" indent="-354013" algn="l">
              <a:buFont typeface="Arial" panose="020B0604020202020204" pitchFamily="34" charset="0"/>
              <a:buChar char="•"/>
            </a:pPr>
            <a:r>
              <a:rPr lang="en-NZ" sz="2800" dirty="0">
                <a:solidFill>
                  <a:schemeClr val="tx1"/>
                </a:solidFill>
              </a:rPr>
              <a:t>child sexual abuse only occurs with strangers</a:t>
            </a:r>
          </a:p>
          <a:p>
            <a:pPr marL="1081088" lvl="3" indent="-354013" algn="l">
              <a:buFont typeface="Arial" panose="020B0604020202020204" pitchFamily="34" charset="0"/>
              <a:buChar char="•"/>
            </a:pPr>
            <a:r>
              <a:rPr lang="en-NZ" sz="2800" dirty="0">
                <a:solidFill>
                  <a:schemeClr val="tx1"/>
                </a:solidFill>
              </a:rPr>
              <a:t>all sexual abuse victims are female</a:t>
            </a:r>
          </a:p>
          <a:p>
            <a:pPr marL="1081088" lvl="3" indent="-354013" algn="l">
              <a:buFont typeface="Arial" panose="020B0604020202020204" pitchFamily="34" charset="0"/>
              <a:buChar char="•"/>
            </a:pPr>
            <a:r>
              <a:rPr lang="en-NZ" sz="2800" dirty="0">
                <a:solidFill>
                  <a:schemeClr val="tx1"/>
                </a:solidFill>
              </a:rPr>
              <a:t>if the child didn’t want the abuse they would have said STOP</a:t>
            </a:r>
          </a:p>
          <a:p>
            <a:pPr marL="1081088" lvl="3" indent="-354013" algn="l">
              <a:buFont typeface="Arial" panose="020B0604020202020204" pitchFamily="34" charset="0"/>
              <a:buChar char="•"/>
            </a:pPr>
            <a:r>
              <a:rPr lang="en-NZ" sz="2800" dirty="0">
                <a:solidFill>
                  <a:schemeClr val="tx1"/>
                </a:solidFill>
              </a:rPr>
              <a:t>children cannot give factual accounts</a:t>
            </a:r>
          </a:p>
          <a:p>
            <a:pPr marL="1081088" lvl="3" indent="-354013" algn="l">
              <a:buFont typeface="Arial" panose="020B0604020202020204" pitchFamily="34" charset="0"/>
              <a:buChar char="•"/>
            </a:pPr>
            <a:r>
              <a:rPr lang="en-NZ" sz="2800" dirty="0">
                <a:solidFill>
                  <a:schemeClr val="tx1"/>
                </a:solidFill>
              </a:rPr>
              <a:t>if it really happened, they would have said something sooner</a:t>
            </a:r>
          </a:p>
          <a:p>
            <a:pPr marL="1081088" lvl="3" indent="-354013" algn="l">
              <a:buFont typeface="Arial" panose="020B0604020202020204" pitchFamily="34" charset="0"/>
              <a:buChar char="•"/>
            </a:pPr>
            <a:r>
              <a:rPr lang="en-NZ" sz="2800" dirty="0">
                <a:solidFill>
                  <a:schemeClr val="tx1"/>
                </a:solidFill>
              </a:rPr>
              <a:t>intra-familial sexual abuse is isolated</a:t>
            </a:r>
          </a:p>
          <a:p>
            <a:pPr lvl="1" indent="-457200" algn="l">
              <a:buFont typeface="Arial" panose="020B0604020202020204" pitchFamily="34" charset="0"/>
              <a:buChar char="•"/>
            </a:pPr>
            <a:endParaRPr lang="en-NZ" sz="2600" dirty="0">
              <a:solidFill>
                <a:schemeClr val="tx1"/>
              </a:solidFill>
            </a:endParaRPr>
          </a:p>
          <a:p>
            <a:pPr lvl="1" indent="-457200" algn="l">
              <a:buFont typeface="Arial" panose="020B0604020202020204" pitchFamily="34" charset="0"/>
              <a:buChar char="•"/>
            </a:pPr>
            <a:endParaRPr lang="en-NZ" sz="2600" dirty="0">
              <a:solidFill>
                <a:schemeClr val="tx1"/>
              </a:solidFill>
            </a:endParaRPr>
          </a:p>
        </p:txBody>
      </p:sp>
    </p:spTree>
    <p:extLst>
      <p:ext uri="{BB962C8B-B14F-4D97-AF65-F5344CB8AC3E}">
        <p14:creationId xmlns:p14="http://schemas.microsoft.com/office/powerpoint/2010/main" val="137638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254745"/>
            <a:ext cx="8745568" cy="1596848"/>
          </a:xfrm>
        </p:spPr>
        <p:txBody>
          <a:bodyPr>
            <a:normAutofit/>
          </a:bodyPr>
          <a:lstStyle/>
          <a:p>
            <a:pPr algn="l"/>
            <a:r>
              <a:rPr lang="en-NZ" sz="4900" dirty="0">
                <a:solidFill>
                  <a:srgbClr val="5CAE24"/>
                </a:solidFill>
              </a:rPr>
              <a:t>Delay, Reluctance, Non-</a:t>
            </a:r>
            <a:br>
              <a:rPr lang="en-NZ" sz="4900" dirty="0">
                <a:solidFill>
                  <a:srgbClr val="5CAE24"/>
                </a:solidFill>
              </a:rPr>
            </a:br>
            <a:r>
              <a:rPr lang="en-NZ" sz="4900" dirty="0">
                <a:solidFill>
                  <a:srgbClr val="5CAE24"/>
                </a:solidFill>
              </a:rPr>
              <a:t>Disclosure</a:t>
            </a:r>
            <a:endParaRPr lang="en-NZ" sz="4900" dirty="0">
              <a:solidFill>
                <a:schemeClr val="tx1"/>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2094271"/>
            <a:ext cx="7766936" cy="4405745"/>
          </a:xfrm>
        </p:spPr>
        <p:txBody>
          <a:bodyPr>
            <a:noAutofit/>
          </a:bodyPr>
          <a:lstStyle/>
          <a:p>
            <a:pPr lvl="2" indent="-457200" algn="l">
              <a:spcAft>
                <a:spcPts val="600"/>
              </a:spcAft>
              <a:buFont typeface="Arial" panose="020B0604020202020204" pitchFamily="34" charset="0"/>
              <a:buChar char="•"/>
            </a:pPr>
            <a:r>
              <a:rPr lang="en-NZ" sz="2800" dirty="0">
                <a:solidFill>
                  <a:schemeClr val="tx1"/>
                </a:solidFill>
              </a:rPr>
              <a:t>age</a:t>
            </a:r>
          </a:p>
          <a:p>
            <a:pPr lvl="2" indent="-457200" algn="l">
              <a:spcAft>
                <a:spcPts val="600"/>
              </a:spcAft>
              <a:buFont typeface="Arial" panose="020B0604020202020204" pitchFamily="34" charset="0"/>
              <a:buChar char="•"/>
            </a:pPr>
            <a:r>
              <a:rPr lang="en-NZ" sz="2800" dirty="0">
                <a:solidFill>
                  <a:schemeClr val="tx1"/>
                </a:solidFill>
              </a:rPr>
              <a:t>gender</a:t>
            </a:r>
          </a:p>
          <a:p>
            <a:pPr lvl="2" indent="-457200" algn="l">
              <a:spcAft>
                <a:spcPts val="600"/>
              </a:spcAft>
              <a:buFont typeface="Arial" panose="020B0604020202020204" pitchFamily="34" charset="0"/>
              <a:buChar char="•"/>
            </a:pPr>
            <a:r>
              <a:rPr lang="en-NZ" sz="2800" dirty="0">
                <a:solidFill>
                  <a:schemeClr val="tx1"/>
                </a:solidFill>
              </a:rPr>
              <a:t>cognitive ability</a:t>
            </a:r>
          </a:p>
          <a:p>
            <a:pPr lvl="2" indent="-457200" algn="l">
              <a:spcAft>
                <a:spcPts val="600"/>
              </a:spcAft>
              <a:buFont typeface="Arial" panose="020B0604020202020204" pitchFamily="34" charset="0"/>
              <a:buChar char="•"/>
            </a:pPr>
            <a:r>
              <a:rPr lang="en-NZ" sz="2800" dirty="0">
                <a:solidFill>
                  <a:schemeClr val="tx1"/>
                </a:solidFill>
              </a:rPr>
              <a:t>shame/guilt</a:t>
            </a:r>
          </a:p>
          <a:p>
            <a:pPr lvl="2" indent="-457200" algn="l">
              <a:spcAft>
                <a:spcPts val="600"/>
              </a:spcAft>
              <a:buFont typeface="Arial" panose="020B0604020202020204" pitchFamily="34" charset="0"/>
              <a:buChar char="•"/>
            </a:pPr>
            <a:r>
              <a:rPr lang="en-NZ" sz="2800" dirty="0">
                <a:solidFill>
                  <a:schemeClr val="tx1"/>
                </a:solidFill>
              </a:rPr>
              <a:t>level of familial support</a:t>
            </a:r>
          </a:p>
          <a:p>
            <a:pPr lvl="2" indent="-457200" algn="l">
              <a:spcAft>
                <a:spcPts val="600"/>
              </a:spcAft>
              <a:buFont typeface="Arial" panose="020B0604020202020204" pitchFamily="34" charset="0"/>
              <a:buChar char="•"/>
            </a:pPr>
            <a:r>
              <a:rPr lang="en-NZ" sz="2800" dirty="0">
                <a:solidFill>
                  <a:schemeClr val="tx1"/>
                </a:solidFill>
              </a:rPr>
              <a:t>loyalty to perpetrator</a:t>
            </a:r>
          </a:p>
          <a:p>
            <a:pPr lvl="2" indent="-457200" algn="l">
              <a:spcAft>
                <a:spcPts val="600"/>
              </a:spcAft>
              <a:buFont typeface="Arial" panose="020B0604020202020204" pitchFamily="34" charset="0"/>
              <a:buChar char="•"/>
            </a:pPr>
            <a:r>
              <a:rPr lang="en-NZ" sz="2800" dirty="0">
                <a:solidFill>
                  <a:schemeClr val="tx1"/>
                </a:solidFill>
              </a:rPr>
              <a:t>fear of consequences</a:t>
            </a:r>
          </a:p>
        </p:txBody>
      </p:sp>
    </p:spTree>
    <p:extLst>
      <p:ext uri="{BB962C8B-B14F-4D97-AF65-F5344CB8AC3E}">
        <p14:creationId xmlns:p14="http://schemas.microsoft.com/office/powerpoint/2010/main" val="18177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DA08-95F5-4848-A1B9-9508A8577DAC}"/>
              </a:ext>
            </a:extLst>
          </p:cNvPr>
          <p:cNvSpPr>
            <a:spLocks noGrp="1"/>
          </p:cNvSpPr>
          <p:nvPr>
            <p:ph type="ctrTitle"/>
          </p:nvPr>
        </p:nvSpPr>
        <p:spPr>
          <a:xfrm>
            <a:off x="1273984" y="117986"/>
            <a:ext cx="8745568" cy="1670342"/>
          </a:xfrm>
        </p:spPr>
        <p:txBody>
          <a:bodyPr>
            <a:normAutofit/>
          </a:bodyPr>
          <a:lstStyle/>
          <a:p>
            <a:pPr algn="l"/>
            <a:r>
              <a:rPr lang="en-NZ" sz="4900" dirty="0">
                <a:solidFill>
                  <a:srgbClr val="5CAE24"/>
                </a:solidFill>
              </a:rPr>
              <a:t>Investigative and Judicial Issues </a:t>
            </a:r>
            <a:endParaRPr lang="en-NZ" sz="2800" dirty="0">
              <a:solidFill>
                <a:schemeClr val="tx1"/>
              </a:solidFill>
            </a:endParaRPr>
          </a:p>
        </p:txBody>
      </p:sp>
      <p:sp>
        <p:nvSpPr>
          <p:cNvPr id="6" name="Subtitle 5">
            <a:extLst>
              <a:ext uri="{FF2B5EF4-FFF2-40B4-BE49-F238E27FC236}">
                <a16:creationId xmlns:a16="http://schemas.microsoft.com/office/drawing/2014/main" id="{79C60AB4-D20A-42DD-A127-C5C059761A23}"/>
              </a:ext>
            </a:extLst>
          </p:cNvPr>
          <p:cNvSpPr>
            <a:spLocks noGrp="1"/>
          </p:cNvSpPr>
          <p:nvPr>
            <p:ph type="subTitle" idx="1"/>
          </p:nvPr>
        </p:nvSpPr>
        <p:spPr>
          <a:xfrm>
            <a:off x="1273984" y="1935813"/>
            <a:ext cx="7766936" cy="4097433"/>
          </a:xfrm>
        </p:spPr>
        <p:txBody>
          <a:bodyPr>
            <a:noAutofit/>
          </a:bodyPr>
          <a:lstStyle/>
          <a:p>
            <a:pPr marL="811213" lvl="1" indent="-457200" algn="l">
              <a:spcAft>
                <a:spcPts val="600"/>
              </a:spcAft>
              <a:buFont typeface="Arial" panose="020B0604020202020204" pitchFamily="34" charset="0"/>
              <a:buChar char="•"/>
            </a:pPr>
            <a:r>
              <a:rPr lang="en-NZ" sz="2800" dirty="0">
                <a:solidFill>
                  <a:schemeClr val="tx1"/>
                </a:solidFill>
              </a:rPr>
              <a:t>poor inter-agency communication</a:t>
            </a:r>
          </a:p>
          <a:p>
            <a:pPr marL="811213" lvl="1" indent="-457200" algn="l">
              <a:spcAft>
                <a:spcPts val="600"/>
              </a:spcAft>
              <a:buFont typeface="Arial" panose="020B0604020202020204" pitchFamily="34" charset="0"/>
              <a:buChar char="•"/>
            </a:pPr>
            <a:r>
              <a:rPr lang="en-NZ" sz="2800" dirty="0">
                <a:solidFill>
                  <a:schemeClr val="tx1"/>
                </a:solidFill>
              </a:rPr>
              <a:t>delays in arranging Specialist Child Interviews</a:t>
            </a:r>
          </a:p>
          <a:p>
            <a:pPr marL="811213" lvl="1" indent="-457200" algn="l">
              <a:spcAft>
                <a:spcPts val="600"/>
              </a:spcAft>
              <a:buFont typeface="Arial" panose="020B0604020202020204" pitchFamily="34" charset="0"/>
              <a:buChar char="•"/>
            </a:pPr>
            <a:r>
              <a:rPr lang="en-NZ" sz="2800" dirty="0">
                <a:solidFill>
                  <a:schemeClr val="tx1"/>
                </a:solidFill>
              </a:rPr>
              <a:t>delays in completing police investigations, (evidence gathering)</a:t>
            </a:r>
          </a:p>
          <a:p>
            <a:pPr marL="811213" lvl="1" indent="-457200" algn="l">
              <a:spcAft>
                <a:spcPts val="600"/>
              </a:spcAft>
              <a:buFont typeface="Arial" panose="020B0604020202020204" pitchFamily="34" charset="0"/>
              <a:buChar char="•"/>
            </a:pPr>
            <a:r>
              <a:rPr lang="en-NZ" sz="2800" dirty="0">
                <a:solidFill>
                  <a:schemeClr val="tx1"/>
                </a:solidFill>
              </a:rPr>
              <a:t>delays in court process and questioning of children at court</a:t>
            </a:r>
          </a:p>
          <a:p>
            <a:pPr lvl="1" indent="-457200" algn="l">
              <a:buFont typeface="Arial" panose="020B0604020202020204" pitchFamily="34" charset="0"/>
              <a:buChar char="•"/>
            </a:pPr>
            <a:endParaRPr lang="en-NZ" sz="2800" dirty="0">
              <a:solidFill>
                <a:schemeClr val="tx1"/>
              </a:solidFill>
            </a:endParaRPr>
          </a:p>
        </p:txBody>
      </p:sp>
    </p:spTree>
    <p:extLst>
      <p:ext uri="{BB962C8B-B14F-4D97-AF65-F5344CB8AC3E}">
        <p14:creationId xmlns:p14="http://schemas.microsoft.com/office/powerpoint/2010/main" val="1035086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4767</TotalTime>
  <Words>2685</Words>
  <Application>Microsoft Macintosh PowerPoint</Application>
  <PresentationFormat>Widescreen</PresentationFormat>
  <Paragraphs>509</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Trebuchet MS</vt:lpstr>
      <vt:lpstr>Wingdings 3</vt:lpstr>
      <vt:lpstr>Facet</vt:lpstr>
      <vt:lpstr>Specialist Child Interviewing</vt:lpstr>
      <vt:lpstr>Brief History: Child Abuse  New Zealand </vt:lpstr>
      <vt:lpstr>Brief History: Child Abuse  New Zealand </vt:lpstr>
      <vt:lpstr>Brief History: Child Abuse  New Zealand</vt:lpstr>
      <vt:lpstr>Child Sexual Abuse: Starting  Point</vt:lpstr>
      <vt:lpstr>Child Sexual Abuse:  Investigation </vt:lpstr>
      <vt:lpstr> Societal Myths and Beliefs</vt:lpstr>
      <vt:lpstr>Delay, Reluctance, Non- Disclosure</vt:lpstr>
      <vt:lpstr>Investigative and Judicial Issues </vt:lpstr>
      <vt:lpstr>Specialist Child Interview   </vt:lpstr>
      <vt:lpstr>Specialist Child Interview  </vt:lpstr>
      <vt:lpstr>Specialist Child Interview  </vt:lpstr>
      <vt:lpstr>Specialist Child Interview  </vt:lpstr>
      <vt:lpstr>Specialist Child Interview </vt:lpstr>
      <vt:lpstr>Specialist Child Interview </vt:lpstr>
      <vt:lpstr>Specialist Child Interview </vt:lpstr>
      <vt:lpstr>Specialist Child Interview  </vt:lpstr>
      <vt:lpstr>PowerPoint Presentation</vt:lpstr>
      <vt:lpstr>Multidisciplinary Approach</vt:lpstr>
      <vt:lpstr>Societal Issue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Specialist Child Interviewing</dc:title>
  <dc:creator>NZ Police Tl 1</dc:creator>
  <cp:lastModifiedBy>Microsoft Office User</cp:lastModifiedBy>
  <cp:revision>291</cp:revision>
  <cp:lastPrinted>2019-03-31T07:26:42Z</cp:lastPrinted>
  <dcterms:created xsi:type="dcterms:W3CDTF">2019-03-24T00:48:04Z</dcterms:created>
  <dcterms:modified xsi:type="dcterms:W3CDTF">2019-04-02T22:23:52Z</dcterms:modified>
</cp:coreProperties>
</file>